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1" r:id="rId3"/>
    <p:sldId id="272" r:id="rId4"/>
    <p:sldId id="273" r:id="rId5"/>
    <p:sldId id="262" r:id="rId6"/>
    <p:sldId id="274" r:id="rId7"/>
    <p:sldId id="275" r:id="rId8"/>
    <p:sldId id="276" r:id="rId9"/>
    <p:sldId id="277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79" r:id="rId26"/>
    <p:sldId id="298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81FBB-0685-4982-9E04-DD1D415218E3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98461-6485-403D-AEC7-B767DE99F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D24-C112-4B45-8553-53F66F758EC6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A5B-4D28-4F09-A4B5-FAED7A81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4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D24-C112-4B45-8553-53F66F758EC6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A5B-4D28-4F09-A4B5-FAED7A81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D24-C112-4B45-8553-53F66F758EC6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A5B-4D28-4F09-A4B5-FAED7A81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6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D24-C112-4B45-8553-53F66F758EC6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A5B-4D28-4F09-A4B5-FAED7A81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6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D24-C112-4B45-8553-53F66F758EC6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A5B-4D28-4F09-A4B5-FAED7A81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0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D24-C112-4B45-8553-53F66F758EC6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A5B-4D28-4F09-A4B5-FAED7A81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D24-C112-4B45-8553-53F66F758EC6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A5B-4D28-4F09-A4B5-FAED7A81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14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D24-C112-4B45-8553-53F66F758EC6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A5B-4D28-4F09-A4B5-FAED7A81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3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D24-C112-4B45-8553-53F66F758EC6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A5B-4D28-4F09-A4B5-FAED7A81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D24-C112-4B45-8553-53F66F758EC6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A5B-4D28-4F09-A4B5-FAED7A81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5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2D24-C112-4B45-8553-53F66F758EC6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A5B-4D28-4F09-A4B5-FAED7A81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8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D2D24-C112-4B45-8553-53F66F758EC6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CA5B-4D28-4F09-A4B5-FAED7A81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6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R77j5GVyT_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299" y="438823"/>
            <a:ext cx="5061402" cy="1129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2388" y="2446986"/>
            <a:ext cx="8512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Лекция №11. Визуализация результатов расчета. Решение стационарных и динамических задач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9899" y="6323528"/>
            <a:ext cx="426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Старший преподаватель: Рахметова П.М.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39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9412" y="210579"/>
            <a:ext cx="10515600" cy="61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Создание заглушек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613" t="6662" r="13607" b="15016"/>
          <a:stretch/>
        </p:blipFill>
        <p:spPr>
          <a:xfrm>
            <a:off x="435735" y="824249"/>
            <a:ext cx="11320530" cy="5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06062"/>
            <a:ext cx="10515600" cy="553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Создание проекта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6" y="862884"/>
            <a:ext cx="11359165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5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62" y="115910"/>
            <a:ext cx="10515600" cy="77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Настройка типа задачи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030310"/>
            <a:ext cx="11387138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4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80622" y="157699"/>
            <a:ext cx="10515600" cy="67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Область расчётов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143939"/>
            <a:ext cx="11325225" cy="54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3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486"/>
          </a:xfrm>
        </p:spPr>
        <p:txBody>
          <a:bodyPr>
            <a:normAutofit fontScale="90000"/>
          </a:bodyPr>
          <a:lstStyle/>
          <a:p>
            <a:r>
              <a:rPr lang="ru-RU" dirty="0"/>
              <a:t>Граничные условия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120462"/>
            <a:ext cx="11186911" cy="53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rmAutofit fontScale="90000"/>
          </a:bodyPr>
          <a:lstStyle/>
          <a:p>
            <a:r>
              <a:rPr lang="ru-RU" dirty="0"/>
              <a:t>Начальная точка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133341"/>
            <a:ext cx="11354673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9411" y="109336"/>
            <a:ext cx="10515600" cy="905077"/>
          </a:xfrm>
        </p:spPr>
        <p:txBody>
          <a:bodyPr/>
          <a:lstStyle/>
          <a:p>
            <a:r>
              <a:rPr lang="ru-RU" dirty="0"/>
              <a:t>Входные параметры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3" y="1014413"/>
            <a:ext cx="11658399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8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 fontScale="90000"/>
          </a:bodyPr>
          <a:lstStyle/>
          <a:p>
            <a:r>
              <a:rPr lang="ru-RU" dirty="0"/>
              <a:t>Выходные параметры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965916"/>
            <a:ext cx="11134725" cy="5383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1604963"/>
            <a:ext cx="1952625" cy="47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5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 fontScale="90000"/>
          </a:bodyPr>
          <a:lstStyle/>
          <a:p>
            <a:r>
              <a:rPr lang="ru-RU" dirty="0"/>
              <a:t>Скрыть расчетную область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210615"/>
            <a:ext cx="11182686" cy="54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6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6262" y="270457"/>
            <a:ext cx="10515600" cy="943713"/>
          </a:xfrm>
        </p:spPr>
        <p:txBody>
          <a:bodyPr/>
          <a:lstStyle/>
          <a:p>
            <a:r>
              <a:rPr lang="kk-KZ" dirty="0"/>
              <a:t>Запустить проект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478588"/>
            <a:ext cx="11039475" cy="52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6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10578"/>
            <a:ext cx="11100515" cy="703821"/>
          </a:xfrm>
        </p:spPr>
        <p:txBody>
          <a:bodyPr>
            <a:noAutofit/>
          </a:bodyPr>
          <a:lstStyle/>
          <a:p>
            <a:r>
              <a:rPr lang="en-US" sz="4800" b="1" dirty="0"/>
              <a:t>CAE</a:t>
            </a:r>
            <a:r>
              <a:rPr lang="ru-RU" sz="4800" b="1" dirty="0"/>
              <a:t> (</a:t>
            </a:r>
            <a:r>
              <a:rPr lang="en-US" sz="4800" b="1" dirty="0"/>
              <a:t>Computer Aided Engineering) </a:t>
            </a:r>
            <a:r>
              <a:rPr lang="ru-RU" sz="4800" b="1" dirty="0"/>
              <a:t>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989" y="1349107"/>
            <a:ext cx="10515600" cy="4351338"/>
          </a:xfrm>
        </p:spPr>
        <p:txBody>
          <a:bodyPr/>
          <a:lstStyle/>
          <a:p>
            <a:r>
              <a:rPr lang="ru-RU" dirty="0"/>
              <a:t>Разнообразные программные продукты, позволяющие при помощи расчетных методов ( метод конечных элементов, метод конечных разностей и метод конечных объемов ) оценить, как поведёт себя компьютерная модель изделия в реальных условиях эксплуатации;</a:t>
            </a:r>
          </a:p>
          <a:p>
            <a:r>
              <a:rPr lang="ru-RU" dirty="0"/>
              <a:t>Помогают убедиться в работоспособности изделия, без привлечения больших затрат времени и средств:</a:t>
            </a:r>
          </a:p>
          <a:p>
            <a:r>
              <a:rPr lang="ru-RU" dirty="0"/>
              <a:t>Современные системы </a:t>
            </a:r>
            <a:r>
              <a:rPr lang="en-US" dirty="0"/>
              <a:t>CAE</a:t>
            </a:r>
            <a:r>
              <a:rPr lang="ru-RU" dirty="0"/>
              <a:t> применяются совместно с</a:t>
            </a:r>
            <a:r>
              <a:rPr lang="en-US" dirty="0"/>
              <a:t> CAD</a:t>
            </a:r>
            <a:r>
              <a:rPr lang="ru-RU" dirty="0"/>
              <a:t>-системами (зачастую интегрируются в них и используются как гибридные системы)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75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31637" y="558308"/>
            <a:ext cx="10057327" cy="131528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31637" y="2018808"/>
            <a:ext cx="10057327" cy="4317598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6" y="558308"/>
            <a:ext cx="11956894" cy="58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4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587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/>
              <a:t>Изменить прозрачность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7439"/>
            <a:ext cx="10515599" cy="52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8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00730"/>
            <a:ext cx="10515600" cy="716701"/>
          </a:xfrm>
        </p:spPr>
        <p:txBody>
          <a:bodyPr/>
          <a:lstStyle/>
          <a:p>
            <a:r>
              <a:rPr lang="kk-KZ" dirty="0"/>
              <a:t>Траектория потока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6" y="1120463"/>
            <a:ext cx="11086724" cy="54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73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6" y="141668"/>
            <a:ext cx="11178862" cy="65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97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3122" y="334851"/>
            <a:ext cx="10515600" cy="695459"/>
          </a:xfrm>
        </p:spPr>
        <p:txBody>
          <a:bodyPr/>
          <a:lstStyle/>
          <a:p>
            <a:r>
              <a:rPr lang="kk-KZ" dirty="0"/>
              <a:t>Параметры траектории потока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22" y="1455312"/>
            <a:ext cx="11077575" cy="50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39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9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59965"/>
            <a:ext cx="10515600" cy="776288"/>
          </a:xfrm>
        </p:spPr>
        <p:txBody>
          <a:bodyPr/>
          <a:lstStyle/>
          <a:p>
            <a:r>
              <a:rPr lang="kk-KZ" dirty="0"/>
              <a:t>Вывод на график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39" y="1339403"/>
            <a:ext cx="11010900" cy="51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24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79" y="297556"/>
            <a:ext cx="3810000" cy="5086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269" r="12518" b="9595"/>
          <a:stretch/>
        </p:blipFill>
        <p:spPr>
          <a:xfrm>
            <a:off x="4248955" y="96592"/>
            <a:ext cx="7754155" cy="66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53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479"/>
          <a:stretch/>
        </p:blipFill>
        <p:spPr>
          <a:xfrm>
            <a:off x="0" y="528035"/>
            <a:ext cx="12119020" cy="57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9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k-KZ" dirty="0"/>
              <a:t>Задание на РК</a:t>
            </a:r>
            <a:r>
              <a:rPr lang="en-US" dirty="0"/>
              <a:t>1</a:t>
            </a:r>
            <a:r>
              <a:rPr lang="ru-RU" dirty="0"/>
              <a:t> (</a:t>
            </a:r>
            <a:r>
              <a:rPr lang="en-US" dirty="0"/>
              <a:t>Middle of term)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ru-RU" dirty="0"/>
              <a:t>Создать деталь с разной конструкцией (не повторялись)</a:t>
            </a:r>
          </a:p>
          <a:p>
            <a:r>
              <a:rPr lang="ru-RU" dirty="0"/>
              <a:t>Провести инженерный анализ по внутреннему возмущению </a:t>
            </a:r>
            <a:r>
              <a:rPr lang="en-US" dirty="0"/>
              <a:t>(Flow Simulation)</a:t>
            </a:r>
            <a:endParaRPr lang="ru-RU" dirty="0"/>
          </a:p>
          <a:p>
            <a:r>
              <a:rPr lang="ru-RU" dirty="0"/>
              <a:t>Выбрать произвольно текучую среду (газ, жидкость и т.д.)</a:t>
            </a:r>
          </a:p>
          <a:p>
            <a:r>
              <a:rPr lang="ru-RU" dirty="0"/>
              <a:t>Запуск проекта (видео проигрыватель)</a:t>
            </a:r>
          </a:p>
          <a:p>
            <a:r>
              <a:rPr lang="ru-RU" dirty="0"/>
              <a:t>Вывести график</a:t>
            </a:r>
          </a:p>
          <a:p>
            <a:r>
              <a:rPr lang="ru-RU" dirty="0"/>
              <a:t>Отчет</a:t>
            </a:r>
            <a:r>
              <a:rPr lang="en-US" dirty="0"/>
              <a:t> </a:t>
            </a:r>
            <a:r>
              <a:rPr lang="ru-RU" dirty="0"/>
              <a:t>проекта (через </a:t>
            </a:r>
            <a:r>
              <a:rPr lang="en-US" dirty="0"/>
              <a:t>Flow Simulation)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34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89" y="0"/>
            <a:ext cx="11061878" cy="1558344"/>
          </a:xfrm>
        </p:spPr>
        <p:txBody>
          <a:bodyPr>
            <a:normAutofit/>
          </a:bodyPr>
          <a:lstStyle/>
          <a:p>
            <a:r>
              <a:rPr lang="ru-RU" sz="3200" b="1" dirty="0"/>
              <a:t>	Функции </a:t>
            </a:r>
            <a:r>
              <a:rPr lang="en-US" sz="3200" b="1" dirty="0"/>
              <a:t>CAE </a:t>
            </a:r>
            <a:r>
              <a:rPr lang="ru-RU" sz="3200" b="1" dirty="0"/>
              <a:t>систем довольно разнообразны, так как связаны  с проектными процедуры анализа, моделирования и оптимизации проектных решений</a:t>
            </a:r>
          </a:p>
        </p:txBody>
      </p:sp>
      <p:sp>
        <p:nvSpPr>
          <p:cNvPr id="4" name="Овал 3"/>
          <p:cNvSpPr/>
          <p:nvPr/>
        </p:nvSpPr>
        <p:spPr>
          <a:xfrm>
            <a:off x="4327302" y="1684830"/>
            <a:ext cx="3065172" cy="1689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07606" y="1970469"/>
            <a:ext cx="2680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Состав </a:t>
            </a:r>
            <a:r>
              <a:rPr lang="en-US" sz="3200" dirty="0"/>
              <a:t>CAE </a:t>
            </a:r>
            <a:r>
              <a:rPr lang="ru-RU" sz="3200" dirty="0"/>
              <a:t> систем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2746" y="3915175"/>
            <a:ext cx="2742127" cy="2343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77746" y="3915176"/>
            <a:ext cx="2770030" cy="2343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90648" y="3915174"/>
            <a:ext cx="3684429" cy="2343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82898" y="4051946"/>
            <a:ext cx="2485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Моделирования физических величин (в том числе анализ  прочности)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07606" y="4092474"/>
            <a:ext cx="2435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Расчет состояний моделируемых объектов и переходных процессов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0355" y="4069721"/>
            <a:ext cx="352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Имитация моделирования сложных производственных систем на основе систем массового обслуживания </a:t>
            </a:r>
          </a:p>
        </p:txBody>
      </p:sp>
      <p:cxnSp>
        <p:nvCxnSpPr>
          <p:cNvPr id="23" name="Прямая со стрелкой 22"/>
          <p:cNvCxnSpPr>
            <a:stCxn id="4" idx="4"/>
            <a:endCxn id="14" idx="0"/>
          </p:cNvCxnSpPr>
          <p:nvPr/>
        </p:nvCxnSpPr>
        <p:spPr>
          <a:xfrm flipH="1">
            <a:off x="5762761" y="3374266"/>
            <a:ext cx="97127" cy="540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5"/>
            <a:endCxn id="15" idx="0"/>
          </p:cNvCxnSpPr>
          <p:nvPr/>
        </p:nvCxnSpPr>
        <p:spPr>
          <a:xfrm>
            <a:off x="6943590" y="3126854"/>
            <a:ext cx="2689273" cy="788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3"/>
            <a:endCxn id="13" idx="0"/>
          </p:cNvCxnSpPr>
          <p:nvPr/>
        </p:nvCxnSpPr>
        <p:spPr>
          <a:xfrm flipH="1">
            <a:off x="2363810" y="3126854"/>
            <a:ext cx="2412376" cy="788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33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Применение </a:t>
            </a:r>
            <a:r>
              <a:rPr lang="en-US" dirty="0"/>
              <a:t>CAE </a:t>
            </a:r>
            <a:r>
              <a:rPr lang="ru-RU" dirty="0"/>
              <a:t>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599" y="4316792"/>
            <a:ext cx="9980055" cy="2295614"/>
          </a:xfrm>
        </p:spPr>
        <p:txBody>
          <a:bodyPr>
            <a:normAutofit/>
          </a:bodyPr>
          <a:lstStyle/>
          <a:p>
            <a:r>
              <a:rPr lang="ru-RU" dirty="0"/>
              <a:t>Предварительная обработка – определение характеристик модели и факторов внешней среды, которые будут на нее воздействовать;</a:t>
            </a:r>
          </a:p>
          <a:p>
            <a:r>
              <a:rPr lang="ru-RU" dirty="0"/>
              <a:t>Анализ и принятие решения;</a:t>
            </a:r>
          </a:p>
          <a:p>
            <a:r>
              <a:rPr lang="ru-RU" dirty="0"/>
              <a:t>Обработка результатов</a:t>
            </a:r>
          </a:p>
          <a:p>
            <a:pPr marL="0" indent="0">
              <a:buNone/>
            </a:pPr>
            <a:endParaRPr lang="ru-RU" sz="4000" dirty="0"/>
          </a:p>
          <a:p>
            <a:endParaRPr lang="ru-RU" sz="40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98606"/>
            <a:ext cx="10515600" cy="484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Этапы работы с </a:t>
            </a:r>
            <a:r>
              <a:rPr lang="en-US" dirty="0"/>
              <a:t>CAE </a:t>
            </a:r>
            <a:r>
              <a:rPr lang="ru-RU" dirty="0"/>
              <a:t>систем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0600" y="1153778"/>
            <a:ext cx="9980055" cy="22956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/>
              <a:t>Прочностной анализ компонентов и узлов на основе МКЭ;</a:t>
            </a:r>
          </a:p>
          <a:p>
            <a:r>
              <a:rPr lang="ru-RU" sz="4000" dirty="0"/>
              <a:t>Термический и гидродинамический анализ;</a:t>
            </a:r>
          </a:p>
          <a:p>
            <a:r>
              <a:rPr lang="ru-RU" sz="4000" dirty="0"/>
              <a:t>Кинематические исследования;</a:t>
            </a:r>
          </a:p>
          <a:p>
            <a:r>
              <a:rPr lang="ru-RU" sz="4000" dirty="0"/>
              <a:t>Моделирования таких процессов, как литье под давлением;</a:t>
            </a:r>
          </a:p>
          <a:p>
            <a:r>
              <a:rPr lang="ru-RU" sz="4000" dirty="0"/>
              <a:t>Оптимизацию продуктов или процессов </a:t>
            </a:r>
          </a:p>
          <a:p>
            <a:endParaRPr lang="ru-RU" sz="40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02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 на тему: CAE - Систем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9"/>
          <a:stretch/>
        </p:blipFill>
        <p:spPr bwMode="auto">
          <a:xfrm>
            <a:off x="1134368" y="334852"/>
            <a:ext cx="10250556" cy="59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7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701"/>
            <a:ext cx="10515600" cy="806852"/>
          </a:xfrm>
        </p:spPr>
        <p:txBody>
          <a:bodyPr/>
          <a:lstStyle/>
          <a:p>
            <a:r>
              <a:rPr lang="ru-RU" dirty="0"/>
              <a:t>Практическая часть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8803"/>
            <a:ext cx="10515600" cy="166454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Инженерный анализ с </a:t>
            </a:r>
            <a:r>
              <a:rPr lang="en-US" dirty="0" err="1"/>
              <a:t>Solidworks</a:t>
            </a:r>
            <a:endParaRPr lang="en-US" dirty="0"/>
          </a:p>
          <a:p>
            <a:r>
              <a:rPr lang="en-US" dirty="0">
                <a:hlinkClick r:id="rId2"/>
              </a:rPr>
              <a:t>https://youtu.be/R77j5GVyT_g</a:t>
            </a: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523" y="2228045"/>
            <a:ext cx="7513482" cy="42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7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459"/>
            <a:ext cx="10515600" cy="781094"/>
          </a:xfrm>
        </p:spPr>
        <p:txBody>
          <a:bodyPr>
            <a:normAutofit/>
          </a:bodyPr>
          <a:lstStyle/>
          <a:p>
            <a:r>
              <a:rPr lang="en-US" sz="4800" b="1" dirty="0"/>
              <a:t>Flow Simulation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240061"/>
            <a:ext cx="111918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02" y="1094705"/>
            <a:ext cx="8916529" cy="501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1527" y="360609"/>
            <a:ext cx="819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Добавление вкладки </a:t>
            </a:r>
            <a:r>
              <a:rPr lang="en-US" sz="2400" b="1" dirty="0"/>
              <a:t>“Flow Simulation” </a:t>
            </a:r>
            <a:r>
              <a:rPr lang="ru-RU" sz="2400" b="1" dirty="0"/>
              <a:t>в</a:t>
            </a:r>
            <a:r>
              <a:rPr lang="en-US" sz="2400" b="1" dirty="0"/>
              <a:t> </a:t>
            </a:r>
            <a:r>
              <a:rPr lang="en-US" sz="2400" b="1" dirty="0" err="1"/>
              <a:t>Solidworks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786" t="9480" r="10741" b="-9480"/>
          <a:stretch/>
        </p:blipFill>
        <p:spPr>
          <a:xfrm>
            <a:off x="7624750" y="1839397"/>
            <a:ext cx="4108361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0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781"/>
            <a:ext cx="10515600" cy="565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6" y="141668"/>
            <a:ext cx="11178862" cy="65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39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321</Words>
  <Application>Microsoft Office PowerPoint</Application>
  <PresentationFormat>Широкоэкранный</PresentationFormat>
  <Paragraphs>50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Презентация PowerPoint</vt:lpstr>
      <vt:lpstr>CAE (Computer Aided Engineering) системы</vt:lpstr>
      <vt:lpstr> Функции CAE систем довольно разнообразны, так как связаны  с проектными процедуры анализа, моделирования и оптимизации проектных решений</vt:lpstr>
      <vt:lpstr>Применение CAE систем</vt:lpstr>
      <vt:lpstr>Презентация PowerPoint</vt:lpstr>
      <vt:lpstr>Практическая часть </vt:lpstr>
      <vt:lpstr>Flow Simulation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Граничные условия</vt:lpstr>
      <vt:lpstr>Начальная точка</vt:lpstr>
      <vt:lpstr>Входные параметры</vt:lpstr>
      <vt:lpstr>Выходные параметры</vt:lpstr>
      <vt:lpstr>Скрыть расчетную область</vt:lpstr>
      <vt:lpstr>Запустить проект </vt:lpstr>
      <vt:lpstr>Презентация PowerPoint</vt:lpstr>
      <vt:lpstr>Презентация PowerPoint</vt:lpstr>
      <vt:lpstr>Траектория потока</vt:lpstr>
      <vt:lpstr>Презентация PowerPoint</vt:lpstr>
      <vt:lpstr>Параметры траектории потока</vt:lpstr>
      <vt:lpstr>Презентация PowerPoint</vt:lpstr>
      <vt:lpstr>Вывод на график</vt:lpstr>
      <vt:lpstr>Презентация PowerPoint</vt:lpstr>
      <vt:lpstr>Презентация PowerPoint</vt:lpstr>
      <vt:lpstr>Задание на РК1 (Middle of term)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Perizat M. Rakhmetova</dc:creator>
  <cp:lastModifiedBy>Perizat Rakhmetova</cp:lastModifiedBy>
  <cp:revision>22</cp:revision>
  <dcterms:created xsi:type="dcterms:W3CDTF">2023-02-21T03:09:22Z</dcterms:created>
  <dcterms:modified xsi:type="dcterms:W3CDTF">2025-11-04T18:30:43Z</dcterms:modified>
</cp:coreProperties>
</file>