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Helvetica World" panose="020B0604020202020204" charset="-128"/>
      <p:regular r:id="rId15"/>
    </p:embeddedFont>
    <p:embeddedFont>
      <p:font typeface="Helvetica World Bold" panose="020B0604020202020204" charset="-128"/>
      <p:regular r:id="rId16"/>
    </p:embeddedFont>
    <p:embeddedFont>
      <p:font typeface="Helvetica World Bold Italics" panose="020B0604020202020204" charset="-12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</p:embeddedFont>
    <p:embeddedFont>
      <p:font typeface="Open Sans Bold" panose="020B0806030504020204" pitchFamily="34" charset="0"/>
      <p:regular r:id="rId23"/>
      <p:bold r:id="rId24"/>
    </p:embeddedFont>
    <p:embeddedFont>
      <p:font typeface="Telegraf" panose="020B0604020202020204" charset="0"/>
      <p:regular r:id="rId25"/>
    </p:embeddedFont>
    <p:embeddedFont>
      <p:font typeface="Telegraf Medium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8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sv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76400" y="3924300"/>
            <a:ext cx="14743652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Лекция №8.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Ввод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констант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переменных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и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функций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Метод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конечных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элементов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3A6A410C-690C-4468-8A69-76E47C1BC003}"/>
              </a:ext>
            </a:extLst>
          </p:cNvPr>
          <p:cNvSpPr/>
          <p:nvPr/>
        </p:nvSpPr>
        <p:spPr>
          <a:xfrm>
            <a:off x="4572000" y="800100"/>
            <a:ext cx="8763000" cy="1981200"/>
          </a:xfrm>
          <a:custGeom>
            <a:avLst/>
            <a:gdLst/>
            <a:ahLst/>
            <a:cxnLst/>
            <a:rect l="l" t="t" r="r" b="b"/>
            <a:pathLst>
              <a:path w="9949511" h="2653203">
                <a:moveTo>
                  <a:pt x="0" y="0"/>
                </a:moveTo>
                <a:lnTo>
                  <a:pt x="9949511" y="0"/>
                </a:lnTo>
                <a:lnTo>
                  <a:pt x="9949511" y="2653203"/>
                </a:lnTo>
                <a:lnTo>
                  <a:pt x="0" y="26532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5A0C1-A6E7-4D10-9299-06F9FF4EFA6D}"/>
              </a:ext>
            </a:extLst>
          </p:cNvPr>
          <p:cNvSpPr txBox="1"/>
          <p:nvPr/>
        </p:nvSpPr>
        <p:spPr>
          <a:xfrm>
            <a:off x="10820400" y="7658100"/>
            <a:ext cx="7093658" cy="1161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59"/>
              </a:lnSpc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Составила: Рахметова П.М., </a:t>
            </a:r>
          </a:p>
          <a:p>
            <a:pPr algn="r">
              <a:lnSpc>
                <a:spcPts val="4759"/>
              </a:lnSpc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ст.преподаватель кафедры РТиТСА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4923" y="-148528"/>
            <a:ext cx="19097845" cy="1177228"/>
            <a:chOff x="0" y="0"/>
            <a:chExt cx="5029885" cy="310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9885" cy="310052"/>
            </a:xfrm>
            <a:custGeom>
              <a:avLst/>
              <a:gdLst/>
              <a:ahLst/>
              <a:cxnLst/>
              <a:rect l="l" t="t" r="r" b="b"/>
              <a:pathLst>
                <a:path w="5029885" h="310052">
                  <a:moveTo>
                    <a:pt x="0" y="0"/>
                  </a:moveTo>
                  <a:lnTo>
                    <a:pt x="5029885" y="0"/>
                  </a:lnTo>
                  <a:lnTo>
                    <a:pt x="5029885" y="310052"/>
                  </a:lnTo>
                  <a:lnTo>
                    <a:pt x="0" y="310052"/>
                  </a:lnTo>
                  <a:close/>
                </a:path>
              </a:pathLst>
            </a:custGeom>
            <a:solidFill>
              <a:srgbClr val="1B1B1B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29885" cy="348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997203" y="425242"/>
            <a:ext cx="262097" cy="174622"/>
          </a:xfrm>
          <a:custGeom>
            <a:avLst/>
            <a:gdLst/>
            <a:ahLst/>
            <a:cxnLst/>
            <a:rect l="l" t="t" r="r" b="b"/>
            <a:pathLst>
              <a:path w="262097" h="174622">
                <a:moveTo>
                  <a:pt x="0" y="0"/>
                </a:moveTo>
                <a:lnTo>
                  <a:pt x="262097" y="0"/>
                </a:lnTo>
                <a:lnTo>
                  <a:pt x="262097" y="174622"/>
                </a:lnTo>
                <a:lnTo>
                  <a:pt x="0" y="174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407682"/>
            <a:ext cx="209742" cy="209742"/>
          </a:xfrm>
          <a:custGeom>
            <a:avLst/>
            <a:gdLst/>
            <a:ahLst/>
            <a:cxnLst/>
            <a:rect l="l" t="t" r="r" b="b"/>
            <a:pathLst>
              <a:path w="209742" h="209742">
                <a:moveTo>
                  <a:pt x="0" y="0"/>
                </a:moveTo>
                <a:lnTo>
                  <a:pt x="209742" y="0"/>
                </a:lnTo>
                <a:lnTo>
                  <a:pt x="209742" y="209742"/>
                </a:lnTo>
                <a:lnTo>
                  <a:pt x="0" y="20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12157035" y="-1090146"/>
            <a:ext cx="47625" cy="10156905"/>
            <a:chOff x="0" y="0"/>
            <a:chExt cx="12543" cy="26750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43" cy="2675069"/>
            </a:xfrm>
            <a:custGeom>
              <a:avLst/>
              <a:gdLst/>
              <a:ahLst/>
              <a:cxnLst/>
              <a:rect l="l" t="t" r="r" b="b"/>
              <a:pathLst>
                <a:path w="12543" h="2675069">
                  <a:moveTo>
                    <a:pt x="6272" y="0"/>
                  </a:moveTo>
                  <a:lnTo>
                    <a:pt x="6272" y="0"/>
                  </a:lnTo>
                  <a:cubicBezTo>
                    <a:pt x="7935" y="0"/>
                    <a:pt x="9530" y="661"/>
                    <a:pt x="10706" y="1837"/>
                  </a:cubicBezTo>
                  <a:cubicBezTo>
                    <a:pt x="11882" y="3013"/>
                    <a:pt x="12543" y="4608"/>
                    <a:pt x="12543" y="6272"/>
                  </a:cubicBezTo>
                  <a:lnTo>
                    <a:pt x="12543" y="2668798"/>
                  </a:lnTo>
                  <a:cubicBezTo>
                    <a:pt x="12543" y="2670461"/>
                    <a:pt x="11882" y="2672056"/>
                    <a:pt x="10706" y="2673233"/>
                  </a:cubicBezTo>
                  <a:cubicBezTo>
                    <a:pt x="9530" y="2674409"/>
                    <a:pt x="7935" y="2675069"/>
                    <a:pt x="6272" y="2675069"/>
                  </a:cubicBezTo>
                  <a:lnTo>
                    <a:pt x="6272" y="2675069"/>
                  </a:lnTo>
                  <a:cubicBezTo>
                    <a:pt x="4608" y="2675069"/>
                    <a:pt x="3013" y="2674409"/>
                    <a:pt x="1837" y="2673233"/>
                  </a:cubicBezTo>
                  <a:cubicBezTo>
                    <a:pt x="661" y="2672056"/>
                    <a:pt x="0" y="2670461"/>
                    <a:pt x="0" y="2668798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2543" cy="2713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7102395" y="3392010"/>
            <a:ext cx="222105" cy="172434"/>
          </a:xfrm>
          <a:custGeom>
            <a:avLst/>
            <a:gdLst/>
            <a:ahLst/>
            <a:cxnLst/>
            <a:rect l="l" t="t" r="r" b="b"/>
            <a:pathLst>
              <a:path w="222105" h="172434">
                <a:moveTo>
                  <a:pt x="0" y="0"/>
                </a:moveTo>
                <a:lnTo>
                  <a:pt x="222105" y="0"/>
                </a:lnTo>
                <a:lnTo>
                  <a:pt x="222105" y="172434"/>
                </a:lnTo>
                <a:lnTo>
                  <a:pt x="0" y="172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7324500" y="4547609"/>
            <a:ext cx="10333886" cy="3462920"/>
            <a:chOff x="0" y="0"/>
            <a:chExt cx="2721682" cy="9120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21682" cy="912045"/>
            </a:xfrm>
            <a:custGeom>
              <a:avLst/>
              <a:gdLst/>
              <a:ahLst/>
              <a:cxnLst/>
              <a:rect l="l" t="t" r="r" b="b"/>
              <a:pathLst>
                <a:path w="2721682" h="912045">
                  <a:moveTo>
                    <a:pt x="22475" y="0"/>
                  </a:moveTo>
                  <a:lnTo>
                    <a:pt x="2699207" y="0"/>
                  </a:lnTo>
                  <a:cubicBezTo>
                    <a:pt x="2711619" y="0"/>
                    <a:pt x="2721682" y="10063"/>
                    <a:pt x="2721682" y="22475"/>
                  </a:cubicBezTo>
                  <a:lnTo>
                    <a:pt x="2721682" y="889570"/>
                  </a:lnTo>
                  <a:cubicBezTo>
                    <a:pt x="2721682" y="901982"/>
                    <a:pt x="2711619" y="912045"/>
                    <a:pt x="2699207" y="912045"/>
                  </a:cubicBezTo>
                  <a:lnTo>
                    <a:pt x="22475" y="912045"/>
                  </a:lnTo>
                  <a:cubicBezTo>
                    <a:pt x="10063" y="912045"/>
                    <a:pt x="0" y="901982"/>
                    <a:pt x="0" y="889570"/>
                  </a:cubicBezTo>
                  <a:lnTo>
                    <a:pt x="0" y="22475"/>
                  </a:lnTo>
                  <a:cubicBezTo>
                    <a:pt x="0" y="10063"/>
                    <a:pt x="10063" y="0"/>
                    <a:pt x="22475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A6A6A6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721682" cy="950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V="1">
            <a:off x="7102395" y="2454241"/>
            <a:ext cx="222105" cy="172434"/>
          </a:xfrm>
          <a:custGeom>
            <a:avLst/>
            <a:gdLst/>
            <a:ahLst/>
            <a:cxnLst/>
            <a:rect l="l" t="t" r="r" b="b"/>
            <a:pathLst>
              <a:path w="222105" h="172434">
                <a:moveTo>
                  <a:pt x="0" y="172434"/>
                </a:moveTo>
                <a:lnTo>
                  <a:pt x="222105" y="172434"/>
                </a:lnTo>
                <a:lnTo>
                  <a:pt x="222105" y="0"/>
                </a:lnTo>
                <a:lnTo>
                  <a:pt x="0" y="0"/>
                </a:lnTo>
                <a:lnTo>
                  <a:pt x="0" y="17243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7037195" y="3392010"/>
            <a:ext cx="222105" cy="172434"/>
          </a:xfrm>
          <a:custGeom>
            <a:avLst/>
            <a:gdLst/>
            <a:ahLst/>
            <a:cxnLst/>
            <a:rect l="l" t="t" r="r" b="b"/>
            <a:pathLst>
              <a:path w="222105" h="172434">
                <a:moveTo>
                  <a:pt x="222105" y="0"/>
                </a:moveTo>
                <a:lnTo>
                  <a:pt x="0" y="0"/>
                </a:lnTo>
                <a:lnTo>
                  <a:pt x="0" y="172434"/>
                </a:lnTo>
                <a:lnTo>
                  <a:pt x="222105" y="172434"/>
                </a:lnTo>
                <a:lnTo>
                  <a:pt x="2221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 flipV="1">
            <a:off x="17037195" y="2454241"/>
            <a:ext cx="222105" cy="172434"/>
          </a:xfrm>
          <a:custGeom>
            <a:avLst/>
            <a:gdLst/>
            <a:ahLst/>
            <a:cxnLst/>
            <a:rect l="l" t="t" r="r" b="b"/>
            <a:pathLst>
              <a:path w="222105" h="172434">
                <a:moveTo>
                  <a:pt x="222105" y="172434"/>
                </a:moveTo>
                <a:lnTo>
                  <a:pt x="0" y="172434"/>
                </a:lnTo>
                <a:lnTo>
                  <a:pt x="0" y="0"/>
                </a:lnTo>
                <a:lnTo>
                  <a:pt x="222105" y="0"/>
                </a:lnTo>
                <a:lnTo>
                  <a:pt x="222105" y="17243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028700" y="2454241"/>
            <a:ext cx="4406308" cy="6804059"/>
            <a:chOff x="0" y="0"/>
            <a:chExt cx="411226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112260" cy="6350000"/>
            </a:xfrm>
            <a:custGeom>
              <a:avLst/>
              <a:gdLst/>
              <a:ahLst/>
              <a:cxnLst/>
              <a:rect l="l" t="t" r="r" b="b"/>
              <a:pathLst>
                <a:path w="4112260" h="6350000">
                  <a:moveTo>
                    <a:pt x="4112260" y="623570"/>
                  </a:moveTo>
                  <a:lnTo>
                    <a:pt x="4112260" y="2641600"/>
                  </a:lnTo>
                  <a:cubicBezTo>
                    <a:pt x="4112260" y="2821940"/>
                    <a:pt x="4033520" y="2993390"/>
                    <a:pt x="3897630" y="3112770"/>
                  </a:cubicBezTo>
                  <a:cubicBezTo>
                    <a:pt x="3761740" y="3230880"/>
                    <a:pt x="3683000" y="3402330"/>
                    <a:pt x="3683000" y="3583940"/>
                  </a:cubicBezTo>
                  <a:lnTo>
                    <a:pt x="3683000" y="5726430"/>
                  </a:lnTo>
                  <a:cubicBezTo>
                    <a:pt x="3683000" y="6070600"/>
                    <a:pt x="3403600" y="6350000"/>
                    <a:pt x="3059430" y="6350000"/>
                  </a:cubicBezTo>
                  <a:lnTo>
                    <a:pt x="623570" y="6350000"/>
                  </a:lnTo>
                  <a:cubicBezTo>
                    <a:pt x="279400" y="6350000"/>
                    <a:pt x="0" y="6070600"/>
                    <a:pt x="0" y="5726430"/>
                  </a:cubicBezTo>
                  <a:lnTo>
                    <a:pt x="0" y="623570"/>
                  </a:lnTo>
                  <a:cubicBezTo>
                    <a:pt x="0" y="279400"/>
                    <a:pt x="279400" y="0"/>
                    <a:pt x="623570" y="0"/>
                  </a:cubicBezTo>
                  <a:lnTo>
                    <a:pt x="3489960" y="0"/>
                  </a:lnTo>
                  <a:cubicBezTo>
                    <a:pt x="3834130" y="0"/>
                    <a:pt x="4112260" y="279400"/>
                    <a:pt x="4112260" y="623570"/>
                  </a:cubicBezTo>
                  <a:close/>
                </a:path>
              </a:pathLst>
            </a:custGeom>
            <a:blipFill>
              <a:blip r:embed="rId8"/>
              <a:stretch>
                <a:fillRect l="-7906" r="-7906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6925414" y="2520916"/>
            <a:ext cx="11185605" cy="1202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60"/>
              </a:lnSpc>
            </a:pPr>
            <a:r>
              <a:rPr lang="en-US" sz="8360" b="1" spc="-568">
                <a:solidFill>
                  <a:srgbClr val="1B1B1B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 Пример: расчет балки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87797" y="371815"/>
            <a:ext cx="1618180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 b="1" spc="-42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SALFORD &amp; CO.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76119" y="4949561"/>
            <a:ext cx="8809458" cy="273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spc="-80">
                <a:solidFill>
                  <a:srgbClr val="1B1B1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Рассмотрим пример расчета балки, нагруженной силой F.</a:t>
            </a:r>
          </a:p>
          <a:p>
            <a:pPr algn="l">
              <a:lnSpc>
                <a:spcPts val="3239"/>
              </a:lnSpc>
            </a:pPr>
            <a:r>
              <a:rPr lang="en-US" sz="2699" spc="-80">
                <a:solidFill>
                  <a:srgbClr val="1B1B1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• Константы: E, ρ</a:t>
            </a:r>
          </a:p>
          <a:p>
            <a:pPr algn="l">
              <a:lnSpc>
                <a:spcPts val="3239"/>
              </a:lnSpc>
            </a:pPr>
            <a:r>
              <a:rPr lang="en-US" sz="2699" spc="-80">
                <a:solidFill>
                  <a:srgbClr val="1B1B1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• Переменные: σ, ε, u</a:t>
            </a:r>
          </a:p>
          <a:p>
            <a:pPr algn="l">
              <a:lnSpc>
                <a:spcPts val="3239"/>
              </a:lnSpc>
            </a:pPr>
            <a:r>
              <a:rPr lang="en-US" sz="2699" spc="-80">
                <a:solidFill>
                  <a:srgbClr val="1B1B1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• Функции: σ = E·ε</a:t>
            </a:r>
          </a:p>
          <a:p>
            <a:pPr algn="l">
              <a:lnSpc>
                <a:spcPts val="3239"/>
              </a:lnSpc>
            </a:pPr>
            <a:r>
              <a:rPr lang="en-US" sz="2699" spc="-80">
                <a:solidFill>
                  <a:srgbClr val="1B1B1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• После расчета отображается распределение напряжений вдоль балки.</a:t>
            </a:r>
          </a:p>
          <a:p>
            <a:pPr algn="l">
              <a:lnSpc>
                <a:spcPts val="2159"/>
              </a:lnSpc>
            </a:pPr>
            <a:endParaRPr lang="en-US" sz="2699" spc="-80">
              <a:solidFill>
                <a:srgbClr val="1B1B1B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5435008" y="8621997"/>
            <a:ext cx="636303" cy="636303"/>
          </a:xfrm>
          <a:custGeom>
            <a:avLst/>
            <a:gdLst/>
            <a:ahLst/>
            <a:cxnLst/>
            <a:rect l="l" t="t" r="r" b="b"/>
            <a:pathLst>
              <a:path w="636303" h="636303">
                <a:moveTo>
                  <a:pt x="0" y="0"/>
                </a:moveTo>
                <a:lnTo>
                  <a:pt x="636304" y="0"/>
                </a:lnTo>
                <a:lnTo>
                  <a:pt x="636304" y="636303"/>
                </a:lnTo>
                <a:lnTo>
                  <a:pt x="0" y="6363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52844" y="2429597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178915" y="1237976"/>
            <a:ext cx="993016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Ввод данных в CAE-программе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4294" y="3376468"/>
            <a:ext cx="10788268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 CAE-системах ввод констант, переменных и функций осуществляется через интерфейс: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Материалы и свойства (константы);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Нагрузки и движения (переменные);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Уравнения и зависимости (функции).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404923" y="-148528"/>
            <a:ext cx="19097845" cy="1177228"/>
            <a:chOff x="0" y="0"/>
            <a:chExt cx="5029885" cy="3100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29885" cy="310052"/>
            </a:xfrm>
            <a:custGeom>
              <a:avLst/>
              <a:gdLst/>
              <a:ahLst/>
              <a:cxnLst/>
              <a:rect l="l" t="t" r="r" b="b"/>
              <a:pathLst>
                <a:path w="5029885" h="310052">
                  <a:moveTo>
                    <a:pt x="0" y="0"/>
                  </a:moveTo>
                  <a:lnTo>
                    <a:pt x="5029885" y="0"/>
                  </a:lnTo>
                  <a:lnTo>
                    <a:pt x="5029885" y="310052"/>
                  </a:lnTo>
                  <a:lnTo>
                    <a:pt x="0" y="310052"/>
                  </a:lnTo>
                  <a:close/>
                </a:path>
              </a:pathLst>
            </a:custGeom>
            <a:solidFill>
              <a:srgbClr val="1B1B1B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29885" cy="348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09413" y="1398027"/>
            <a:ext cx="766917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Преимущества подхода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66116" y="3040627"/>
            <a:ext cx="15375017" cy="264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Повышение точности инженерных расчетов;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Возможность моделировать сложные явления;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Сокращение времени и затрат на испытания;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Возможность оптимизации конструкции ещё до производства.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404923" y="-148528"/>
            <a:ext cx="19097845" cy="1177228"/>
            <a:chOff x="0" y="0"/>
            <a:chExt cx="5029885" cy="3100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29885" cy="310052"/>
            </a:xfrm>
            <a:custGeom>
              <a:avLst/>
              <a:gdLst/>
              <a:ahLst/>
              <a:cxnLst/>
              <a:rect l="l" t="t" r="r" b="b"/>
              <a:pathLst>
                <a:path w="5029885" h="310052">
                  <a:moveTo>
                    <a:pt x="0" y="0"/>
                  </a:moveTo>
                  <a:lnTo>
                    <a:pt x="5029885" y="0"/>
                  </a:lnTo>
                  <a:lnTo>
                    <a:pt x="5029885" y="310052"/>
                  </a:lnTo>
                  <a:lnTo>
                    <a:pt x="0" y="310052"/>
                  </a:lnTo>
                  <a:close/>
                </a:path>
              </a:pathLst>
            </a:custGeom>
            <a:solidFill>
              <a:srgbClr val="1B1B1B"/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029885" cy="348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4923" y="-148528"/>
            <a:ext cx="19097845" cy="1177228"/>
            <a:chOff x="0" y="0"/>
            <a:chExt cx="5029885" cy="310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9885" cy="310052"/>
            </a:xfrm>
            <a:custGeom>
              <a:avLst/>
              <a:gdLst/>
              <a:ahLst/>
              <a:cxnLst/>
              <a:rect l="l" t="t" r="r" b="b"/>
              <a:pathLst>
                <a:path w="5029885" h="310052">
                  <a:moveTo>
                    <a:pt x="0" y="0"/>
                  </a:moveTo>
                  <a:lnTo>
                    <a:pt x="5029885" y="0"/>
                  </a:lnTo>
                  <a:lnTo>
                    <a:pt x="5029885" y="310052"/>
                  </a:lnTo>
                  <a:lnTo>
                    <a:pt x="0" y="310052"/>
                  </a:lnTo>
                  <a:close/>
                </a:path>
              </a:pathLst>
            </a:custGeom>
            <a:solidFill>
              <a:srgbClr val="1B1B1B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29885" cy="348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997203" y="425242"/>
            <a:ext cx="262097" cy="174622"/>
          </a:xfrm>
          <a:custGeom>
            <a:avLst/>
            <a:gdLst/>
            <a:ahLst/>
            <a:cxnLst/>
            <a:rect l="l" t="t" r="r" b="b"/>
            <a:pathLst>
              <a:path w="262097" h="174622">
                <a:moveTo>
                  <a:pt x="0" y="0"/>
                </a:moveTo>
                <a:lnTo>
                  <a:pt x="262097" y="0"/>
                </a:lnTo>
                <a:lnTo>
                  <a:pt x="262097" y="174622"/>
                </a:lnTo>
                <a:lnTo>
                  <a:pt x="0" y="174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407682"/>
            <a:ext cx="209742" cy="209742"/>
          </a:xfrm>
          <a:custGeom>
            <a:avLst/>
            <a:gdLst/>
            <a:ahLst/>
            <a:cxnLst/>
            <a:rect l="l" t="t" r="r" b="b"/>
            <a:pathLst>
              <a:path w="209742" h="209742">
                <a:moveTo>
                  <a:pt x="0" y="0"/>
                </a:moveTo>
                <a:lnTo>
                  <a:pt x="209742" y="0"/>
                </a:lnTo>
                <a:lnTo>
                  <a:pt x="209742" y="209742"/>
                </a:lnTo>
                <a:lnTo>
                  <a:pt x="0" y="20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3949917" y="4218030"/>
            <a:ext cx="47625" cy="5755860"/>
            <a:chOff x="0" y="0"/>
            <a:chExt cx="12543" cy="151594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43" cy="1515947"/>
            </a:xfrm>
            <a:custGeom>
              <a:avLst/>
              <a:gdLst/>
              <a:ahLst/>
              <a:cxnLst/>
              <a:rect l="l" t="t" r="r" b="b"/>
              <a:pathLst>
                <a:path w="12543" h="1515947">
                  <a:moveTo>
                    <a:pt x="6272" y="0"/>
                  </a:moveTo>
                  <a:lnTo>
                    <a:pt x="6272" y="0"/>
                  </a:lnTo>
                  <a:cubicBezTo>
                    <a:pt x="7935" y="0"/>
                    <a:pt x="9530" y="661"/>
                    <a:pt x="10706" y="1837"/>
                  </a:cubicBezTo>
                  <a:cubicBezTo>
                    <a:pt x="11882" y="3013"/>
                    <a:pt x="12543" y="4608"/>
                    <a:pt x="12543" y="6272"/>
                  </a:cubicBezTo>
                  <a:lnTo>
                    <a:pt x="12543" y="1509675"/>
                  </a:lnTo>
                  <a:cubicBezTo>
                    <a:pt x="12543" y="1511338"/>
                    <a:pt x="11882" y="1512934"/>
                    <a:pt x="10706" y="1514110"/>
                  </a:cubicBezTo>
                  <a:cubicBezTo>
                    <a:pt x="9530" y="1515286"/>
                    <a:pt x="7935" y="1515947"/>
                    <a:pt x="6272" y="1515947"/>
                  </a:cubicBezTo>
                  <a:lnTo>
                    <a:pt x="6272" y="1515947"/>
                  </a:lnTo>
                  <a:cubicBezTo>
                    <a:pt x="4608" y="1515947"/>
                    <a:pt x="3013" y="1515286"/>
                    <a:pt x="1837" y="1514110"/>
                  </a:cubicBezTo>
                  <a:cubicBezTo>
                    <a:pt x="661" y="1512934"/>
                    <a:pt x="0" y="1511338"/>
                    <a:pt x="0" y="1509675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2543" cy="15540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104532" y="1739381"/>
            <a:ext cx="6719120" cy="4272529"/>
            <a:chOff x="0" y="0"/>
            <a:chExt cx="1769645" cy="11252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69645" cy="1125275"/>
            </a:xfrm>
            <a:custGeom>
              <a:avLst/>
              <a:gdLst/>
              <a:ahLst/>
              <a:cxnLst/>
              <a:rect l="l" t="t" r="r" b="b"/>
              <a:pathLst>
                <a:path w="1769645" h="1125275">
                  <a:moveTo>
                    <a:pt x="34567" y="0"/>
                  </a:moveTo>
                  <a:lnTo>
                    <a:pt x="1735078" y="0"/>
                  </a:lnTo>
                  <a:cubicBezTo>
                    <a:pt x="1754169" y="0"/>
                    <a:pt x="1769645" y="15476"/>
                    <a:pt x="1769645" y="34567"/>
                  </a:cubicBezTo>
                  <a:lnTo>
                    <a:pt x="1769645" y="1090708"/>
                  </a:lnTo>
                  <a:cubicBezTo>
                    <a:pt x="1769645" y="1109799"/>
                    <a:pt x="1754169" y="1125275"/>
                    <a:pt x="1735078" y="1125275"/>
                  </a:cubicBezTo>
                  <a:lnTo>
                    <a:pt x="34567" y="1125275"/>
                  </a:lnTo>
                  <a:cubicBezTo>
                    <a:pt x="15476" y="1125275"/>
                    <a:pt x="0" y="1109799"/>
                    <a:pt x="0" y="1090708"/>
                  </a:cubicBezTo>
                  <a:lnTo>
                    <a:pt x="0" y="34567"/>
                  </a:lnTo>
                  <a:cubicBezTo>
                    <a:pt x="0" y="15476"/>
                    <a:pt x="15476" y="0"/>
                    <a:pt x="345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A6A6A6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69645" cy="1163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8952328" y="2135263"/>
            <a:ext cx="636303" cy="636303"/>
          </a:xfrm>
          <a:custGeom>
            <a:avLst/>
            <a:gdLst/>
            <a:ahLst/>
            <a:cxnLst/>
            <a:rect l="l" t="t" r="r" b="b"/>
            <a:pathLst>
              <a:path w="636303" h="636303">
                <a:moveTo>
                  <a:pt x="0" y="0"/>
                </a:moveTo>
                <a:lnTo>
                  <a:pt x="636303" y="0"/>
                </a:lnTo>
                <a:lnTo>
                  <a:pt x="636303" y="636303"/>
                </a:lnTo>
                <a:lnTo>
                  <a:pt x="0" y="6363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28700" y="2135263"/>
            <a:ext cx="5734162" cy="3441644"/>
            <a:chOff x="0" y="0"/>
            <a:chExt cx="6350000" cy="38112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3811270"/>
            </a:xfrm>
            <a:custGeom>
              <a:avLst/>
              <a:gdLst/>
              <a:ahLst/>
              <a:cxnLst/>
              <a:rect l="l" t="t" r="r" b="b"/>
              <a:pathLst>
                <a:path w="6350000" h="3811270">
                  <a:moveTo>
                    <a:pt x="1648460" y="0"/>
                  </a:moveTo>
                  <a:lnTo>
                    <a:pt x="5812790" y="0"/>
                  </a:lnTo>
                  <a:cubicBezTo>
                    <a:pt x="6109970" y="0"/>
                    <a:pt x="6350000" y="240030"/>
                    <a:pt x="6350000" y="537210"/>
                  </a:cubicBezTo>
                  <a:lnTo>
                    <a:pt x="6350000" y="2466340"/>
                  </a:lnTo>
                  <a:cubicBezTo>
                    <a:pt x="6350000" y="2763520"/>
                    <a:pt x="6109970" y="3003550"/>
                    <a:pt x="5812790" y="3003550"/>
                  </a:cubicBezTo>
                  <a:lnTo>
                    <a:pt x="4751070" y="3003550"/>
                  </a:lnTo>
                  <a:cubicBezTo>
                    <a:pt x="4587240" y="3003550"/>
                    <a:pt x="4431030" y="3078480"/>
                    <a:pt x="4329430" y="3208020"/>
                  </a:cubicBezTo>
                  <a:lnTo>
                    <a:pt x="4013200" y="3606800"/>
                  </a:lnTo>
                  <a:cubicBezTo>
                    <a:pt x="3911600" y="3735070"/>
                    <a:pt x="3756660" y="3811270"/>
                    <a:pt x="3591560" y="3811270"/>
                  </a:cubicBezTo>
                  <a:lnTo>
                    <a:pt x="537210" y="3811270"/>
                  </a:lnTo>
                  <a:cubicBezTo>
                    <a:pt x="240030" y="3811270"/>
                    <a:pt x="0" y="3571240"/>
                    <a:pt x="0" y="3274060"/>
                  </a:cubicBezTo>
                  <a:lnTo>
                    <a:pt x="0" y="1375410"/>
                  </a:lnTo>
                  <a:cubicBezTo>
                    <a:pt x="0" y="1206500"/>
                    <a:pt x="78740" y="1047750"/>
                    <a:pt x="213360" y="946150"/>
                  </a:cubicBezTo>
                  <a:lnTo>
                    <a:pt x="1324610" y="107950"/>
                  </a:lnTo>
                  <a:cubicBezTo>
                    <a:pt x="1417320" y="38100"/>
                    <a:pt x="1531620" y="0"/>
                    <a:pt x="1648460" y="0"/>
                  </a:cubicBezTo>
                  <a:close/>
                </a:path>
              </a:pathLst>
            </a:custGeom>
            <a:blipFill>
              <a:blip r:embed="rId8"/>
              <a:stretch>
                <a:fillRect t="-5502" b="-5502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7591286" y="4526845"/>
            <a:ext cx="3358387" cy="4731455"/>
            <a:chOff x="0" y="0"/>
            <a:chExt cx="450723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505960" cy="6350000"/>
            </a:xfrm>
            <a:custGeom>
              <a:avLst/>
              <a:gdLst/>
              <a:ahLst/>
              <a:cxnLst/>
              <a:rect l="l" t="t" r="r" b="b"/>
              <a:pathLst>
                <a:path w="4505960" h="6350000">
                  <a:moveTo>
                    <a:pt x="0" y="561340"/>
                  </a:moveTo>
                  <a:lnTo>
                    <a:pt x="0" y="3961130"/>
                  </a:lnTo>
                  <a:cubicBezTo>
                    <a:pt x="0" y="4272280"/>
                    <a:pt x="252730" y="4523740"/>
                    <a:pt x="562610" y="4522470"/>
                  </a:cubicBezTo>
                  <a:cubicBezTo>
                    <a:pt x="873760" y="4521200"/>
                    <a:pt x="1126490" y="4773930"/>
                    <a:pt x="1125220" y="5085080"/>
                  </a:cubicBezTo>
                  <a:lnTo>
                    <a:pt x="1123950" y="5787390"/>
                  </a:lnTo>
                  <a:cubicBezTo>
                    <a:pt x="1123950" y="6098540"/>
                    <a:pt x="1375410" y="6350000"/>
                    <a:pt x="1685290" y="6350000"/>
                  </a:cubicBezTo>
                  <a:lnTo>
                    <a:pt x="3944620" y="6350000"/>
                  </a:lnTo>
                  <a:cubicBezTo>
                    <a:pt x="4254500" y="6350000"/>
                    <a:pt x="4505960" y="6098540"/>
                    <a:pt x="4505960" y="5788660"/>
                  </a:cubicBezTo>
                  <a:lnTo>
                    <a:pt x="4505960" y="2679700"/>
                  </a:lnTo>
                  <a:cubicBezTo>
                    <a:pt x="4505960" y="2494280"/>
                    <a:pt x="4414520" y="2321560"/>
                    <a:pt x="4262120" y="2217420"/>
                  </a:cubicBezTo>
                  <a:lnTo>
                    <a:pt x="1184910" y="99060"/>
                  </a:lnTo>
                  <a:cubicBezTo>
                    <a:pt x="1090930" y="34290"/>
                    <a:pt x="980440" y="0"/>
                    <a:pt x="866140" y="0"/>
                  </a:cubicBezTo>
                  <a:lnTo>
                    <a:pt x="561340" y="0"/>
                  </a:lnTo>
                  <a:cubicBezTo>
                    <a:pt x="251460" y="0"/>
                    <a:pt x="0" y="251460"/>
                    <a:pt x="0" y="561340"/>
                  </a:cubicBezTo>
                  <a:close/>
                </a:path>
              </a:pathLst>
            </a:custGeom>
            <a:blipFill>
              <a:blip r:embed="rId9"/>
              <a:stretch>
                <a:fillRect l="-56467" r="-56467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3882817" y="6356558"/>
            <a:ext cx="47625" cy="5755860"/>
            <a:chOff x="0" y="0"/>
            <a:chExt cx="12543" cy="151594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543" cy="1515947"/>
            </a:xfrm>
            <a:custGeom>
              <a:avLst/>
              <a:gdLst/>
              <a:ahLst/>
              <a:cxnLst/>
              <a:rect l="l" t="t" r="r" b="b"/>
              <a:pathLst>
                <a:path w="12543" h="1515947">
                  <a:moveTo>
                    <a:pt x="6272" y="0"/>
                  </a:moveTo>
                  <a:lnTo>
                    <a:pt x="6272" y="0"/>
                  </a:lnTo>
                  <a:cubicBezTo>
                    <a:pt x="7935" y="0"/>
                    <a:pt x="9530" y="661"/>
                    <a:pt x="10706" y="1837"/>
                  </a:cubicBezTo>
                  <a:cubicBezTo>
                    <a:pt x="11882" y="3013"/>
                    <a:pt x="12543" y="4608"/>
                    <a:pt x="12543" y="6272"/>
                  </a:cubicBezTo>
                  <a:lnTo>
                    <a:pt x="12543" y="1509675"/>
                  </a:lnTo>
                  <a:cubicBezTo>
                    <a:pt x="12543" y="1511338"/>
                    <a:pt x="11882" y="1512934"/>
                    <a:pt x="10706" y="1514110"/>
                  </a:cubicBezTo>
                  <a:cubicBezTo>
                    <a:pt x="9530" y="1515286"/>
                    <a:pt x="7935" y="1515947"/>
                    <a:pt x="6272" y="1515947"/>
                  </a:cubicBezTo>
                  <a:lnTo>
                    <a:pt x="6272" y="1515947"/>
                  </a:lnTo>
                  <a:cubicBezTo>
                    <a:pt x="4608" y="1515947"/>
                    <a:pt x="3013" y="1515286"/>
                    <a:pt x="1837" y="1514110"/>
                  </a:cubicBezTo>
                  <a:cubicBezTo>
                    <a:pt x="661" y="1512934"/>
                    <a:pt x="0" y="1511338"/>
                    <a:pt x="0" y="1509675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2543" cy="15540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7559053"/>
            <a:ext cx="6562586" cy="1225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15"/>
              </a:lnSpc>
            </a:pPr>
            <a:r>
              <a:rPr lang="en-US" sz="8515" b="1" spc="-579">
                <a:solidFill>
                  <a:srgbClr val="1B1B1B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Заключение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87797" y="371815"/>
            <a:ext cx="1618180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 b="1" spc="-42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SALFORD &amp; CO.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364231" y="1893935"/>
            <a:ext cx="6361333" cy="393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84"/>
              </a:lnSpc>
            </a:pPr>
            <a:r>
              <a:rPr lang="en-US" sz="2737" spc="-82">
                <a:solidFill>
                  <a:srgbClr val="1B1B1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Правильный ввод констант, переменных и функций — ключ к точным расчетам в инженерных системах.</a:t>
            </a:r>
          </a:p>
          <a:p>
            <a:pPr algn="just">
              <a:lnSpc>
                <a:spcPts val="3284"/>
              </a:lnSpc>
            </a:pPr>
            <a:r>
              <a:rPr lang="en-US" sz="2737" spc="-82">
                <a:solidFill>
                  <a:srgbClr val="1B1B1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Метод конечных элементов позволяет анализировать поведение конструкций с высокой точностью.</a:t>
            </a:r>
          </a:p>
          <a:p>
            <a:pPr algn="just">
              <a:lnSpc>
                <a:spcPts val="3284"/>
              </a:lnSpc>
            </a:pPr>
            <a:r>
              <a:rPr lang="en-US" sz="2737" spc="-82">
                <a:solidFill>
                  <a:srgbClr val="1B1B1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Эти инструменты делают современное проектирование быстрым, безопасным и экономичным.</a:t>
            </a:r>
          </a:p>
          <a:p>
            <a:pPr algn="ctr">
              <a:lnSpc>
                <a:spcPts val="2084"/>
              </a:lnSpc>
            </a:pPr>
            <a:endParaRPr lang="en-US" sz="2737" spc="-82">
              <a:solidFill>
                <a:srgbClr val="1B1B1B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35204" y="2100053"/>
            <a:ext cx="6032918" cy="5453758"/>
            <a:chOff x="0" y="0"/>
            <a:chExt cx="6350000" cy="574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1270" cy="5741670"/>
            </a:xfrm>
            <a:custGeom>
              <a:avLst/>
              <a:gdLst/>
              <a:ahLst/>
              <a:cxnLst/>
              <a:rect l="l" t="t" r="r" b="b"/>
              <a:pathLst>
                <a:path w="6351270" h="5741670">
                  <a:moveTo>
                    <a:pt x="0" y="542290"/>
                  </a:moveTo>
                  <a:lnTo>
                    <a:pt x="0" y="2392680"/>
                  </a:lnTo>
                  <a:cubicBezTo>
                    <a:pt x="0" y="2691130"/>
                    <a:pt x="242570" y="2933700"/>
                    <a:pt x="542290" y="2933700"/>
                  </a:cubicBezTo>
                  <a:lnTo>
                    <a:pt x="1148080" y="2933700"/>
                  </a:lnTo>
                  <a:cubicBezTo>
                    <a:pt x="1447800" y="2933700"/>
                    <a:pt x="1690370" y="3176270"/>
                    <a:pt x="1690370" y="3475990"/>
                  </a:cubicBezTo>
                  <a:lnTo>
                    <a:pt x="1690370" y="5199380"/>
                  </a:lnTo>
                  <a:cubicBezTo>
                    <a:pt x="1690370" y="5499100"/>
                    <a:pt x="1932940" y="5741670"/>
                    <a:pt x="2232660" y="5741670"/>
                  </a:cubicBezTo>
                  <a:lnTo>
                    <a:pt x="3599180" y="5741670"/>
                  </a:lnTo>
                  <a:cubicBezTo>
                    <a:pt x="3735070" y="5741670"/>
                    <a:pt x="3867150" y="5689600"/>
                    <a:pt x="3967480" y="5598160"/>
                  </a:cubicBezTo>
                  <a:lnTo>
                    <a:pt x="6177280" y="3553460"/>
                  </a:lnTo>
                  <a:cubicBezTo>
                    <a:pt x="6287770" y="3450590"/>
                    <a:pt x="6351270" y="3307080"/>
                    <a:pt x="6351270" y="3155950"/>
                  </a:cubicBezTo>
                  <a:lnTo>
                    <a:pt x="6351270" y="542290"/>
                  </a:lnTo>
                  <a:cubicBezTo>
                    <a:pt x="6350000" y="242570"/>
                    <a:pt x="6107430" y="0"/>
                    <a:pt x="5807710" y="0"/>
                  </a:cubicBezTo>
                  <a:lnTo>
                    <a:pt x="542290" y="0"/>
                  </a:lnTo>
                  <a:cubicBezTo>
                    <a:pt x="242570" y="0"/>
                    <a:pt x="0" y="242570"/>
                    <a:pt x="0" y="542290"/>
                  </a:cubicBezTo>
                  <a:close/>
                </a:path>
              </a:pathLst>
            </a:custGeom>
            <a:blipFill>
              <a:blip r:embed="rId2"/>
              <a:stretch>
                <a:fillRect t="-22114" r="-6538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404923" y="-148528"/>
            <a:ext cx="19097845" cy="1177228"/>
            <a:chOff x="0" y="0"/>
            <a:chExt cx="5029885" cy="3100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29885" cy="310052"/>
            </a:xfrm>
            <a:custGeom>
              <a:avLst/>
              <a:gdLst/>
              <a:ahLst/>
              <a:cxnLst/>
              <a:rect l="l" t="t" r="r" b="b"/>
              <a:pathLst>
                <a:path w="5029885" h="310052">
                  <a:moveTo>
                    <a:pt x="0" y="0"/>
                  </a:moveTo>
                  <a:lnTo>
                    <a:pt x="5029885" y="0"/>
                  </a:lnTo>
                  <a:lnTo>
                    <a:pt x="5029885" y="310052"/>
                  </a:lnTo>
                  <a:lnTo>
                    <a:pt x="0" y="310052"/>
                  </a:lnTo>
                  <a:close/>
                </a:path>
              </a:pathLst>
            </a:custGeom>
            <a:solidFill>
              <a:srgbClr val="1B1B1B"/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029885" cy="348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997203" y="425242"/>
            <a:ext cx="262097" cy="174622"/>
          </a:xfrm>
          <a:custGeom>
            <a:avLst/>
            <a:gdLst/>
            <a:ahLst/>
            <a:cxnLst/>
            <a:rect l="l" t="t" r="r" b="b"/>
            <a:pathLst>
              <a:path w="262097" h="174622">
                <a:moveTo>
                  <a:pt x="0" y="0"/>
                </a:moveTo>
                <a:lnTo>
                  <a:pt x="262097" y="0"/>
                </a:lnTo>
                <a:lnTo>
                  <a:pt x="262097" y="174622"/>
                </a:lnTo>
                <a:lnTo>
                  <a:pt x="0" y="174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407682"/>
            <a:ext cx="209742" cy="209742"/>
          </a:xfrm>
          <a:custGeom>
            <a:avLst/>
            <a:gdLst/>
            <a:ahLst/>
            <a:cxnLst/>
            <a:rect l="l" t="t" r="r" b="b"/>
            <a:pathLst>
              <a:path w="209742" h="209742">
                <a:moveTo>
                  <a:pt x="0" y="0"/>
                </a:moveTo>
                <a:lnTo>
                  <a:pt x="209742" y="0"/>
                </a:lnTo>
                <a:lnTo>
                  <a:pt x="209742" y="209742"/>
                </a:lnTo>
                <a:lnTo>
                  <a:pt x="0" y="2097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6565" y="8721652"/>
            <a:ext cx="691233" cy="536648"/>
          </a:xfrm>
          <a:custGeom>
            <a:avLst/>
            <a:gdLst/>
            <a:ahLst/>
            <a:cxnLst/>
            <a:rect l="l" t="t" r="r" b="b"/>
            <a:pathLst>
              <a:path w="691233" h="536648">
                <a:moveTo>
                  <a:pt x="0" y="0"/>
                </a:moveTo>
                <a:lnTo>
                  <a:pt x="691232" y="0"/>
                </a:lnTo>
                <a:lnTo>
                  <a:pt x="691232" y="536648"/>
                </a:lnTo>
                <a:lnTo>
                  <a:pt x="0" y="536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1217043"/>
            <a:ext cx="9021873" cy="215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25"/>
              </a:lnSpc>
            </a:pPr>
            <a:r>
              <a:rPr lang="en-US" sz="7446" b="1" spc="-506">
                <a:solidFill>
                  <a:srgbClr val="1B1B1B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 Введение</a:t>
            </a:r>
          </a:p>
          <a:p>
            <a:pPr algn="l">
              <a:lnSpc>
                <a:spcPts val="5945"/>
              </a:lnSpc>
              <a:spcBef>
                <a:spcPct val="0"/>
              </a:spcBef>
            </a:pPr>
            <a:endParaRPr lang="en-US" sz="7446" b="1" spc="-506">
              <a:solidFill>
                <a:srgbClr val="1B1B1B"/>
              </a:solidFill>
              <a:latin typeface="Telegraf Medium"/>
              <a:ea typeface="Telegraf Medium"/>
              <a:cs typeface="Telegraf Medium"/>
              <a:sym typeface="Telegraf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87797" y="371815"/>
            <a:ext cx="1618180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 b="1" spc="-42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SALFORD &amp; CO.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33571" y="5247477"/>
            <a:ext cx="10843720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 инженерном моделировании точность расчетов зависит от правильного ввода исходных данных.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Константы, переменные и функции задают физические параметры и условия задачи.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 метод конечных элементов (МКЭ) используется для численного решения таких задач.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4923" y="-148528"/>
            <a:ext cx="19097845" cy="1177228"/>
            <a:chOff x="0" y="0"/>
            <a:chExt cx="5029885" cy="310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9885" cy="310052"/>
            </a:xfrm>
            <a:custGeom>
              <a:avLst/>
              <a:gdLst/>
              <a:ahLst/>
              <a:cxnLst/>
              <a:rect l="l" t="t" r="r" b="b"/>
              <a:pathLst>
                <a:path w="5029885" h="310052">
                  <a:moveTo>
                    <a:pt x="0" y="0"/>
                  </a:moveTo>
                  <a:lnTo>
                    <a:pt x="5029885" y="0"/>
                  </a:lnTo>
                  <a:lnTo>
                    <a:pt x="5029885" y="310052"/>
                  </a:lnTo>
                  <a:lnTo>
                    <a:pt x="0" y="310052"/>
                  </a:lnTo>
                  <a:close/>
                </a:path>
              </a:pathLst>
            </a:custGeom>
            <a:solidFill>
              <a:srgbClr val="1B1B1B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29885" cy="348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997203" y="425242"/>
            <a:ext cx="262097" cy="174622"/>
          </a:xfrm>
          <a:custGeom>
            <a:avLst/>
            <a:gdLst/>
            <a:ahLst/>
            <a:cxnLst/>
            <a:rect l="l" t="t" r="r" b="b"/>
            <a:pathLst>
              <a:path w="262097" h="174622">
                <a:moveTo>
                  <a:pt x="0" y="0"/>
                </a:moveTo>
                <a:lnTo>
                  <a:pt x="262097" y="0"/>
                </a:lnTo>
                <a:lnTo>
                  <a:pt x="262097" y="174622"/>
                </a:lnTo>
                <a:lnTo>
                  <a:pt x="0" y="174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407682"/>
            <a:ext cx="209742" cy="209742"/>
          </a:xfrm>
          <a:custGeom>
            <a:avLst/>
            <a:gdLst/>
            <a:ahLst/>
            <a:cxnLst/>
            <a:rect l="l" t="t" r="r" b="b"/>
            <a:pathLst>
              <a:path w="209742" h="209742">
                <a:moveTo>
                  <a:pt x="0" y="0"/>
                </a:moveTo>
                <a:lnTo>
                  <a:pt x="209742" y="0"/>
                </a:lnTo>
                <a:lnTo>
                  <a:pt x="209742" y="209742"/>
                </a:lnTo>
                <a:lnTo>
                  <a:pt x="0" y="20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2229715"/>
            <a:ext cx="4988889" cy="7028585"/>
            <a:chOff x="0" y="0"/>
            <a:chExt cx="4507230" cy="6350000"/>
          </a:xfrm>
        </p:grpSpPr>
        <p:sp>
          <p:nvSpPr>
            <p:cNvPr id="8" name="Freeform 8"/>
            <p:cNvSpPr/>
            <p:nvPr/>
          </p:nvSpPr>
          <p:spPr>
            <a:xfrm flipH="1">
              <a:off x="0" y="0"/>
              <a:ext cx="4505960" cy="6350000"/>
            </a:xfrm>
            <a:custGeom>
              <a:avLst/>
              <a:gdLst/>
              <a:ahLst/>
              <a:cxnLst/>
              <a:rect l="l" t="t" r="r" b="b"/>
              <a:pathLst>
                <a:path w="4505960" h="6350000">
                  <a:moveTo>
                    <a:pt x="4505960" y="561340"/>
                  </a:moveTo>
                  <a:lnTo>
                    <a:pt x="4505960" y="3961130"/>
                  </a:lnTo>
                  <a:cubicBezTo>
                    <a:pt x="4505960" y="4272280"/>
                    <a:pt x="4253230" y="4523740"/>
                    <a:pt x="3943350" y="4522470"/>
                  </a:cubicBezTo>
                  <a:cubicBezTo>
                    <a:pt x="3632200" y="4521200"/>
                    <a:pt x="3379470" y="4773930"/>
                    <a:pt x="3380740" y="5085080"/>
                  </a:cubicBezTo>
                  <a:lnTo>
                    <a:pt x="3382010" y="5787390"/>
                  </a:lnTo>
                  <a:cubicBezTo>
                    <a:pt x="3382010" y="6098540"/>
                    <a:pt x="3130550" y="6350000"/>
                    <a:pt x="2820670" y="6350000"/>
                  </a:cubicBezTo>
                  <a:lnTo>
                    <a:pt x="561340" y="6350000"/>
                  </a:lnTo>
                  <a:cubicBezTo>
                    <a:pt x="251460" y="6350000"/>
                    <a:pt x="0" y="6098540"/>
                    <a:pt x="0" y="5788660"/>
                  </a:cubicBezTo>
                  <a:lnTo>
                    <a:pt x="0" y="2679700"/>
                  </a:lnTo>
                  <a:cubicBezTo>
                    <a:pt x="0" y="2494280"/>
                    <a:pt x="91440" y="2321560"/>
                    <a:pt x="243840" y="2217420"/>
                  </a:cubicBezTo>
                  <a:lnTo>
                    <a:pt x="3321050" y="99060"/>
                  </a:lnTo>
                  <a:cubicBezTo>
                    <a:pt x="3415030" y="34290"/>
                    <a:pt x="3525520" y="0"/>
                    <a:pt x="3639820" y="0"/>
                  </a:cubicBezTo>
                  <a:lnTo>
                    <a:pt x="3944620" y="0"/>
                  </a:lnTo>
                  <a:cubicBezTo>
                    <a:pt x="4254500" y="0"/>
                    <a:pt x="4505960" y="251460"/>
                    <a:pt x="4505960" y="561340"/>
                  </a:cubicBezTo>
                  <a:close/>
                </a:path>
              </a:pathLst>
            </a:custGeom>
            <a:blipFill>
              <a:blip r:embed="rId6"/>
              <a:stretch>
                <a:fillRect t="-3253" b="-3253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028700" y="9085866"/>
            <a:ext cx="222105" cy="172434"/>
          </a:xfrm>
          <a:custGeom>
            <a:avLst/>
            <a:gdLst/>
            <a:ahLst/>
            <a:cxnLst/>
            <a:rect l="l" t="t" r="r" b="b"/>
            <a:pathLst>
              <a:path w="222105" h="172434">
                <a:moveTo>
                  <a:pt x="0" y="0"/>
                </a:moveTo>
                <a:lnTo>
                  <a:pt x="222105" y="0"/>
                </a:lnTo>
                <a:lnTo>
                  <a:pt x="222105" y="172434"/>
                </a:lnTo>
                <a:lnTo>
                  <a:pt x="0" y="1724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622997" y="2229715"/>
            <a:ext cx="636303" cy="636303"/>
          </a:xfrm>
          <a:custGeom>
            <a:avLst/>
            <a:gdLst/>
            <a:ahLst/>
            <a:cxnLst/>
            <a:rect l="l" t="t" r="r" b="b"/>
            <a:pathLst>
              <a:path w="636303" h="636303">
                <a:moveTo>
                  <a:pt x="0" y="0"/>
                </a:moveTo>
                <a:lnTo>
                  <a:pt x="636303" y="0"/>
                </a:lnTo>
                <a:lnTo>
                  <a:pt x="636303" y="636303"/>
                </a:lnTo>
                <a:lnTo>
                  <a:pt x="0" y="6363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9144000" y="3048070"/>
            <a:ext cx="8309677" cy="3260287"/>
            <a:chOff x="0" y="0"/>
            <a:chExt cx="2188557" cy="85867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88557" cy="858676"/>
            </a:xfrm>
            <a:custGeom>
              <a:avLst/>
              <a:gdLst/>
              <a:ahLst/>
              <a:cxnLst/>
              <a:rect l="l" t="t" r="r" b="b"/>
              <a:pathLst>
                <a:path w="2188557" h="858676">
                  <a:moveTo>
                    <a:pt x="27950" y="0"/>
                  </a:moveTo>
                  <a:lnTo>
                    <a:pt x="2160606" y="0"/>
                  </a:lnTo>
                  <a:cubicBezTo>
                    <a:pt x="2168019" y="0"/>
                    <a:pt x="2175129" y="2945"/>
                    <a:pt x="2180370" y="8186"/>
                  </a:cubicBezTo>
                  <a:cubicBezTo>
                    <a:pt x="2185612" y="13428"/>
                    <a:pt x="2188557" y="20537"/>
                    <a:pt x="2188557" y="27950"/>
                  </a:cubicBezTo>
                  <a:lnTo>
                    <a:pt x="2188557" y="830726"/>
                  </a:lnTo>
                  <a:cubicBezTo>
                    <a:pt x="2188557" y="838139"/>
                    <a:pt x="2185612" y="845248"/>
                    <a:pt x="2180370" y="850490"/>
                  </a:cubicBezTo>
                  <a:cubicBezTo>
                    <a:pt x="2175129" y="855731"/>
                    <a:pt x="2168019" y="858676"/>
                    <a:pt x="2160606" y="858676"/>
                  </a:cubicBezTo>
                  <a:lnTo>
                    <a:pt x="27950" y="858676"/>
                  </a:lnTo>
                  <a:cubicBezTo>
                    <a:pt x="20537" y="858676"/>
                    <a:pt x="13428" y="855731"/>
                    <a:pt x="8186" y="850490"/>
                  </a:cubicBezTo>
                  <a:cubicBezTo>
                    <a:pt x="2945" y="845248"/>
                    <a:pt x="0" y="838139"/>
                    <a:pt x="0" y="830726"/>
                  </a:cubicBezTo>
                  <a:lnTo>
                    <a:pt x="0" y="27950"/>
                  </a:lnTo>
                  <a:cubicBezTo>
                    <a:pt x="0" y="20537"/>
                    <a:pt x="2945" y="13428"/>
                    <a:pt x="8186" y="8186"/>
                  </a:cubicBezTo>
                  <a:cubicBezTo>
                    <a:pt x="13428" y="2945"/>
                    <a:pt x="20537" y="0"/>
                    <a:pt x="2795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A6A6A6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188557" cy="896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651105" y="1135310"/>
            <a:ext cx="8973016" cy="191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5"/>
              </a:lnSpc>
            </a:pPr>
            <a:r>
              <a:rPr lang="en-US" sz="7205" b="1" spc="-489">
                <a:solidFill>
                  <a:srgbClr val="1B1B1B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Константы</a:t>
            </a:r>
          </a:p>
          <a:p>
            <a:pPr algn="l">
              <a:lnSpc>
                <a:spcPts val="6905"/>
              </a:lnSpc>
            </a:pPr>
            <a:endParaRPr lang="en-US" sz="7205" b="1" spc="-489">
              <a:solidFill>
                <a:srgbClr val="1B1B1B"/>
              </a:solidFill>
              <a:latin typeface="Telegraf Medium"/>
              <a:ea typeface="Telegraf Medium"/>
              <a:cs typeface="Telegraf Medium"/>
              <a:sym typeface="Telegraf Medium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87797" y="371815"/>
            <a:ext cx="1618180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 b="1" spc="-42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SALFORD &amp; CO.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71582" y="3511348"/>
            <a:ext cx="7687718" cy="223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0"/>
              </a:lnSpc>
            </a:pPr>
            <a:r>
              <a:rPr lang="en-US" sz="3358" b="1" i="1" spc="-100">
                <a:solidFill>
                  <a:srgbClr val="1B1B1B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Константы — это неизменяемые параметры модели, характеризующие свойства материала или среды.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882214" y="6403684"/>
            <a:ext cx="5261786" cy="3742881"/>
            <a:chOff x="0" y="0"/>
            <a:chExt cx="1385820" cy="98577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85820" cy="985779"/>
            </a:xfrm>
            <a:custGeom>
              <a:avLst/>
              <a:gdLst/>
              <a:ahLst/>
              <a:cxnLst/>
              <a:rect l="l" t="t" r="r" b="b"/>
              <a:pathLst>
                <a:path w="1385820" h="985779">
                  <a:moveTo>
                    <a:pt x="44140" y="0"/>
                  </a:moveTo>
                  <a:lnTo>
                    <a:pt x="1341680" y="0"/>
                  </a:lnTo>
                  <a:cubicBezTo>
                    <a:pt x="1366058" y="0"/>
                    <a:pt x="1385820" y="19762"/>
                    <a:pt x="1385820" y="44140"/>
                  </a:cubicBezTo>
                  <a:lnTo>
                    <a:pt x="1385820" y="941639"/>
                  </a:lnTo>
                  <a:cubicBezTo>
                    <a:pt x="1385820" y="966017"/>
                    <a:pt x="1366058" y="985779"/>
                    <a:pt x="1341680" y="985779"/>
                  </a:cubicBezTo>
                  <a:lnTo>
                    <a:pt x="44140" y="985779"/>
                  </a:lnTo>
                  <a:cubicBezTo>
                    <a:pt x="19762" y="985779"/>
                    <a:pt x="0" y="966017"/>
                    <a:pt x="0" y="941639"/>
                  </a:cubicBezTo>
                  <a:lnTo>
                    <a:pt x="0" y="44140"/>
                  </a:lnTo>
                  <a:cubicBezTo>
                    <a:pt x="0" y="19762"/>
                    <a:pt x="19762" y="0"/>
                    <a:pt x="4414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A6A6A6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385820" cy="1023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802632" y="6565165"/>
            <a:ext cx="3696946" cy="358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399" b="1" i="1" spc="-71">
                <a:solidFill>
                  <a:srgbClr val="1B1B1B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Примеры:</a:t>
            </a:r>
          </a:p>
          <a:p>
            <a:pPr algn="l">
              <a:lnSpc>
                <a:spcPts val="2879"/>
              </a:lnSpc>
            </a:pPr>
            <a:r>
              <a:rPr lang="en-US" sz="2399" b="1" i="1" spc="-71">
                <a:solidFill>
                  <a:srgbClr val="1B1B1B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 • Модуль упругости (E);</a:t>
            </a:r>
          </a:p>
          <a:p>
            <a:pPr algn="l">
              <a:lnSpc>
                <a:spcPts val="2879"/>
              </a:lnSpc>
            </a:pPr>
            <a:r>
              <a:rPr lang="en-US" sz="2399" b="1" i="1" spc="-71">
                <a:solidFill>
                  <a:srgbClr val="1B1B1B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 • Коэффициент Пуассона (ν);</a:t>
            </a:r>
          </a:p>
          <a:p>
            <a:pPr algn="l">
              <a:lnSpc>
                <a:spcPts val="2879"/>
              </a:lnSpc>
            </a:pPr>
            <a:r>
              <a:rPr lang="en-US" sz="2399" b="1" i="1" spc="-71">
                <a:solidFill>
                  <a:srgbClr val="1B1B1B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 • Плотность (ρ);</a:t>
            </a:r>
          </a:p>
          <a:p>
            <a:pPr algn="l">
              <a:lnSpc>
                <a:spcPts val="2879"/>
              </a:lnSpc>
            </a:pPr>
            <a:r>
              <a:rPr lang="en-US" sz="2399" b="1" i="1" spc="-71">
                <a:solidFill>
                  <a:srgbClr val="1B1B1B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 • Теплопроводность (λ);</a:t>
            </a:r>
          </a:p>
          <a:p>
            <a:pPr algn="l">
              <a:lnSpc>
                <a:spcPts val="2879"/>
              </a:lnSpc>
            </a:pPr>
            <a:r>
              <a:rPr lang="en-US" sz="2399" b="1" i="1" spc="-71">
                <a:solidFill>
                  <a:srgbClr val="1B1B1B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 • Ускорение свободного падения (g).</a:t>
            </a:r>
          </a:p>
          <a:p>
            <a:pPr algn="l">
              <a:lnSpc>
                <a:spcPts val="3119"/>
              </a:lnSpc>
            </a:pPr>
            <a:endParaRPr lang="en-US" sz="2399" b="1" i="1" spc="-71">
              <a:solidFill>
                <a:srgbClr val="1B1B1B"/>
              </a:solidFill>
              <a:latin typeface="Helvetica World Bold Italics"/>
              <a:ea typeface="Helvetica World Bold Italics"/>
              <a:cs typeface="Helvetica World Bold Italics"/>
              <a:sym typeface="Helvetica World Bold Italics"/>
            </a:endParaRPr>
          </a:p>
        </p:txBody>
      </p:sp>
      <p:sp>
        <p:nvSpPr>
          <p:cNvPr id="21" name="Freeform 21"/>
          <p:cNvSpPr/>
          <p:nvPr/>
        </p:nvSpPr>
        <p:spPr>
          <a:xfrm flipH="1" flipV="1">
            <a:off x="17342624" y="2779801"/>
            <a:ext cx="222105" cy="172434"/>
          </a:xfrm>
          <a:custGeom>
            <a:avLst/>
            <a:gdLst/>
            <a:ahLst/>
            <a:cxnLst/>
            <a:rect l="l" t="t" r="r" b="b"/>
            <a:pathLst>
              <a:path w="222105" h="172434">
                <a:moveTo>
                  <a:pt x="222105" y="172434"/>
                </a:moveTo>
                <a:lnTo>
                  <a:pt x="0" y="172434"/>
                </a:lnTo>
                <a:lnTo>
                  <a:pt x="0" y="0"/>
                </a:lnTo>
                <a:lnTo>
                  <a:pt x="222105" y="0"/>
                </a:lnTo>
                <a:lnTo>
                  <a:pt x="222105" y="17243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4923" y="-148528"/>
            <a:ext cx="19097845" cy="1177228"/>
            <a:chOff x="0" y="0"/>
            <a:chExt cx="5029885" cy="310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9885" cy="310052"/>
            </a:xfrm>
            <a:custGeom>
              <a:avLst/>
              <a:gdLst/>
              <a:ahLst/>
              <a:cxnLst/>
              <a:rect l="l" t="t" r="r" b="b"/>
              <a:pathLst>
                <a:path w="5029885" h="310052">
                  <a:moveTo>
                    <a:pt x="0" y="0"/>
                  </a:moveTo>
                  <a:lnTo>
                    <a:pt x="5029885" y="0"/>
                  </a:lnTo>
                  <a:lnTo>
                    <a:pt x="5029885" y="310052"/>
                  </a:lnTo>
                  <a:lnTo>
                    <a:pt x="0" y="310052"/>
                  </a:lnTo>
                  <a:close/>
                </a:path>
              </a:pathLst>
            </a:custGeom>
            <a:solidFill>
              <a:srgbClr val="1B1B1B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29885" cy="348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997203" y="425242"/>
            <a:ext cx="262097" cy="174622"/>
          </a:xfrm>
          <a:custGeom>
            <a:avLst/>
            <a:gdLst/>
            <a:ahLst/>
            <a:cxnLst/>
            <a:rect l="l" t="t" r="r" b="b"/>
            <a:pathLst>
              <a:path w="262097" h="174622">
                <a:moveTo>
                  <a:pt x="0" y="0"/>
                </a:moveTo>
                <a:lnTo>
                  <a:pt x="262097" y="0"/>
                </a:lnTo>
                <a:lnTo>
                  <a:pt x="262097" y="174622"/>
                </a:lnTo>
                <a:lnTo>
                  <a:pt x="0" y="174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407682"/>
            <a:ext cx="209742" cy="209742"/>
          </a:xfrm>
          <a:custGeom>
            <a:avLst/>
            <a:gdLst/>
            <a:ahLst/>
            <a:cxnLst/>
            <a:rect l="l" t="t" r="r" b="b"/>
            <a:pathLst>
              <a:path w="209742" h="209742">
                <a:moveTo>
                  <a:pt x="0" y="0"/>
                </a:moveTo>
                <a:lnTo>
                  <a:pt x="209742" y="0"/>
                </a:lnTo>
                <a:lnTo>
                  <a:pt x="209742" y="209742"/>
                </a:lnTo>
                <a:lnTo>
                  <a:pt x="0" y="20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4905622" y="1605127"/>
            <a:ext cx="47625" cy="7801468"/>
            <a:chOff x="0" y="0"/>
            <a:chExt cx="12543" cy="205470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43" cy="2054708"/>
            </a:xfrm>
            <a:custGeom>
              <a:avLst/>
              <a:gdLst/>
              <a:ahLst/>
              <a:cxnLst/>
              <a:rect l="l" t="t" r="r" b="b"/>
              <a:pathLst>
                <a:path w="12543" h="2054708">
                  <a:moveTo>
                    <a:pt x="6272" y="0"/>
                  </a:moveTo>
                  <a:lnTo>
                    <a:pt x="6272" y="0"/>
                  </a:lnTo>
                  <a:cubicBezTo>
                    <a:pt x="7935" y="0"/>
                    <a:pt x="9530" y="661"/>
                    <a:pt x="10706" y="1837"/>
                  </a:cubicBezTo>
                  <a:cubicBezTo>
                    <a:pt x="11882" y="3013"/>
                    <a:pt x="12543" y="4608"/>
                    <a:pt x="12543" y="6272"/>
                  </a:cubicBezTo>
                  <a:lnTo>
                    <a:pt x="12543" y="2048436"/>
                  </a:lnTo>
                  <a:cubicBezTo>
                    <a:pt x="12543" y="2050099"/>
                    <a:pt x="11882" y="2051695"/>
                    <a:pt x="10706" y="2052871"/>
                  </a:cubicBezTo>
                  <a:cubicBezTo>
                    <a:pt x="9530" y="2054047"/>
                    <a:pt x="7935" y="2054708"/>
                    <a:pt x="6272" y="2054708"/>
                  </a:cubicBezTo>
                  <a:lnTo>
                    <a:pt x="6272" y="2054708"/>
                  </a:lnTo>
                  <a:cubicBezTo>
                    <a:pt x="4608" y="2054708"/>
                    <a:pt x="3013" y="2054047"/>
                    <a:pt x="1837" y="2052871"/>
                  </a:cubicBezTo>
                  <a:cubicBezTo>
                    <a:pt x="661" y="2051695"/>
                    <a:pt x="0" y="2050099"/>
                    <a:pt x="0" y="2048436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2543" cy="2092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934026" y="7151928"/>
            <a:ext cx="222105" cy="172434"/>
          </a:xfrm>
          <a:custGeom>
            <a:avLst/>
            <a:gdLst/>
            <a:ahLst/>
            <a:cxnLst/>
            <a:rect l="l" t="t" r="r" b="b"/>
            <a:pathLst>
              <a:path w="222105" h="172434">
                <a:moveTo>
                  <a:pt x="0" y="0"/>
                </a:moveTo>
                <a:lnTo>
                  <a:pt x="222105" y="0"/>
                </a:lnTo>
                <a:lnTo>
                  <a:pt x="222105" y="172434"/>
                </a:lnTo>
                <a:lnTo>
                  <a:pt x="0" y="172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542656" y="6348824"/>
            <a:ext cx="4349308" cy="2939611"/>
            <a:chOff x="0" y="0"/>
            <a:chExt cx="1145497" cy="774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45497" cy="774218"/>
            </a:xfrm>
            <a:custGeom>
              <a:avLst/>
              <a:gdLst/>
              <a:ahLst/>
              <a:cxnLst/>
              <a:rect l="l" t="t" r="r" b="b"/>
              <a:pathLst>
                <a:path w="1145497" h="774218">
                  <a:moveTo>
                    <a:pt x="53401" y="0"/>
                  </a:moveTo>
                  <a:lnTo>
                    <a:pt x="1092096" y="0"/>
                  </a:lnTo>
                  <a:cubicBezTo>
                    <a:pt x="1106259" y="0"/>
                    <a:pt x="1119841" y="5626"/>
                    <a:pt x="1129856" y="15641"/>
                  </a:cubicBezTo>
                  <a:cubicBezTo>
                    <a:pt x="1139871" y="25655"/>
                    <a:pt x="1145497" y="39238"/>
                    <a:pt x="1145497" y="53401"/>
                  </a:cubicBezTo>
                  <a:lnTo>
                    <a:pt x="1145497" y="720817"/>
                  </a:lnTo>
                  <a:cubicBezTo>
                    <a:pt x="1145497" y="750310"/>
                    <a:pt x="1121588" y="774218"/>
                    <a:pt x="1092096" y="774218"/>
                  </a:cubicBezTo>
                  <a:lnTo>
                    <a:pt x="53401" y="774218"/>
                  </a:lnTo>
                  <a:cubicBezTo>
                    <a:pt x="23908" y="774218"/>
                    <a:pt x="0" y="750310"/>
                    <a:pt x="0" y="720817"/>
                  </a:cubicBezTo>
                  <a:lnTo>
                    <a:pt x="0" y="53401"/>
                  </a:lnTo>
                  <a:cubicBezTo>
                    <a:pt x="0" y="23908"/>
                    <a:pt x="23908" y="0"/>
                    <a:pt x="5340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A6A6A6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145497" cy="81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64123" y="2802514"/>
            <a:ext cx="8089063" cy="2281670"/>
            <a:chOff x="0" y="0"/>
            <a:chExt cx="2130453" cy="600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30453" cy="600934"/>
            </a:xfrm>
            <a:custGeom>
              <a:avLst/>
              <a:gdLst/>
              <a:ahLst/>
              <a:cxnLst/>
              <a:rect l="l" t="t" r="r" b="b"/>
              <a:pathLst>
                <a:path w="2130453" h="600934">
                  <a:moveTo>
                    <a:pt x="28713" y="0"/>
                  </a:moveTo>
                  <a:lnTo>
                    <a:pt x="2101740" y="0"/>
                  </a:lnTo>
                  <a:cubicBezTo>
                    <a:pt x="2109355" y="0"/>
                    <a:pt x="2116659" y="3025"/>
                    <a:pt x="2122043" y="8410"/>
                  </a:cubicBezTo>
                  <a:cubicBezTo>
                    <a:pt x="2127428" y="13794"/>
                    <a:pt x="2130453" y="21098"/>
                    <a:pt x="2130453" y="28713"/>
                  </a:cubicBezTo>
                  <a:lnTo>
                    <a:pt x="2130453" y="572221"/>
                  </a:lnTo>
                  <a:cubicBezTo>
                    <a:pt x="2130453" y="588079"/>
                    <a:pt x="2117598" y="600934"/>
                    <a:pt x="2101740" y="600934"/>
                  </a:cubicBezTo>
                  <a:lnTo>
                    <a:pt x="28713" y="600934"/>
                  </a:lnTo>
                  <a:cubicBezTo>
                    <a:pt x="12855" y="600934"/>
                    <a:pt x="0" y="588079"/>
                    <a:pt x="0" y="572221"/>
                  </a:cubicBezTo>
                  <a:lnTo>
                    <a:pt x="0" y="28713"/>
                  </a:lnTo>
                  <a:cubicBezTo>
                    <a:pt x="0" y="12855"/>
                    <a:pt x="12855" y="0"/>
                    <a:pt x="2871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A6A6A6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130453" cy="639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457832" y="2120937"/>
            <a:ext cx="9917390" cy="4466622"/>
            <a:chOff x="0" y="0"/>
            <a:chExt cx="8459470" cy="3810000"/>
          </a:xfrm>
        </p:grpSpPr>
        <p:sp>
          <p:nvSpPr>
            <p:cNvPr id="18" name="Freeform 18"/>
            <p:cNvSpPr/>
            <p:nvPr/>
          </p:nvSpPr>
          <p:spPr>
            <a:xfrm flipH="1">
              <a:off x="0" y="0"/>
              <a:ext cx="8459470" cy="3808730"/>
            </a:xfrm>
            <a:custGeom>
              <a:avLst/>
              <a:gdLst/>
              <a:ahLst/>
              <a:cxnLst/>
              <a:rect l="l" t="t" r="r" b="b"/>
              <a:pathLst>
                <a:path w="8459470" h="3808730">
                  <a:moveTo>
                    <a:pt x="8001000" y="0"/>
                  </a:moveTo>
                  <a:lnTo>
                    <a:pt x="458470" y="0"/>
                  </a:lnTo>
                  <a:cubicBezTo>
                    <a:pt x="204470" y="0"/>
                    <a:pt x="0" y="205740"/>
                    <a:pt x="0" y="458470"/>
                  </a:cubicBezTo>
                  <a:lnTo>
                    <a:pt x="0" y="2320290"/>
                  </a:lnTo>
                  <a:cubicBezTo>
                    <a:pt x="0" y="2451100"/>
                    <a:pt x="55880" y="2576830"/>
                    <a:pt x="154939" y="2663190"/>
                  </a:cubicBezTo>
                  <a:lnTo>
                    <a:pt x="1318260" y="3693160"/>
                  </a:lnTo>
                  <a:cubicBezTo>
                    <a:pt x="1402080" y="3768090"/>
                    <a:pt x="1510030" y="3808730"/>
                    <a:pt x="1623060" y="3808730"/>
                  </a:cubicBezTo>
                  <a:lnTo>
                    <a:pt x="4699000" y="3808730"/>
                  </a:lnTo>
                  <a:cubicBezTo>
                    <a:pt x="4953000" y="3808730"/>
                    <a:pt x="5157470" y="3602990"/>
                    <a:pt x="5157470" y="3350260"/>
                  </a:cubicBezTo>
                  <a:lnTo>
                    <a:pt x="5157470" y="3227070"/>
                  </a:lnTo>
                  <a:cubicBezTo>
                    <a:pt x="5157470" y="2973070"/>
                    <a:pt x="5363210" y="2768600"/>
                    <a:pt x="5615940" y="2768600"/>
                  </a:cubicBezTo>
                  <a:lnTo>
                    <a:pt x="8001000" y="2768600"/>
                  </a:lnTo>
                  <a:cubicBezTo>
                    <a:pt x="8253730" y="2768600"/>
                    <a:pt x="8459470" y="2562860"/>
                    <a:pt x="8459470" y="2310130"/>
                  </a:cubicBezTo>
                  <a:lnTo>
                    <a:pt x="8459470" y="458470"/>
                  </a:lnTo>
                  <a:cubicBezTo>
                    <a:pt x="8459470" y="205740"/>
                    <a:pt x="8253730" y="0"/>
                    <a:pt x="8001000" y="0"/>
                  </a:cubicBezTo>
                  <a:close/>
                </a:path>
              </a:pathLst>
            </a:custGeom>
            <a:blipFill>
              <a:blip r:embed="rId8"/>
              <a:stretch>
                <a:fillRect t="-18182" b="-29796"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9457832" y="5951256"/>
            <a:ext cx="636303" cy="636303"/>
          </a:xfrm>
          <a:custGeom>
            <a:avLst/>
            <a:gdLst/>
            <a:ahLst/>
            <a:cxnLst/>
            <a:rect l="l" t="t" r="r" b="b"/>
            <a:pathLst>
              <a:path w="636303" h="636303">
                <a:moveTo>
                  <a:pt x="0" y="0"/>
                </a:moveTo>
                <a:lnTo>
                  <a:pt x="636303" y="0"/>
                </a:lnTo>
                <a:lnTo>
                  <a:pt x="636303" y="636303"/>
                </a:lnTo>
                <a:lnTo>
                  <a:pt x="0" y="6363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28700" y="1394888"/>
            <a:ext cx="8429132" cy="111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93"/>
              </a:lnSpc>
            </a:pPr>
            <a:r>
              <a:rPr lang="en-US" sz="7793" b="1" spc="-529">
                <a:solidFill>
                  <a:srgbClr val="1B1B1B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Переменные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87797" y="371815"/>
            <a:ext cx="1618180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 b="1" spc="-42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SALFORD &amp; CO.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62758" y="6587559"/>
            <a:ext cx="6526958" cy="283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b="1" i="1" spc="-77">
                <a:solidFill>
                  <a:srgbClr val="1B1B1B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Примеры:</a:t>
            </a:r>
          </a:p>
          <a:p>
            <a:pPr algn="l">
              <a:lnSpc>
                <a:spcPts val="3119"/>
              </a:lnSpc>
            </a:pPr>
            <a:r>
              <a:rPr lang="en-US" sz="2599" b="1" i="1" spc="-77">
                <a:solidFill>
                  <a:srgbClr val="1B1B1B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 • Сила (F)</a:t>
            </a:r>
          </a:p>
          <a:p>
            <a:pPr algn="l">
              <a:lnSpc>
                <a:spcPts val="3119"/>
              </a:lnSpc>
            </a:pPr>
            <a:r>
              <a:rPr lang="en-US" sz="2599" b="1" i="1" spc="-77">
                <a:solidFill>
                  <a:srgbClr val="1B1B1B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 • Температура (T)</a:t>
            </a:r>
          </a:p>
          <a:p>
            <a:pPr algn="l">
              <a:lnSpc>
                <a:spcPts val="3119"/>
              </a:lnSpc>
            </a:pPr>
            <a:r>
              <a:rPr lang="en-US" sz="2599" b="1" i="1" spc="-77">
                <a:solidFill>
                  <a:srgbClr val="1B1B1B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 • Давление (P)</a:t>
            </a:r>
          </a:p>
          <a:p>
            <a:pPr algn="l">
              <a:lnSpc>
                <a:spcPts val="3119"/>
              </a:lnSpc>
            </a:pPr>
            <a:r>
              <a:rPr lang="en-US" sz="2599" b="1" i="1" spc="-77">
                <a:solidFill>
                  <a:srgbClr val="1B1B1B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 • Перемещение (u)</a:t>
            </a:r>
          </a:p>
          <a:p>
            <a:pPr algn="l">
              <a:lnSpc>
                <a:spcPts val="3119"/>
              </a:lnSpc>
            </a:pPr>
            <a:r>
              <a:rPr lang="en-US" sz="2599" b="1" i="1" spc="-77">
                <a:solidFill>
                  <a:srgbClr val="1B1B1B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 • Время (t)</a:t>
            </a:r>
          </a:p>
          <a:p>
            <a:pPr algn="l">
              <a:lnSpc>
                <a:spcPts val="2159"/>
              </a:lnSpc>
            </a:pPr>
            <a:endParaRPr lang="en-US" sz="2599" b="1" i="1" spc="-77">
              <a:solidFill>
                <a:srgbClr val="1B1B1B"/>
              </a:solidFill>
              <a:latin typeface="Helvetica World Bold Italics"/>
              <a:ea typeface="Helvetica World Bold Italics"/>
              <a:cs typeface="Helvetica World Bold Italics"/>
              <a:sym typeface="Helvetica World Bold Itali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55927" y="3202564"/>
            <a:ext cx="7905457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4"/>
              </a:lnSpc>
            </a:pPr>
            <a:r>
              <a:rPr lang="en-US" sz="2987" b="1" i="1" spc="-89">
                <a:solidFill>
                  <a:srgbClr val="1B1B1B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Переменные — величины, которые могут изменяться в зависимости от условий или времени.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56494" y="4568310"/>
            <a:ext cx="7718565" cy="4341693"/>
          </a:xfrm>
          <a:custGeom>
            <a:avLst/>
            <a:gdLst/>
            <a:ahLst/>
            <a:cxnLst/>
            <a:rect l="l" t="t" r="r" b="b"/>
            <a:pathLst>
              <a:path w="7718565" h="4341693">
                <a:moveTo>
                  <a:pt x="0" y="0"/>
                </a:moveTo>
                <a:lnTo>
                  <a:pt x="7718564" y="0"/>
                </a:lnTo>
                <a:lnTo>
                  <a:pt x="7718564" y="4341693"/>
                </a:lnTo>
                <a:lnTo>
                  <a:pt x="0" y="43416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15691" y="2444552"/>
            <a:ext cx="13775293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Функции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математические зависимости между переменными.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Они описывают, как одно физическое поле влияет на другое.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Примеры функций: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F = m·a (закон Ньютона)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σ = E·ε (закон Гука)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q = λ·(dT/dx) (теплопроводность)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08344" y="1353055"/>
            <a:ext cx="287131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Функции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19097845" cy="1177228"/>
            <a:chOff x="0" y="0"/>
            <a:chExt cx="5029885" cy="3100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29885" cy="310052"/>
            </a:xfrm>
            <a:custGeom>
              <a:avLst/>
              <a:gdLst/>
              <a:ahLst/>
              <a:cxnLst/>
              <a:rect l="l" t="t" r="r" b="b"/>
              <a:pathLst>
                <a:path w="5029885" h="310052">
                  <a:moveTo>
                    <a:pt x="0" y="0"/>
                  </a:moveTo>
                  <a:lnTo>
                    <a:pt x="5029885" y="0"/>
                  </a:lnTo>
                  <a:lnTo>
                    <a:pt x="5029885" y="310052"/>
                  </a:lnTo>
                  <a:lnTo>
                    <a:pt x="0" y="310052"/>
                  </a:lnTo>
                  <a:close/>
                </a:path>
              </a:pathLst>
            </a:custGeom>
            <a:solidFill>
              <a:srgbClr val="1B1B1B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29885" cy="348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4923" y="-148528"/>
            <a:ext cx="19097845" cy="1177228"/>
            <a:chOff x="0" y="0"/>
            <a:chExt cx="5029885" cy="310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9885" cy="310052"/>
            </a:xfrm>
            <a:custGeom>
              <a:avLst/>
              <a:gdLst/>
              <a:ahLst/>
              <a:cxnLst/>
              <a:rect l="l" t="t" r="r" b="b"/>
              <a:pathLst>
                <a:path w="5029885" h="310052">
                  <a:moveTo>
                    <a:pt x="0" y="0"/>
                  </a:moveTo>
                  <a:lnTo>
                    <a:pt x="5029885" y="0"/>
                  </a:lnTo>
                  <a:lnTo>
                    <a:pt x="5029885" y="310052"/>
                  </a:lnTo>
                  <a:lnTo>
                    <a:pt x="0" y="310052"/>
                  </a:lnTo>
                  <a:close/>
                </a:path>
              </a:pathLst>
            </a:custGeom>
            <a:solidFill>
              <a:srgbClr val="1B1B1B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29885" cy="348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997203" y="425242"/>
            <a:ext cx="262097" cy="174622"/>
          </a:xfrm>
          <a:custGeom>
            <a:avLst/>
            <a:gdLst/>
            <a:ahLst/>
            <a:cxnLst/>
            <a:rect l="l" t="t" r="r" b="b"/>
            <a:pathLst>
              <a:path w="262097" h="174622">
                <a:moveTo>
                  <a:pt x="0" y="0"/>
                </a:moveTo>
                <a:lnTo>
                  <a:pt x="262097" y="0"/>
                </a:lnTo>
                <a:lnTo>
                  <a:pt x="262097" y="174622"/>
                </a:lnTo>
                <a:lnTo>
                  <a:pt x="0" y="174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407682"/>
            <a:ext cx="209742" cy="209742"/>
          </a:xfrm>
          <a:custGeom>
            <a:avLst/>
            <a:gdLst/>
            <a:ahLst/>
            <a:cxnLst/>
            <a:rect l="l" t="t" r="r" b="b"/>
            <a:pathLst>
              <a:path w="209742" h="209742">
                <a:moveTo>
                  <a:pt x="0" y="0"/>
                </a:moveTo>
                <a:lnTo>
                  <a:pt x="209742" y="0"/>
                </a:lnTo>
                <a:lnTo>
                  <a:pt x="209742" y="209742"/>
                </a:lnTo>
                <a:lnTo>
                  <a:pt x="0" y="20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7751493" y="9085866"/>
            <a:ext cx="222105" cy="172434"/>
          </a:xfrm>
          <a:custGeom>
            <a:avLst/>
            <a:gdLst/>
            <a:ahLst/>
            <a:cxnLst/>
            <a:rect l="l" t="t" r="r" b="b"/>
            <a:pathLst>
              <a:path w="222105" h="172434">
                <a:moveTo>
                  <a:pt x="222105" y="0"/>
                </a:moveTo>
                <a:lnTo>
                  <a:pt x="0" y="0"/>
                </a:lnTo>
                <a:lnTo>
                  <a:pt x="0" y="172434"/>
                </a:lnTo>
                <a:lnTo>
                  <a:pt x="222105" y="172434"/>
                </a:lnTo>
                <a:lnTo>
                  <a:pt x="2221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790256" y="2873507"/>
            <a:ext cx="12033393" cy="5344704"/>
            <a:chOff x="0" y="0"/>
            <a:chExt cx="3169289" cy="14076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69289" cy="1407659"/>
            </a:xfrm>
            <a:custGeom>
              <a:avLst/>
              <a:gdLst/>
              <a:ahLst/>
              <a:cxnLst/>
              <a:rect l="l" t="t" r="r" b="b"/>
              <a:pathLst>
                <a:path w="3169289" h="1407659">
                  <a:moveTo>
                    <a:pt x="19301" y="0"/>
                  </a:moveTo>
                  <a:lnTo>
                    <a:pt x="3149988" y="0"/>
                  </a:lnTo>
                  <a:cubicBezTo>
                    <a:pt x="3155107" y="0"/>
                    <a:pt x="3160016" y="2034"/>
                    <a:pt x="3163636" y="5653"/>
                  </a:cubicBezTo>
                  <a:cubicBezTo>
                    <a:pt x="3167255" y="9273"/>
                    <a:pt x="3169289" y="14182"/>
                    <a:pt x="3169289" y="19301"/>
                  </a:cubicBezTo>
                  <a:lnTo>
                    <a:pt x="3169289" y="1388358"/>
                  </a:lnTo>
                  <a:cubicBezTo>
                    <a:pt x="3169289" y="1393477"/>
                    <a:pt x="3167255" y="1398386"/>
                    <a:pt x="3163636" y="1402006"/>
                  </a:cubicBezTo>
                  <a:cubicBezTo>
                    <a:pt x="3160016" y="1405625"/>
                    <a:pt x="3155107" y="1407659"/>
                    <a:pt x="3149988" y="1407659"/>
                  </a:cubicBezTo>
                  <a:lnTo>
                    <a:pt x="19301" y="1407659"/>
                  </a:lnTo>
                  <a:cubicBezTo>
                    <a:pt x="14182" y="1407659"/>
                    <a:pt x="9273" y="1405625"/>
                    <a:pt x="5653" y="1402006"/>
                  </a:cubicBezTo>
                  <a:cubicBezTo>
                    <a:pt x="2034" y="1398386"/>
                    <a:pt x="0" y="1393477"/>
                    <a:pt x="0" y="1388358"/>
                  </a:cubicBezTo>
                  <a:lnTo>
                    <a:pt x="0" y="19301"/>
                  </a:lnTo>
                  <a:cubicBezTo>
                    <a:pt x="0" y="14182"/>
                    <a:pt x="2034" y="9273"/>
                    <a:pt x="5653" y="5653"/>
                  </a:cubicBezTo>
                  <a:cubicBezTo>
                    <a:pt x="9273" y="2034"/>
                    <a:pt x="14182" y="0"/>
                    <a:pt x="1930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A6A6A6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169289" cy="1445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51718" y="2843083"/>
            <a:ext cx="4941819" cy="4600833"/>
            <a:chOff x="0" y="0"/>
            <a:chExt cx="6350000" cy="5911850"/>
          </a:xfrm>
        </p:grpSpPr>
        <p:sp>
          <p:nvSpPr>
            <p:cNvPr id="12" name="Freeform 12"/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blipFill>
              <a:blip r:embed="rId8"/>
              <a:stretch>
                <a:fillRect l="-19885" r="-19885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16679051" y="1983416"/>
            <a:ext cx="636303" cy="636303"/>
          </a:xfrm>
          <a:custGeom>
            <a:avLst/>
            <a:gdLst/>
            <a:ahLst/>
            <a:cxnLst/>
            <a:rect l="l" t="t" r="r" b="b"/>
            <a:pathLst>
              <a:path w="636303" h="636303">
                <a:moveTo>
                  <a:pt x="0" y="0"/>
                </a:moveTo>
                <a:lnTo>
                  <a:pt x="636303" y="0"/>
                </a:lnTo>
                <a:lnTo>
                  <a:pt x="636303" y="636304"/>
                </a:lnTo>
                <a:lnTo>
                  <a:pt x="0" y="6363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196888" y="1228012"/>
            <a:ext cx="13403730" cy="1075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6"/>
              </a:lnSpc>
            </a:pPr>
            <a:r>
              <a:rPr lang="en-US" sz="7476" b="1" spc="-508">
                <a:solidFill>
                  <a:srgbClr val="1B1B1B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Постановка инженерной задачи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87797" y="371815"/>
            <a:ext cx="1618180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 b="1" spc="-42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SALFORD &amp; CO.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66193" y="3068882"/>
            <a:ext cx="10112858" cy="52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-273">
                <a:solidFill>
                  <a:srgbClr val="1B1B1B"/>
                </a:solidFill>
                <a:latin typeface="Telegraf"/>
                <a:ea typeface="Telegraf"/>
                <a:cs typeface="Telegraf"/>
                <a:sym typeface="Telegraf"/>
              </a:rPr>
              <a:t>Перед расчетом необходимо определить:</a:t>
            </a:r>
          </a:p>
          <a:p>
            <a:pPr algn="l">
              <a:lnSpc>
                <a:spcPts val="5880"/>
              </a:lnSpc>
            </a:pPr>
            <a:r>
              <a:rPr lang="en-US" sz="4200" spc="-273">
                <a:solidFill>
                  <a:srgbClr val="1B1B1B"/>
                </a:solidFill>
                <a:latin typeface="Telegraf"/>
                <a:ea typeface="Telegraf"/>
                <a:cs typeface="Telegraf"/>
                <a:sym typeface="Telegraf"/>
              </a:rPr>
              <a:t> • Геометрию модели (из CAD);</a:t>
            </a:r>
          </a:p>
          <a:p>
            <a:pPr algn="l">
              <a:lnSpc>
                <a:spcPts val="5880"/>
              </a:lnSpc>
            </a:pPr>
            <a:r>
              <a:rPr lang="en-US" sz="4200" spc="-273">
                <a:solidFill>
                  <a:srgbClr val="1B1B1B"/>
                </a:solidFill>
                <a:latin typeface="Telegraf"/>
                <a:ea typeface="Telegraf"/>
                <a:cs typeface="Telegraf"/>
                <a:sym typeface="Telegraf"/>
              </a:rPr>
              <a:t> • Материальные свойства (константы);</a:t>
            </a:r>
          </a:p>
          <a:p>
            <a:pPr algn="l">
              <a:lnSpc>
                <a:spcPts val="5880"/>
              </a:lnSpc>
            </a:pPr>
            <a:r>
              <a:rPr lang="en-US" sz="4200" spc="-273">
                <a:solidFill>
                  <a:srgbClr val="1B1B1B"/>
                </a:solidFill>
                <a:latin typeface="Telegraf"/>
                <a:ea typeface="Telegraf"/>
                <a:cs typeface="Telegraf"/>
                <a:sym typeface="Telegraf"/>
              </a:rPr>
              <a:t> • Граничные условия (нагрузки, закрепления);</a:t>
            </a:r>
          </a:p>
          <a:p>
            <a:pPr algn="l">
              <a:lnSpc>
                <a:spcPts val="5880"/>
              </a:lnSpc>
            </a:pPr>
            <a:r>
              <a:rPr lang="en-US" sz="4200" spc="-273">
                <a:solidFill>
                  <a:srgbClr val="1B1B1B"/>
                </a:solidFill>
                <a:latin typeface="Telegraf"/>
                <a:ea typeface="Telegraf"/>
                <a:cs typeface="Telegraf"/>
                <a:sym typeface="Telegraf"/>
              </a:rPr>
              <a:t> • Уравнения состояния (функции).</a:t>
            </a:r>
          </a:p>
          <a:p>
            <a:pPr algn="l">
              <a:lnSpc>
                <a:spcPts val="5880"/>
              </a:lnSpc>
              <a:spcBef>
                <a:spcPct val="0"/>
              </a:spcBef>
            </a:pPr>
            <a:endParaRPr lang="en-US" sz="4200" spc="-273">
              <a:solidFill>
                <a:srgbClr val="1B1B1B"/>
              </a:solidFill>
              <a:latin typeface="Telegraf"/>
              <a:ea typeface="Telegraf"/>
              <a:cs typeface="Telegraf"/>
              <a:sym typeface="Telegra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18964" y="1484312"/>
            <a:ext cx="1066180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Постановка инженерной задачи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424832" y="3200033"/>
            <a:ext cx="11050072" cy="4518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Перед расчетом необходимо определить: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Геометрию модели (из CAD);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Материальные свойства (константы);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Граничные условия (нагрузки, закрепления);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Уравнения состояния (функции).</a:t>
            </a:r>
          </a:p>
          <a:p>
            <a:pPr algn="l">
              <a:lnSpc>
                <a:spcPts val="4759"/>
              </a:lnSpc>
            </a:pPr>
            <a:endParaRPr lang="en-US" sz="3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endParaRPr lang="en-US" sz="3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404923" y="-148528"/>
            <a:ext cx="19097845" cy="1177228"/>
            <a:chOff x="0" y="0"/>
            <a:chExt cx="5029885" cy="3100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29885" cy="310052"/>
            </a:xfrm>
            <a:custGeom>
              <a:avLst/>
              <a:gdLst/>
              <a:ahLst/>
              <a:cxnLst/>
              <a:rect l="l" t="t" r="r" b="b"/>
              <a:pathLst>
                <a:path w="5029885" h="310052">
                  <a:moveTo>
                    <a:pt x="0" y="0"/>
                  </a:moveTo>
                  <a:lnTo>
                    <a:pt x="5029885" y="0"/>
                  </a:lnTo>
                  <a:lnTo>
                    <a:pt x="5029885" y="310052"/>
                  </a:lnTo>
                  <a:lnTo>
                    <a:pt x="0" y="310052"/>
                  </a:lnTo>
                  <a:close/>
                </a:path>
              </a:pathLst>
            </a:custGeom>
            <a:solidFill>
              <a:srgbClr val="1B1B1B"/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029885" cy="348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88873" y="5143500"/>
            <a:ext cx="8910255" cy="4788771"/>
          </a:xfrm>
          <a:custGeom>
            <a:avLst/>
            <a:gdLst/>
            <a:ahLst/>
            <a:cxnLst/>
            <a:rect l="l" t="t" r="r" b="b"/>
            <a:pathLst>
              <a:path w="8910255" h="4788771">
                <a:moveTo>
                  <a:pt x="0" y="0"/>
                </a:moveTo>
                <a:lnTo>
                  <a:pt x="8910254" y="0"/>
                </a:lnTo>
                <a:lnTo>
                  <a:pt x="8910254" y="4788771"/>
                </a:lnTo>
                <a:lnTo>
                  <a:pt x="0" y="4788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40336" y="933450"/>
            <a:ext cx="1100732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 конечных элементов (МКЭ)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79085" y="2320103"/>
            <a:ext cx="13929830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 конечных элементов (МКЭ / FEM) — это численный метод для решения инженерных задач.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Он разбивает сложную область на множество простых элементов (треугольников, кубов и т.д.), в которых уравнения решаются приближенно.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404923" y="-148528"/>
            <a:ext cx="19097845" cy="1177228"/>
            <a:chOff x="0" y="0"/>
            <a:chExt cx="5029885" cy="3100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29885" cy="310052"/>
            </a:xfrm>
            <a:custGeom>
              <a:avLst/>
              <a:gdLst/>
              <a:ahLst/>
              <a:cxnLst/>
              <a:rect l="l" t="t" r="r" b="b"/>
              <a:pathLst>
                <a:path w="5029885" h="310052">
                  <a:moveTo>
                    <a:pt x="0" y="0"/>
                  </a:moveTo>
                  <a:lnTo>
                    <a:pt x="5029885" y="0"/>
                  </a:lnTo>
                  <a:lnTo>
                    <a:pt x="5029885" y="310052"/>
                  </a:lnTo>
                  <a:lnTo>
                    <a:pt x="0" y="310052"/>
                  </a:lnTo>
                  <a:close/>
                </a:path>
              </a:pathLst>
            </a:custGeom>
            <a:solidFill>
              <a:srgbClr val="1B1B1B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29885" cy="348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23376" y="2261969"/>
            <a:ext cx="11841247" cy="6558229"/>
          </a:xfrm>
          <a:custGeom>
            <a:avLst/>
            <a:gdLst/>
            <a:ahLst/>
            <a:cxnLst/>
            <a:rect l="l" t="t" r="r" b="b"/>
            <a:pathLst>
              <a:path w="11841247" h="6558229">
                <a:moveTo>
                  <a:pt x="0" y="0"/>
                </a:moveTo>
                <a:lnTo>
                  <a:pt x="11841248" y="0"/>
                </a:lnTo>
                <a:lnTo>
                  <a:pt x="11841248" y="6558229"/>
                </a:lnTo>
                <a:lnTo>
                  <a:pt x="0" y="65582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259300" y="1154162"/>
            <a:ext cx="37694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Этапы МКЭ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404923" y="-148528"/>
            <a:ext cx="19097845" cy="1177228"/>
            <a:chOff x="0" y="0"/>
            <a:chExt cx="5029885" cy="3100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29885" cy="310052"/>
            </a:xfrm>
            <a:custGeom>
              <a:avLst/>
              <a:gdLst/>
              <a:ahLst/>
              <a:cxnLst/>
              <a:rect l="l" t="t" r="r" b="b"/>
              <a:pathLst>
                <a:path w="5029885" h="310052">
                  <a:moveTo>
                    <a:pt x="0" y="0"/>
                  </a:moveTo>
                  <a:lnTo>
                    <a:pt x="5029885" y="0"/>
                  </a:lnTo>
                  <a:lnTo>
                    <a:pt x="5029885" y="310052"/>
                  </a:lnTo>
                  <a:lnTo>
                    <a:pt x="0" y="310052"/>
                  </a:lnTo>
                  <a:close/>
                </a:path>
              </a:pathLst>
            </a:custGeom>
            <a:solidFill>
              <a:srgbClr val="1B1B1B"/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029885" cy="348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535</Words>
  <Application>Microsoft Office PowerPoint</Application>
  <PresentationFormat>Произвольный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Times New Roman</vt:lpstr>
      <vt:lpstr>Helvetica World Bold Italics</vt:lpstr>
      <vt:lpstr>Helvetica World</vt:lpstr>
      <vt:lpstr>Telegraf</vt:lpstr>
      <vt:lpstr>Helvetica World Bold</vt:lpstr>
      <vt:lpstr>Telegraf Medium</vt:lpstr>
      <vt:lpstr>Calibri</vt:lpstr>
      <vt:lpstr>Open Sans</vt:lpstr>
      <vt:lpstr>Open Sans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Добавить подзаголовок</dc:title>
  <cp:lastModifiedBy>Perizat Rakhmetova</cp:lastModifiedBy>
  <cp:revision>2</cp:revision>
  <dcterms:created xsi:type="dcterms:W3CDTF">2006-08-16T00:00:00Z</dcterms:created>
  <dcterms:modified xsi:type="dcterms:W3CDTF">2025-11-04T17:55:34Z</dcterms:modified>
  <dc:identifier>DAG2zg0j3aU</dc:identifier>
</cp:coreProperties>
</file>