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80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3632" y="2941938"/>
            <a:ext cx="15348419" cy="471062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82824" y="797603"/>
            <a:ext cx="15322350" cy="1014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9345" y="2273235"/>
            <a:ext cx="16689122" cy="65539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962400" y="3848100"/>
            <a:ext cx="11125200" cy="1519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09420" marR="5080" indent="-1697355">
              <a:lnSpc>
                <a:spcPct val="115799"/>
              </a:lnSpc>
              <a:spcBef>
                <a:spcPts val="100"/>
              </a:spcBef>
            </a:pPr>
            <a:r>
              <a:rPr lang="ru-RU" sz="44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№9. </a:t>
            </a:r>
            <a:r>
              <a:rPr sz="4400" spc="-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Моделирование</a:t>
            </a:r>
            <a:r>
              <a:rPr sz="4400" spc="-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4400" spc="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spc="-1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КОМПАС-</a:t>
            </a:r>
            <a:r>
              <a:rPr sz="4400" spc="-1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3D</a:t>
            </a:r>
            <a:r>
              <a:rPr sz="4400" spc="-1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spc="-6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sz="4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SolidWorks</a:t>
            </a:r>
            <a:r>
              <a:rPr lang="en-US" sz="44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Simulation</a:t>
            </a:r>
            <a:endParaRPr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74DFF9BB-4B53-4CB9-B587-75B7C8DBA123}"/>
              </a:ext>
            </a:extLst>
          </p:cNvPr>
          <p:cNvSpPr/>
          <p:nvPr/>
        </p:nvSpPr>
        <p:spPr>
          <a:xfrm>
            <a:off x="4572000" y="800100"/>
            <a:ext cx="8763000" cy="1981200"/>
          </a:xfrm>
          <a:custGeom>
            <a:avLst/>
            <a:gdLst/>
            <a:ahLst/>
            <a:cxnLst/>
            <a:rect l="l" t="t" r="r" b="b"/>
            <a:pathLst>
              <a:path w="9949511" h="2653203">
                <a:moveTo>
                  <a:pt x="0" y="0"/>
                </a:moveTo>
                <a:lnTo>
                  <a:pt x="9949511" y="0"/>
                </a:lnTo>
                <a:lnTo>
                  <a:pt x="9949511" y="2653203"/>
                </a:lnTo>
                <a:lnTo>
                  <a:pt x="0" y="26532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6D82B6-A9AB-48C2-A949-FAFDFD82F437}"/>
              </a:ext>
            </a:extLst>
          </p:cNvPr>
          <p:cNvSpPr txBox="1"/>
          <p:nvPr/>
        </p:nvSpPr>
        <p:spPr>
          <a:xfrm>
            <a:off x="10820400" y="7658100"/>
            <a:ext cx="7093658" cy="11613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4759"/>
              </a:lnSpc>
            </a:pPr>
            <a:r>
              <a:rPr lang="kk-KZ" sz="2800" dirty="0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Составила: Рахметова П.М., </a:t>
            </a:r>
          </a:p>
          <a:p>
            <a:pPr algn="r">
              <a:lnSpc>
                <a:spcPts val="4759"/>
              </a:lnSpc>
            </a:pPr>
            <a:r>
              <a:rPr lang="kk-KZ" sz="2800" dirty="0">
                <a:solidFill>
                  <a:srgbClr val="0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ст.преподаватель кафедры РТиТСА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Сравнение</a:t>
            </a:r>
            <a:r>
              <a:rPr spc="-285" dirty="0"/>
              <a:t> </a:t>
            </a:r>
            <a:r>
              <a:rPr spc="-260" dirty="0"/>
              <a:t>КОМПАС-</a:t>
            </a:r>
            <a:r>
              <a:rPr spc="-235" dirty="0"/>
              <a:t>3D</a:t>
            </a:r>
            <a:r>
              <a:rPr spc="-280" dirty="0"/>
              <a:t> </a:t>
            </a:r>
            <a:r>
              <a:rPr dirty="0"/>
              <a:t>и</a:t>
            </a:r>
            <a:r>
              <a:rPr spc="-280" dirty="0"/>
              <a:t> </a:t>
            </a:r>
            <a:r>
              <a:rPr spc="-85" dirty="0"/>
              <a:t>SolidWorks</a:t>
            </a:r>
            <a:r>
              <a:rPr spc="-280" dirty="0"/>
              <a:t> </a:t>
            </a:r>
            <a:r>
              <a:rPr spc="-35" dirty="0"/>
              <a:t>Simulation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329882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Оптимизация</a:t>
            </a:r>
            <a:r>
              <a:rPr spc="-355" dirty="0"/>
              <a:t> </a:t>
            </a:r>
            <a:r>
              <a:rPr spc="-70" dirty="0"/>
              <a:t>конструкции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7562" y="2572665"/>
            <a:ext cx="14384019" cy="4254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sz="4000" spc="-70" dirty="0">
                <a:latin typeface="Lucida Sans Unicode"/>
                <a:cs typeface="Lucida Sans Unicode"/>
              </a:rPr>
              <a:t>Simulation</a:t>
            </a:r>
            <a:r>
              <a:rPr sz="4000" spc="-229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позволяет</a:t>
            </a:r>
            <a:r>
              <a:rPr sz="4000" spc="-229" dirty="0">
                <a:latin typeface="Lucida Sans Unicode"/>
                <a:cs typeface="Lucida Sans Unicode"/>
              </a:rPr>
              <a:t> </a:t>
            </a:r>
            <a:r>
              <a:rPr sz="4000" spc="50" dirty="0">
                <a:latin typeface="Lucida Sans Unicode"/>
                <a:cs typeface="Lucida Sans Unicode"/>
              </a:rPr>
              <a:t>изменять</a:t>
            </a:r>
            <a:r>
              <a:rPr sz="4000" spc="-229" dirty="0">
                <a:latin typeface="Lucida Sans Unicode"/>
                <a:cs typeface="Lucida Sans Unicode"/>
              </a:rPr>
              <a:t> </a:t>
            </a:r>
            <a:r>
              <a:rPr sz="4000" spc="-130" dirty="0">
                <a:latin typeface="Lucida Sans Unicode"/>
                <a:cs typeface="Lucida Sans Unicode"/>
              </a:rPr>
              <a:t>форму</a:t>
            </a:r>
            <a:r>
              <a:rPr sz="4000" spc="-229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и</a:t>
            </a:r>
            <a:r>
              <a:rPr sz="4000" spc="-229" dirty="0">
                <a:latin typeface="Lucida Sans Unicode"/>
                <a:cs typeface="Lucida Sans Unicode"/>
              </a:rPr>
              <a:t> </a:t>
            </a:r>
            <a:r>
              <a:rPr sz="4000" spc="-35" dirty="0">
                <a:latin typeface="Lucida Sans Unicode"/>
                <a:cs typeface="Lucida Sans Unicode"/>
              </a:rPr>
              <a:t>толщину</a:t>
            </a:r>
            <a:r>
              <a:rPr sz="4000" spc="-229" dirty="0">
                <a:latin typeface="Lucida Sans Unicode"/>
                <a:cs typeface="Lucida Sans Unicode"/>
              </a:rPr>
              <a:t> </a:t>
            </a:r>
            <a:r>
              <a:rPr sz="4000" spc="-10" dirty="0">
                <a:latin typeface="Lucida Sans Unicode"/>
                <a:cs typeface="Lucida Sans Unicode"/>
              </a:rPr>
              <a:t>деталей </a:t>
            </a:r>
            <a:r>
              <a:rPr sz="4000" spc="-110" dirty="0">
                <a:latin typeface="Lucida Sans Unicode"/>
                <a:cs typeface="Lucida Sans Unicode"/>
              </a:rPr>
              <a:t>для</a:t>
            </a:r>
            <a:r>
              <a:rPr sz="4000" spc="-229" dirty="0">
                <a:latin typeface="Lucida Sans Unicode"/>
                <a:cs typeface="Lucida Sans Unicode"/>
              </a:rPr>
              <a:t> </a:t>
            </a:r>
            <a:r>
              <a:rPr sz="4000" spc="-50" dirty="0">
                <a:latin typeface="Lucida Sans Unicode"/>
                <a:cs typeface="Lucida Sans Unicode"/>
              </a:rPr>
              <a:t>достижения</a:t>
            </a:r>
            <a:r>
              <a:rPr sz="4000" spc="-229" dirty="0">
                <a:latin typeface="Lucida Sans Unicode"/>
                <a:cs typeface="Lucida Sans Unicode"/>
              </a:rPr>
              <a:t> </a:t>
            </a:r>
            <a:r>
              <a:rPr sz="4000" spc="-10" dirty="0">
                <a:latin typeface="Lucida Sans Unicode"/>
                <a:cs typeface="Lucida Sans Unicode"/>
              </a:rPr>
              <a:t>оптимальных</a:t>
            </a:r>
            <a:r>
              <a:rPr sz="4000" spc="-229" dirty="0">
                <a:latin typeface="Lucida Sans Unicode"/>
                <a:cs typeface="Lucida Sans Unicode"/>
              </a:rPr>
              <a:t> </a:t>
            </a:r>
            <a:r>
              <a:rPr sz="4000" spc="-10" dirty="0">
                <a:latin typeface="Lucida Sans Unicode"/>
                <a:cs typeface="Lucida Sans Unicode"/>
              </a:rPr>
              <a:t>характеристик.</a:t>
            </a:r>
            <a:endParaRPr sz="4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4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000" spc="-30" dirty="0">
                <a:latin typeface="Arial Black"/>
                <a:cs typeface="Arial Black"/>
              </a:rPr>
              <a:t>Пример:</a:t>
            </a:r>
            <a:endParaRPr sz="4000">
              <a:latin typeface="Arial Black"/>
              <a:cs typeface="Arial Black"/>
            </a:endParaRPr>
          </a:p>
          <a:p>
            <a:pPr marL="12700" marR="741045">
              <a:lnSpc>
                <a:spcPct val="115599"/>
              </a:lnSpc>
            </a:pPr>
            <a:r>
              <a:rPr sz="4000" spc="-10" dirty="0">
                <a:latin typeface="Lucida Sans Unicode"/>
                <a:cs typeface="Lucida Sans Unicode"/>
              </a:rPr>
              <a:t>При</a:t>
            </a:r>
            <a:r>
              <a:rPr sz="4000" spc="-225" dirty="0">
                <a:latin typeface="Lucida Sans Unicode"/>
                <a:cs typeface="Lucida Sans Unicode"/>
              </a:rPr>
              <a:t> </a:t>
            </a:r>
            <a:r>
              <a:rPr sz="4000" spc="45" dirty="0">
                <a:latin typeface="Lucida Sans Unicode"/>
                <a:cs typeface="Lucida Sans Unicode"/>
              </a:rPr>
              <a:t>уменьшении</a:t>
            </a:r>
            <a:r>
              <a:rPr sz="4000" spc="-225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толщины</a:t>
            </a:r>
            <a:r>
              <a:rPr sz="4000" spc="-220" dirty="0">
                <a:latin typeface="Lucida Sans Unicode"/>
                <a:cs typeface="Lucida Sans Unicode"/>
              </a:rPr>
              <a:t> </a:t>
            </a:r>
            <a:r>
              <a:rPr sz="4000" spc="-20" dirty="0">
                <a:latin typeface="Lucida Sans Unicode"/>
                <a:cs typeface="Lucida Sans Unicode"/>
              </a:rPr>
              <a:t>пластины</a:t>
            </a:r>
            <a:r>
              <a:rPr sz="4000" spc="-225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на</a:t>
            </a:r>
            <a:r>
              <a:rPr sz="4000" spc="-220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15%</a:t>
            </a:r>
            <a:r>
              <a:rPr sz="4000" spc="-225" dirty="0">
                <a:latin typeface="Lucida Sans Unicode"/>
                <a:cs typeface="Lucida Sans Unicode"/>
              </a:rPr>
              <a:t> </a:t>
            </a:r>
            <a:r>
              <a:rPr sz="4000" spc="-10" dirty="0">
                <a:latin typeface="Lucida Sans Unicode"/>
                <a:cs typeface="Lucida Sans Unicode"/>
              </a:rPr>
              <a:t>масса </a:t>
            </a:r>
            <a:r>
              <a:rPr sz="4000" dirty="0">
                <a:latin typeface="Lucida Sans Unicode"/>
                <a:cs typeface="Lucida Sans Unicode"/>
              </a:rPr>
              <a:t>снизилась</a:t>
            </a:r>
            <a:r>
              <a:rPr sz="4000" spc="-210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на</a:t>
            </a:r>
            <a:r>
              <a:rPr sz="4000" spc="-204" dirty="0">
                <a:latin typeface="Lucida Sans Unicode"/>
                <a:cs typeface="Lucida Sans Unicode"/>
              </a:rPr>
              <a:t> </a:t>
            </a:r>
            <a:r>
              <a:rPr sz="4000" spc="-45" dirty="0">
                <a:latin typeface="Lucida Sans Unicode"/>
                <a:cs typeface="Lucida Sans Unicode"/>
              </a:rPr>
              <a:t>10%,</a:t>
            </a:r>
            <a:r>
              <a:rPr sz="4000" spc="-204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напряжения</a:t>
            </a:r>
            <a:r>
              <a:rPr sz="4000" spc="-204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выросли</a:t>
            </a:r>
            <a:r>
              <a:rPr sz="4000" spc="-204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только</a:t>
            </a:r>
            <a:r>
              <a:rPr sz="4000" spc="-204" dirty="0">
                <a:latin typeface="Lucida Sans Unicode"/>
                <a:cs typeface="Lucida Sans Unicode"/>
              </a:rPr>
              <a:t> </a:t>
            </a:r>
            <a:r>
              <a:rPr sz="4000" dirty="0">
                <a:latin typeface="Lucida Sans Unicode"/>
                <a:cs typeface="Lucida Sans Unicode"/>
              </a:rPr>
              <a:t>на</a:t>
            </a:r>
            <a:r>
              <a:rPr sz="4000" spc="-204" dirty="0">
                <a:latin typeface="Lucida Sans Unicode"/>
                <a:cs typeface="Lucida Sans Unicode"/>
              </a:rPr>
              <a:t> </a:t>
            </a:r>
            <a:r>
              <a:rPr sz="4000" spc="25" dirty="0">
                <a:latin typeface="Lucida Sans Unicode"/>
                <a:cs typeface="Lucida Sans Unicode"/>
              </a:rPr>
              <a:t>5%.</a:t>
            </a:r>
            <a:endParaRPr sz="40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99255">
              <a:lnSpc>
                <a:spcPct val="100000"/>
              </a:lnSpc>
              <a:spcBef>
                <a:spcPts val="100"/>
              </a:spcBef>
            </a:pPr>
            <a:r>
              <a:rPr dirty="0"/>
              <a:t>Визуализация</a:t>
            </a:r>
            <a:r>
              <a:rPr spc="-210" dirty="0"/>
              <a:t> </a:t>
            </a:r>
            <a:r>
              <a:rPr dirty="0"/>
              <a:t>и</a:t>
            </a:r>
            <a:r>
              <a:rPr spc="-210" dirty="0"/>
              <a:t> </a:t>
            </a:r>
            <a:r>
              <a:rPr spc="-10" dirty="0"/>
              <a:t>отчёт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8133" y="3660651"/>
            <a:ext cx="171449" cy="17144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8133" y="4327401"/>
            <a:ext cx="171449" cy="17144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88133" y="4994151"/>
            <a:ext cx="171449" cy="17144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8133" y="5660901"/>
            <a:ext cx="171449" cy="171449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95228" rIns="0" bIns="0" rtlCol="0">
            <a:spAutoFit/>
          </a:bodyPr>
          <a:lstStyle/>
          <a:p>
            <a:pPr marL="1858645">
              <a:lnSpc>
                <a:spcPct val="100000"/>
              </a:lnSpc>
              <a:spcBef>
                <a:spcPts val="790"/>
              </a:spcBef>
            </a:pPr>
            <a:r>
              <a:rPr spc="-80" dirty="0"/>
              <a:t>Simulation</a:t>
            </a:r>
            <a:r>
              <a:rPr spc="-185" dirty="0"/>
              <a:t> </a:t>
            </a:r>
            <a:r>
              <a:rPr dirty="0"/>
              <a:t>автоматически</a:t>
            </a:r>
            <a:r>
              <a:rPr spc="-185" dirty="0"/>
              <a:t> </a:t>
            </a:r>
            <a:r>
              <a:rPr spc="-110" dirty="0"/>
              <a:t>создаёт</a:t>
            </a:r>
            <a:r>
              <a:rPr spc="-180" dirty="0"/>
              <a:t> </a:t>
            </a:r>
            <a:r>
              <a:rPr spc="-10" dirty="0"/>
              <a:t>отчёт:</a:t>
            </a:r>
          </a:p>
          <a:p>
            <a:pPr marL="2678430" marR="5080">
              <a:lnSpc>
                <a:spcPct val="115100"/>
              </a:lnSpc>
            </a:pPr>
            <a:r>
              <a:rPr spc="-114" dirty="0"/>
              <a:t>графики</a:t>
            </a:r>
            <a:r>
              <a:rPr spc="-175" dirty="0"/>
              <a:t> </a:t>
            </a:r>
            <a:r>
              <a:rPr spc="-50" dirty="0"/>
              <a:t>распределения</a:t>
            </a:r>
            <a:r>
              <a:rPr spc="-170" dirty="0"/>
              <a:t> </a:t>
            </a:r>
            <a:r>
              <a:rPr dirty="0"/>
              <a:t>напряжений</a:t>
            </a:r>
            <a:r>
              <a:rPr spc="-170" dirty="0"/>
              <a:t> </a:t>
            </a:r>
            <a:r>
              <a:rPr dirty="0"/>
              <a:t>и</a:t>
            </a:r>
            <a:r>
              <a:rPr spc="-170" dirty="0"/>
              <a:t> </a:t>
            </a:r>
            <a:r>
              <a:rPr spc="-10" dirty="0"/>
              <a:t>перемещений; </a:t>
            </a:r>
            <a:r>
              <a:rPr spc="-55" dirty="0"/>
              <a:t>диаграммы</a:t>
            </a:r>
            <a:r>
              <a:rPr spc="-240" dirty="0"/>
              <a:t> </a:t>
            </a:r>
            <a:r>
              <a:rPr spc="-10" dirty="0"/>
              <a:t>реакций;</a:t>
            </a:r>
          </a:p>
          <a:p>
            <a:pPr marL="2678430">
              <a:lnSpc>
                <a:spcPct val="100000"/>
              </a:lnSpc>
              <a:spcBef>
                <a:spcPts val="690"/>
              </a:spcBef>
            </a:pPr>
            <a:r>
              <a:rPr spc="-30" dirty="0"/>
              <a:t>таблицы</a:t>
            </a:r>
            <a:r>
              <a:rPr spc="-235" dirty="0"/>
              <a:t> </a:t>
            </a:r>
            <a:r>
              <a:rPr spc="-10" dirty="0"/>
              <a:t>свойств.</a:t>
            </a:r>
          </a:p>
          <a:p>
            <a:pPr marL="2804160">
              <a:lnSpc>
                <a:spcPct val="100000"/>
              </a:lnSpc>
              <a:spcBef>
                <a:spcPts val="690"/>
              </a:spcBef>
            </a:pPr>
            <a:r>
              <a:rPr dirty="0"/>
              <a:t>Результаты</a:t>
            </a:r>
            <a:r>
              <a:rPr spc="-200" dirty="0"/>
              <a:t> </a:t>
            </a:r>
            <a:r>
              <a:rPr dirty="0"/>
              <a:t>можно</a:t>
            </a:r>
            <a:r>
              <a:rPr spc="-200" dirty="0"/>
              <a:t> </a:t>
            </a:r>
            <a:r>
              <a:rPr spc="-30" dirty="0"/>
              <a:t>экспортировать</a:t>
            </a:r>
            <a:r>
              <a:rPr spc="-195" dirty="0"/>
              <a:t> </a:t>
            </a:r>
            <a:r>
              <a:rPr spc="160" dirty="0"/>
              <a:t>в</a:t>
            </a:r>
            <a:r>
              <a:rPr spc="-200" dirty="0"/>
              <a:t> </a:t>
            </a:r>
            <a:r>
              <a:rPr dirty="0"/>
              <a:t>PDF</a:t>
            </a:r>
            <a:r>
              <a:rPr spc="-195" dirty="0"/>
              <a:t> </a:t>
            </a:r>
            <a:r>
              <a:rPr dirty="0"/>
              <a:t>или</a:t>
            </a:r>
            <a:r>
              <a:rPr spc="-200" dirty="0"/>
              <a:t> </a:t>
            </a:r>
            <a:r>
              <a:rPr spc="-10" dirty="0"/>
              <a:t>Word.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620" y="4031551"/>
            <a:ext cx="161924" cy="16192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620" y="4688776"/>
            <a:ext cx="161924" cy="1619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620" y="5346001"/>
            <a:ext cx="161924" cy="1619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620" y="6003226"/>
            <a:ext cx="161924" cy="16192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9345" y="2379275"/>
            <a:ext cx="12886690" cy="5283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599"/>
              </a:lnSpc>
              <a:spcBef>
                <a:spcPts val="95"/>
              </a:spcBef>
            </a:pPr>
            <a:r>
              <a:rPr sz="3700" spc="-210" dirty="0">
                <a:latin typeface="Arial Black"/>
                <a:cs typeface="Arial Black"/>
              </a:rPr>
              <a:t>Сетка</a:t>
            </a:r>
            <a:r>
              <a:rPr sz="3700" spc="-270" dirty="0">
                <a:latin typeface="Arial Black"/>
                <a:cs typeface="Arial Black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—</a:t>
            </a:r>
            <a:r>
              <a:rPr sz="3700" spc="-204" dirty="0">
                <a:latin typeface="Lucida Sans Unicode"/>
                <a:cs typeface="Lucida Sans Unicode"/>
              </a:rPr>
              <a:t> </a:t>
            </a:r>
            <a:r>
              <a:rPr sz="3700" spc="-85" dirty="0">
                <a:latin typeface="Lucida Sans Unicode"/>
                <a:cs typeface="Lucida Sans Unicode"/>
              </a:rPr>
              <a:t>это</a:t>
            </a:r>
            <a:r>
              <a:rPr sz="3700" spc="-200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основа</a:t>
            </a:r>
            <a:r>
              <a:rPr sz="3700" spc="-204" dirty="0">
                <a:latin typeface="Lucida Sans Unicode"/>
                <a:cs typeface="Lucida Sans Unicode"/>
              </a:rPr>
              <a:t> </a:t>
            </a:r>
            <a:r>
              <a:rPr sz="3700" spc="-95" dirty="0">
                <a:latin typeface="Lucida Sans Unicode"/>
                <a:cs typeface="Lucida Sans Unicode"/>
              </a:rPr>
              <a:t>метода</a:t>
            </a:r>
            <a:r>
              <a:rPr sz="3700" spc="-204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конечных</a:t>
            </a:r>
            <a:r>
              <a:rPr sz="3700" spc="-200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элементов</a:t>
            </a:r>
            <a:r>
              <a:rPr sz="3700" spc="-204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(МКЭ). </a:t>
            </a:r>
            <a:r>
              <a:rPr sz="3700" spc="254" dirty="0">
                <a:latin typeface="Lucida Sans Unicode"/>
                <a:cs typeface="Lucida Sans Unicode"/>
              </a:rPr>
              <a:t>В</a:t>
            </a:r>
            <a:r>
              <a:rPr sz="3700" spc="-210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Simulation:</a:t>
            </a:r>
            <a:endParaRPr sz="3700">
              <a:latin typeface="Lucida Sans Unicode"/>
              <a:cs typeface="Lucida Sans Unicode"/>
            </a:endParaRPr>
          </a:p>
          <a:p>
            <a:pPr marL="810895" marR="2890520">
              <a:lnSpc>
                <a:spcPts val="5180"/>
              </a:lnSpc>
              <a:spcBef>
                <a:spcPts val="295"/>
              </a:spcBef>
            </a:pPr>
            <a:r>
              <a:rPr sz="3700" dirty="0">
                <a:latin typeface="Lucida Sans Unicode"/>
                <a:cs typeface="Lucida Sans Unicode"/>
              </a:rPr>
              <a:t>можно</a:t>
            </a:r>
            <a:r>
              <a:rPr sz="3700" spc="-160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управлять</a:t>
            </a:r>
            <a:r>
              <a:rPr sz="3700" spc="-155" dirty="0">
                <a:latin typeface="Lucida Sans Unicode"/>
                <a:cs typeface="Lucida Sans Unicode"/>
              </a:rPr>
              <a:t> </a:t>
            </a:r>
            <a:r>
              <a:rPr sz="3700" spc="-20" dirty="0">
                <a:latin typeface="Lucida Sans Unicode"/>
                <a:cs typeface="Lucida Sans Unicode"/>
              </a:rPr>
              <a:t>размером</a:t>
            </a:r>
            <a:r>
              <a:rPr sz="3700" spc="-15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ячеек; </a:t>
            </a:r>
            <a:r>
              <a:rPr sz="3700" dirty="0">
                <a:latin typeface="Lucida Sans Unicode"/>
                <a:cs typeface="Lucida Sans Unicode"/>
              </a:rPr>
              <a:t>применять</a:t>
            </a:r>
            <a:r>
              <a:rPr sz="3700" spc="-9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локальное</a:t>
            </a:r>
            <a:r>
              <a:rPr sz="3700" spc="-9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уточнение</a:t>
            </a:r>
            <a:r>
              <a:rPr sz="3700" spc="-90" dirty="0">
                <a:latin typeface="Lucida Sans Unicode"/>
                <a:cs typeface="Lucida Sans Unicode"/>
              </a:rPr>
              <a:t> </a:t>
            </a:r>
            <a:r>
              <a:rPr sz="3700" spc="-25" dirty="0">
                <a:latin typeface="Lucida Sans Unicode"/>
                <a:cs typeface="Lucida Sans Unicode"/>
              </a:rPr>
              <a:t>сетки; </a:t>
            </a:r>
            <a:r>
              <a:rPr sz="3700" dirty="0">
                <a:latin typeface="Lucida Sans Unicode"/>
                <a:cs typeface="Lucida Sans Unicode"/>
              </a:rPr>
              <a:t>видеть</a:t>
            </a:r>
            <a:r>
              <a:rPr sz="3700" spc="-204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качество</a:t>
            </a:r>
            <a:r>
              <a:rPr sz="3700" spc="-204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элементов.</a:t>
            </a:r>
            <a:endParaRPr sz="3700">
              <a:latin typeface="Lucida Sans Unicode"/>
              <a:cs typeface="Lucida Sans Unicode"/>
            </a:endParaRPr>
          </a:p>
          <a:p>
            <a:pPr marL="12700" marR="1156970">
              <a:lnSpc>
                <a:spcPct val="116599"/>
              </a:lnSpc>
              <a:spcBef>
                <a:spcPts val="4865"/>
              </a:spcBef>
            </a:pPr>
            <a:r>
              <a:rPr sz="3700" spc="-155" dirty="0">
                <a:latin typeface="Arial Black"/>
                <a:cs typeface="Arial Black"/>
              </a:rPr>
              <a:t>Пример:</a:t>
            </a:r>
            <a:r>
              <a:rPr sz="3700" spc="-275" dirty="0">
                <a:latin typeface="Arial Black"/>
                <a:cs typeface="Arial Black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мелкая</a:t>
            </a:r>
            <a:r>
              <a:rPr sz="3700" spc="-220" dirty="0">
                <a:latin typeface="Lucida Sans Unicode"/>
                <a:cs typeface="Lucida Sans Unicode"/>
              </a:rPr>
              <a:t> </a:t>
            </a:r>
            <a:r>
              <a:rPr sz="3700" spc="-75" dirty="0">
                <a:latin typeface="Lucida Sans Unicode"/>
                <a:cs typeface="Lucida Sans Unicode"/>
              </a:rPr>
              <a:t>сетка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spc="155" dirty="0">
                <a:latin typeface="Lucida Sans Unicode"/>
                <a:cs typeface="Lucida Sans Unicode"/>
              </a:rPr>
              <a:t>в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зоне</a:t>
            </a:r>
            <a:r>
              <a:rPr sz="3700" spc="-210" dirty="0">
                <a:latin typeface="Lucida Sans Unicode"/>
                <a:cs typeface="Lucida Sans Unicode"/>
              </a:rPr>
              <a:t> </a:t>
            </a:r>
            <a:r>
              <a:rPr sz="3700" spc="-20" dirty="0">
                <a:latin typeface="Lucida Sans Unicode"/>
                <a:cs typeface="Lucida Sans Unicode"/>
              </a:rPr>
              <a:t>отверстия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повышает точность.</a:t>
            </a:r>
            <a:endParaRPr sz="3700">
              <a:latin typeface="Lucida Sans Unicode"/>
              <a:cs typeface="Lucida Sans Unicode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70679" y="2497391"/>
            <a:ext cx="3752849" cy="5143499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1650364">
              <a:lnSpc>
                <a:spcPct val="100000"/>
              </a:lnSpc>
              <a:spcBef>
                <a:spcPts val="100"/>
              </a:spcBef>
            </a:pPr>
            <a:r>
              <a:rPr dirty="0"/>
              <a:t>Работа</a:t>
            </a:r>
            <a:r>
              <a:rPr spc="-290" dirty="0"/>
              <a:t> </a:t>
            </a:r>
            <a:r>
              <a:rPr spc="-220" dirty="0"/>
              <a:t>с</a:t>
            </a:r>
            <a:r>
              <a:rPr spc="-285" dirty="0"/>
              <a:t> </a:t>
            </a:r>
            <a:r>
              <a:rPr spc="-90" dirty="0"/>
              <a:t>сеткой</a:t>
            </a:r>
            <a:r>
              <a:rPr spc="-285" dirty="0"/>
              <a:t> </a:t>
            </a:r>
            <a:r>
              <a:rPr dirty="0"/>
              <a:t>конечных</a:t>
            </a:r>
            <a:r>
              <a:rPr spc="-285" dirty="0"/>
              <a:t> </a:t>
            </a:r>
            <a:r>
              <a:rPr spc="-10" dirty="0"/>
              <a:t>элементов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257556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Преимущества</a:t>
            </a:r>
            <a:r>
              <a:rPr spc="-300" dirty="0"/>
              <a:t> </a:t>
            </a:r>
            <a:r>
              <a:rPr spc="-10" dirty="0"/>
              <a:t>моделирования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0415" y="3224554"/>
            <a:ext cx="161924" cy="1619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0415" y="4539004"/>
            <a:ext cx="161924" cy="1619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0415" y="5196229"/>
            <a:ext cx="161924" cy="16192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0415" y="5853454"/>
            <a:ext cx="161924" cy="16192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0415" y="6510679"/>
            <a:ext cx="161924" cy="16192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0415" y="7167904"/>
            <a:ext cx="161924" cy="161924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928140" y="2886728"/>
            <a:ext cx="13269594" cy="5940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10895" marR="303530">
              <a:lnSpc>
                <a:spcPct val="116599"/>
              </a:lnSpc>
              <a:spcBef>
                <a:spcPts val="95"/>
              </a:spcBef>
            </a:pPr>
            <a:r>
              <a:rPr sz="3700" dirty="0">
                <a:latin typeface="Lucida Sans Unicode"/>
                <a:cs typeface="Lucida Sans Unicode"/>
              </a:rPr>
              <a:t>Возможность</a:t>
            </a:r>
            <a:r>
              <a:rPr sz="3700" spc="-155" dirty="0">
                <a:latin typeface="Lucida Sans Unicode"/>
                <a:cs typeface="Lucida Sans Unicode"/>
              </a:rPr>
              <a:t> </a:t>
            </a:r>
            <a:r>
              <a:rPr sz="3700" spc="114" dirty="0">
                <a:latin typeface="Lucida Sans Unicode"/>
                <a:cs typeface="Lucida Sans Unicode"/>
              </a:rPr>
              <a:t>выявить</a:t>
            </a:r>
            <a:r>
              <a:rPr sz="3700" spc="-15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ошибки</a:t>
            </a:r>
            <a:r>
              <a:rPr sz="3700" spc="-15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ещё</a:t>
            </a:r>
            <a:r>
              <a:rPr sz="3700" spc="-155" dirty="0">
                <a:latin typeface="Lucida Sans Unicode"/>
                <a:cs typeface="Lucida Sans Unicode"/>
              </a:rPr>
              <a:t> </a:t>
            </a:r>
            <a:r>
              <a:rPr sz="3700" spc="-220" dirty="0">
                <a:latin typeface="Lucida Sans Unicode"/>
                <a:cs typeface="Lucida Sans Unicode"/>
              </a:rPr>
              <a:t>до</a:t>
            </a:r>
            <a:r>
              <a:rPr sz="3700" spc="-15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изготовления детали;</a:t>
            </a:r>
            <a:endParaRPr sz="3700">
              <a:latin typeface="Lucida Sans Unicode"/>
              <a:cs typeface="Lucida Sans Unicode"/>
            </a:endParaRPr>
          </a:p>
          <a:p>
            <a:pPr marL="810895" marR="2422525">
              <a:lnSpc>
                <a:spcPts val="5180"/>
              </a:lnSpc>
              <a:spcBef>
                <a:spcPts val="295"/>
              </a:spcBef>
            </a:pPr>
            <a:r>
              <a:rPr sz="3700" spc="-10" dirty="0">
                <a:latin typeface="Lucida Sans Unicode"/>
                <a:cs typeface="Lucida Sans Unicode"/>
              </a:rPr>
              <a:t>Снижение</a:t>
            </a:r>
            <a:r>
              <a:rPr sz="3700" spc="-225" dirty="0">
                <a:latin typeface="Lucida Sans Unicode"/>
                <a:cs typeface="Lucida Sans Unicode"/>
              </a:rPr>
              <a:t> </a:t>
            </a:r>
            <a:r>
              <a:rPr sz="3700" spc="-55" dirty="0">
                <a:latin typeface="Lucida Sans Unicode"/>
                <a:cs typeface="Lucida Sans Unicode"/>
              </a:rPr>
              <a:t>затрат</a:t>
            </a:r>
            <a:r>
              <a:rPr sz="3700" spc="-220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на</a:t>
            </a:r>
            <a:r>
              <a:rPr sz="3700" spc="-220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прототипирование; </a:t>
            </a:r>
            <a:r>
              <a:rPr sz="3700" dirty="0">
                <a:latin typeface="Lucida Sans Unicode"/>
                <a:cs typeface="Lucida Sans Unicode"/>
              </a:rPr>
              <a:t>Улучшение</a:t>
            </a:r>
            <a:r>
              <a:rPr sz="3700" spc="-60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качества</a:t>
            </a:r>
            <a:r>
              <a:rPr sz="3700" spc="-60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изделий; Оптимизация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spc="-20" dirty="0">
                <a:latin typeface="Lucida Sans Unicode"/>
                <a:cs typeface="Lucida Sans Unicode"/>
              </a:rPr>
              <a:t>массы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и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spc="-60" dirty="0">
                <a:latin typeface="Lucida Sans Unicode"/>
                <a:cs typeface="Lucida Sans Unicode"/>
              </a:rPr>
              <a:t>формы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spc="-50" dirty="0">
                <a:latin typeface="Lucida Sans Unicode"/>
                <a:cs typeface="Lucida Sans Unicode"/>
              </a:rPr>
              <a:t>конструкции; </a:t>
            </a:r>
            <a:r>
              <a:rPr sz="3700" dirty="0">
                <a:latin typeface="Lucida Sans Unicode"/>
                <a:cs typeface="Lucida Sans Unicode"/>
              </a:rPr>
              <a:t>Повышение</a:t>
            </a:r>
            <a:r>
              <a:rPr sz="3700" spc="-80" dirty="0">
                <a:latin typeface="Lucida Sans Unicode"/>
                <a:cs typeface="Lucida Sans Unicode"/>
              </a:rPr>
              <a:t> </a:t>
            </a:r>
            <a:r>
              <a:rPr sz="3700" spc="-45" dirty="0">
                <a:latin typeface="Lucida Sans Unicode"/>
                <a:cs typeface="Lucida Sans Unicode"/>
              </a:rPr>
              <a:t>безопасности</a:t>
            </a:r>
            <a:r>
              <a:rPr sz="3700" spc="-7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и</a:t>
            </a:r>
            <a:r>
              <a:rPr sz="3700" spc="-7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надежности.</a:t>
            </a:r>
            <a:endParaRPr sz="3700">
              <a:latin typeface="Lucida Sans Unicode"/>
              <a:cs typeface="Lucida Sans Unicode"/>
            </a:endParaRPr>
          </a:p>
          <a:p>
            <a:pPr marL="12700" marR="5080">
              <a:lnSpc>
                <a:spcPct val="116599"/>
              </a:lnSpc>
              <a:spcBef>
                <a:spcPts val="4860"/>
              </a:spcBef>
            </a:pPr>
            <a:r>
              <a:rPr sz="3700" spc="-165" dirty="0">
                <a:latin typeface="Arial Black"/>
                <a:cs typeface="Arial Black"/>
              </a:rPr>
              <a:t>Пример</a:t>
            </a:r>
            <a:r>
              <a:rPr sz="3700" spc="-165" dirty="0">
                <a:latin typeface="Lucida Sans Unicode"/>
                <a:cs typeface="Lucida Sans Unicode"/>
              </a:rPr>
              <a:t>:</a:t>
            </a:r>
            <a:r>
              <a:rPr sz="3700" spc="-17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изменение</a:t>
            </a:r>
            <a:r>
              <a:rPr sz="3700" spc="-17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толщины</a:t>
            </a:r>
            <a:r>
              <a:rPr sz="3700" spc="-175" dirty="0">
                <a:latin typeface="Lucida Sans Unicode"/>
                <a:cs typeface="Lucida Sans Unicode"/>
              </a:rPr>
              <a:t> </a:t>
            </a:r>
            <a:r>
              <a:rPr sz="3700" spc="-55" dirty="0">
                <a:latin typeface="Lucida Sans Unicode"/>
                <a:cs typeface="Lucida Sans Unicode"/>
              </a:rPr>
              <a:t>стенки</a:t>
            </a:r>
            <a:r>
              <a:rPr sz="3700" spc="-175" dirty="0">
                <a:latin typeface="Lucida Sans Unicode"/>
                <a:cs typeface="Lucida Sans Unicode"/>
              </a:rPr>
              <a:t> </a:t>
            </a:r>
            <a:r>
              <a:rPr sz="3700" spc="-75" dirty="0">
                <a:latin typeface="Lucida Sans Unicode"/>
                <a:cs typeface="Lucida Sans Unicode"/>
              </a:rPr>
              <a:t>корпуса</a:t>
            </a:r>
            <a:r>
              <a:rPr sz="3700" spc="-17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позволило </a:t>
            </a:r>
            <a:r>
              <a:rPr sz="3700" dirty="0">
                <a:latin typeface="Lucida Sans Unicode"/>
                <a:cs typeface="Lucida Sans Unicode"/>
              </a:rPr>
              <a:t>снизить</a:t>
            </a:r>
            <a:r>
              <a:rPr sz="3700" spc="-190" dirty="0">
                <a:latin typeface="Lucida Sans Unicode"/>
                <a:cs typeface="Lucida Sans Unicode"/>
              </a:rPr>
              <a:t> </a:t>
            </a:r>
            <a:r>
              <a:rPr sz="3700" spc="-80" dirty="0">
                <a:latin typeface="Lucida Sans Unicode"/>
                <a:cs typeface="Lucida Sans Unicode"/>
              </a:rPr>
              <a:t>массу</a:t>
            </a:r>
            <a:r>
              <a:rPr sz="3700" spc="-18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на</a:t>
            </a:r>
            <a:r>
              <a:rPr sz="3700" spc="-18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12%</a:t>
            </a:r>
            <a:r>
              <a:rPr sz="3700" spc="-18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без</a:t>
            </a:r>
            <a:r>
              <a:rPr sz="3700" spc="-190" dirty="0">
                <a:latin typeface="Lucida Sans Unicode"/>
                <a:cs typeface="Lucida Sans Unicode"/>
              </a:rPr>
              <a:t> </a:t>
            </a:r>
            <a:r>
              <a:rPr sz="3700" spc="-35" dirty="0">
                <a:latin typeface="Lucida Sans Unicode"/>
                <a:cs typeface="Lucida Sans Unicode"/>
              </a:rPr>
              <a:t>потери</a:t>
            </a:r>
            <a:r>
              <a:rPr sz="3700" spc="-18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прочности.</a:t>
            </a:r>
            <a:endParaRPr sz="37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61660">
              <a:lnSpc>
                <a:spcPct val="100000"/>
              </a:lnSpc>
              <a:spcBef>
                <a:spcPts val="100"/>
              </a:spcBef>
            </a:pPr>
            <a:r>
              <a:rPr spc="35" dirty="0"/>
              <a:t>Заключение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33200" y="2733237"/>
            <a:ext cx="13122275" cy="4625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599"/>
              </a:lnSpc>
              <a:spcBef>
                <a:spcPts val="95"/>
              </a:spcBef>
            </a:pPr>
            <a:r>
              <a:rPr sz="3700" spc="-25" dirty="0">
                <a:latin typeface="Lucida Sans Unicode"/>
                <a:cs typeface="Lucida Sans Unicode"/>
              </a:rPr>
              <a:t>Моделирование</a:t>
            </a:r>
            <a:r>
              <a:rPr sz="3700" spc="-200" dirty="0">
                <a:latin typeface="Lucida Sans Unicode"/>
                <a:cs typeface="Lucida Sans Unicode"/>
              </a:rPr>
              <a:t> </a:t>
            </a:r>
            <a:r>
              <a:rPr sz="3700" spc="155" dirty="0">
                <a:latin typeface="Lucida Sans Unicode"/>
                <a:cs typeface="Lucida Sans Unicode"/>
              </a:rPr>
              <a:t>в</a:t>
            </a:r>
            <a:r>
              <a:rPr sz="3700" spc="-195" dirty="0">
                <a:latin typeface="Lucida Sans Unicode"/>
                <a:cs typeface="Lucida Sans Unicode"/>
              </a:rPr>
              <a:t> КОМПАС-</a:t>
            </a:r>
            <a:r>
              <a:rPr sz="3700" spc="-170" dirty="0">
                <a:latin typeface="Lucida Sans Unicode"/>
                <a:cs typeface="Lucida Sans Unicode"/>
              </a:rPr>
              <a:t>3D</a:t>
            </a:r>
            <a:r>
              <a:rPr sz="3700" spc="-19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и</a:t>
            </a:r>
            <a:r>
              <a:rPr sz="3700" spc="-195" dirty="0">
                <a:latin typeface="Lucida Sans Unicode"/>
                <a:cs typeface="Lucida Sans Unicode"/>
              </a:rPr>
              <a:t> </a:t>
            </a:r>
            <a:r>
              <a:rPr sz="3700" spc="-55" dirty="0">
                <a:latin typeface="Lucida Sans Unicode"/>
                <a:cs typeface="Lucida Sans Unicode"/>
              </a:rPr>
              <a:t>SolidWorks</a:t>
            </a:r>
            <a:r>
              <a:rPr sz="3700" spc="-200" dirty="0">
                <a:latin typeface="Lucida Sans Unicode"/>
                <a:cs typeface="Lucida Sans Unicode"/>
              </a:rPr>
              <a:t> </a:t>
            </a:r>
            <a:r>
              <a:rPr sz="3700" spc="-65" dirty="0">
                <a:latin typeface="Lucida Sans Unicode"/>
                <a:cs typeface="Lucida Sans Unicode"/>
              </a:rPr>
              <a:t>Simulation</a:t>
            </a:r>
            <a:r>
              <a:rPr sz="3700" spc="-195" dirty="0">
                <a:latin typeface="Lucida Sans Unicode"/>
                <a:cs typeface="Lucida Sans Unicode"/>
              </a:rPr>
              <a:t> </a:t>
            </a:r>
            <a:r>
              <a:rPr sz="3700" spc="-50" dirty="0">
                <a:latin typeface="Lucida Sans Unicode"/>
                <a:cs typeface="Lucida Sans Unicode"/>
              </a:rPr>
              <a:t>— </a:t>
            </a:r>
            <a:r>
              <a:rPr sz="3700" spc="-85" dirty="0">
                <a:latin typeface="Lucida Sans Unicode"/>
                <a:cs typeface="Lucida Sans Unicode"/>
              </a:rPr>
              <a:t>это</a:t>
            </a:r>
            <a:r>
              <a:rPr sz="3700" spc="-160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мощный</a:t>
            </a:r>
            <a:r>
              <a:rPr sz="3700" spc="-160" dirty="0">
                <a:latin typeface="Lucida Sans Unicode"/>
                <a:cs typeface="Lucida Sans Unicode"/>
              </a:rPr>
              <a:t> </a:t>
            </a:r>
            <a:r>
              <a:rPr sz="3700" spc="-50" dirty="0">
                <a:latin typeface="Lucida Sans Unicode"/>
                <a:cs typeface="Lucida Sans Unicode"/>
              </a:rPr>
              <a:t>инструмент</a:t>
            </a:r>
            <a:r>
              <a:rPr sz="3700" spc="-160" dirty="0">
                <a:latin typeface="Lucida Sans Unicode"/>
                <a:cs typeface="Lucida Sans Unicode"/>
              </a:rPr>
              <a:t> </a:t>
            </a:r>
            <a:r>
              <a:rPr sz="3700" spc="-35" dirty="0">
                <a:latin typeface="Lucida Sans Unicode"/>
                <a:cs typeface="Lucida Sans Unicode"/>
              </a:rPr>
              <a:t>современного</a:t>
            </a:r>
            <a:r>
              <a:rPr sz="3700" spc="-160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инженера.</a:t>
            </a:r>
            <a:endParaRPr sz="3700">
              <a:latin typeface="Lucida Sans Unicode"/>
              <a:cs typeface="Lucida Sans Unicode"/>
            </a:endParaRPr>
          </a:p>
          <a:p>
            <a:pPr marL="12700" marR="166370">
              <a:lnSpc>
                <a:spcPts val="5180"/>
              </a:lnSpc>
              <a:spcBef>
                <a:spcPts val="295"/>
              </a:spcBef>
            </a:pPr>
            <a:r>
              <a:rPr sz="3700" dirty="0">
                <a:latin typeface="Lucida Sans Unicode"/>
                <a:cs typeface="Lucida Sans Unicode"/>
              </a:rPr>
              <a:t>Оно</a:t>
            </a:r>
            <a:r>
              <a:rPr sz="3700" spc="-19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объединяет</a:t>
            </a:r>
            <a:r>
              <a:rPr sz="3700" spc="-190" dirty="0">
                <a:latin typeface="Lucida Sans Unicode"/>
                <a:cs typeface="Lucida Sans Unicode"/>
              </a:rPr>
              <a:t> </a:t>
            </a:r>
            <a:r>
              <a:rPr sz="3700" spc="-60" dirty="0">
                <a:latin typeface="Lucida Sans Unicode"/>
                <a:cs typeface="Lucida Sans Unicode"/>
              </a:rPr>
              <a:t>процессы</a:t>
            </a:r>
            <a:r>
              <a:rPr sz="3700" spc="-19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проектирования</a:t>
            </a:r>
            <a:r>
              <a:rPr sz="3700" spc="-190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и</a:t>
            </a:r>
            <a:r>
              <a:rPr sz="3700" spc="-19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расчёта, </a:t>
            </a:r>
            <a:r>
              <a:rPr sz="3700" spc="-60" dirty="0">
                <a:latin typeface="Lucida Sans Unicode"/>
                <a:cs typeface="Lucida Sans Unicode"/>
              </a:rPr>
              <a:t>ускоряет</a:t>
            </a:r>
            <a:r>
              <a:rPr sz="3700" spc="-125" dirty="0">
                <a:latin typeface="Lucida Sans Unicode"/>
                <a:cs typeface="Lucida Sans Unicode"/>
              </a:rPr>
              <a:t> </a:t>
            </a:r>
            <a:r>
              <a:rPr sz="3700" spc="-50" dirty="0">
                <a:latin typeface="Lucida Sans Unicode"/>
                <a:cs typeface="Lucida Sans Unicode"/>
              </a:rPr>
              <a:t>разработку</a:t>
            </a:r>
            <a:r>
              <a:rPr sz="3700" spc="-120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и</a:t>
            </a:r>
            <a:r>
              <a:rPr sz="3700" spc="-120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повышает</a:t>
            </a:r>
            <a:r>
              <a:rPr sz="3700" spc="-12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точность</a:t>
            </a:r>
            <a:r>
              <a:rPr sz="3700" spc="-120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инженерных решений.</a:t>
            </a:r>
            <a:endParaRPr sz="3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3700" spc="-210" dirty="0">
                <a:latin typeface="Arial Black"/>
                <a:cs typeface="Arial Black"/>
              </a:rPr>
              <a:t>Основная</a:t>
            </a:r>
            <a:r>
              <a:rPr sz="3700" spc="-275" dirty="0">
                <a:latin typeface="Arial Black"/>
                <a:cs typeface="Arial Black"/>
              </a:rPr>
              <a:t> </a:t>
            </a:r>
            <a:r>
              <a:rPr sz="3700" spc="-120" dirty="0">
                <a:latin typeface="Arial Black"/>
                <a:cs typeface="Arial Black"/>
              </a:rPr>
              <a:t>идея:</a:t>
            </a:r>
            <a:r>
              <a:rPr sz="3700" spc="-275" dirty="0">
                <a:latin typeface="Arial Black"/>
                <a:cs typeface="Arial Black"/>
              </a:rPr>
              <a:t> </a:t>
            </a:r>
            <a:r>
              <a:rPr sz="3700" spc="-40" dirty="0">
                <a:latin typeface="Lucida Sans Unicode"/>
                <a:cs typeface="Lucida Sans Unicode"/>
              </a:rPr>
              <a:t>цифровая</a:t>
            </a:r>
            <a:r>
              <a:rPr sz="3700" spc="-229" dirty="0">
                <a:latin typeface="Lucida Sans Unicode"/>
                <a:cs typeface="Lucida Sans Unicode"/>
              </a:rPr>
              <a:t> </a:t>
            </a:r>
            <a:r>
              <a:rPr sz="3700" spc="-25" dirty="0">
                <a:latin typeface="Lucida Sans Unicode"/>
                <a:cs typeface="Lucida Sans Unicode"/>
              </a:rPr>
              <a:t>модель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dirty="0">
                <a:latin typeface="Lucida Sans Unicode"/>
                <a:cs typeface="Lucida Sans Unicode"/>
              </a:rPr>
              <a:t>—</a:t>
            </a:r>
            <a:r>
              <a:rPr sz="3700" spc="-210" dirty="0">
                <a:latin typeface="Lucida Sans Unicode"/>
                <a:cs typeface="Lucida Sans Unicode"/>
              </a:rPr>
              <a:t> </a:t>
            </a:r>
            <a:r>
              <a:rPr sz="3700" spc="-85" dirty="0">
                <a:latin typeface="Lucida Sans Unicode"/>
                <a:cs typeface="Lucida Sans Unicode"/>
              </a:rPr>
              <a:t>это</a:t>
            </a:r>
            <a:r>
              <a:rPr sz="3700" spc="-210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основа</a:t>
            </a:r>
            <a:endParaRPr sz="3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3700" spc="-30" dirty="0">
                <a:latin typeface="Lucida Sans Unicode"/>
                <a:cs typeface="Lucida Sans Unicode"/>
              </a:rPr>
              <a:t>инженерного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проектирования</a:t>
            </a:r>
            <a:r>
              <a:rPr sz="3700" spc="-215" dirty="0">
                <a:latin typeface="Lucida Sans Unicode"/>
                <a:cs typeface="Lucida Sans Unicode"/>
              </a:rPr>
              <a:t> </a:t>
            </a:r>
            <a:r>
              <a:rPr sz="3700" spc="-10" dirty="0">
                <a:latin typeface="Lucida Sans Unicode"/>
                <a:cs typeface="Lucida Sans Unicode"/>
              </a:rPr>
              <a:t>будущего.</a:t>
            </a:r>
            <a:endParaRPr sz="37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2906395">
              <a:lnSpc>
                <a:spcPct val="100000"/>
              </a:lnSpc>
              <a:spcBef>
                <a:spcPts val="100"/>
              </a:spcBef>
            </a:pPr>
            <a:r>
              <a:rPr dirty="0"/>
              <a:t>Что</a:t>
            </a:r>
            <a:r>
              <a:rPr spc="-265" dirty="0"/>
              <a:t> </a:t>
            </a:r>
            <a:r>
              <a:rPr spc="-65" dirty="0"/>
              <a:t>такое</a:t>
            </a:r>
            <a:r>
              <a:rPr spc="-265" dirty="0"/>
              <a:t> </a:t>
            </a:r>
            <a:r>
              <a:rPr spc="-235" dirty="0"/>
              <a:t>3D</a:t>
            </a:r>
            <a:r>
              <a:rPr spc="-265" dirty="0"/>
              <a:t> </a:t>
            </a:r>
            <a:r>
              <a:rPr spc="-25" dirty="0"/>
              <a:t>моделирование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4164" y="2820446"/>
            <a:ext cx="15481300" cy="5768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7945">
              <a:lnSpc>
                <a:spcPct val="116300"/>
              </a:lnSpc>
              <a:spcBef>
                <a:spcPts val="100"/>
              </a:spcBef>
            </a:pPr>
            <a:r>
              <a:rPr sz="3600" spc="-254" dirty="0">
                <a:latin typeface="Arial Black"/>
                <a:cs typeface="Arial Black"/>
              </a:rPr>
              <a:t>3D</a:t>
            </a:r>
            <a:r>
              <a:rPr sz="3600" spc="-260" dirty="0">
                <a:latin typeface="Arial Black"/>
                <a:cs typeface="Arial Black"/>
              </a:rPr>
              <a:t> </a:t>
            </a:r>
            <a:r>
              <a:rPr sz="3600" spc="-135" dirty="0">
                <a:latin typeface="Arial Black"/>
                <a:cs typeface="Arial Black"/>
              </a:rPr>
              <a:t>моделирование</a:t>
            </a:r>
            <a:r>
              <a:rPr sz="3600" spc="-254" dirty="0">
                <a:latin typeface="Arial Black"/>
                <a:cs typeface="Arial Black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—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85" dirty="0">
                <a:latin typeface="Lucida Sans Unicode"/>
                <a:cs typeface="Lucida Sans Unicode"/>
              </a:rPr>
              <a:t>это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95" dirty="0">
                <a:latin typeface="Lucida Sans Unicode"/>
                <a:cs typeface="Lucida Sans Unicode"/>
              </a:rPr>
              <a:t>процесс</a:t>
            </a:r>
            <a:r>
              <a:rPr sz="3600" spc="-195" dirty="0">
                <a:latin typeface="Lucida Sans Unicode"/>
                <a:cs typeface="Lucida Sans Unicode"/>
              </a:rPr>
              <a:t> </a:t>
            </a:r>
            <a:r>
              <a:rPr sz="3600" spc="-50" dirty="0">
                <a:latin typeface="Lucida Sans Unicode"/>
                <a:cs typeface="Lucida Sans Unicode"/>
              </a:rPr>
              <a:t>создания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60" dirty="0">
                <a:latin typeface="Lucida Sans Unicode"/>
                <a:cs typeface="Lucida Sans Unicode"/>
              </a:rPr>
              <a:t>трёхмерной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цифровой </a:t>
            </a:r>
            <a:r>
              <a:rPr sz="3600" spc="-85" dirty="0">
                <a:latin typeface="Lucida Sans Unicode"/>
                <a:cs typeface="Lucida Sans Unicode"/>
              </a:rPr>
              <a:t>модели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75" dirty="0">
                <a:latin typeface="Lucida Sans Unicode"/>
                <a:cs typeface="Lucida Sans Unicode"/>
              </a:rPr>
              <a:t>изделия,</a:t>
            </a:r>
            <a:r>
              <a:rPr sz="3600" spc="-185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отражающей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105" dirty="0">
                <a:latin typeface="Lucida Sans Unicode"/>
                <a:cs typeface="Lucida Sans Unicode"/>
              </a:rPr>
              <a:t>его</a:t>
            </a:r>
            <a:r>
              <a:rPr sz="3600" spc="-185" dirty="0">
                <a:latin typeface="Lucida Sans Unicode"/>
                <a:cs typeface="Lucida Sans Unicode"/>
              </a:rPr>
              <a:t> </a:t>
            </a:r>
            <a:r>
              <a:rPr sz="3600" spc="-140" dirty="0">
                <a:latin typeface="Lucida Sans Unicode"/>
                <a:cs typeface="Lucida Sans Unicode"/>
              </a:rPr>
              <a:t>форму,</a:t>
            </a:r>
            <a:r>
              <a:rPr sz="3600" spc="-185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размеры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и</a:t>
            </a:r>
            <a:r>
              <a:rPr sz="3600" spc="-185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свойства.</a:t>
            </a:r>
            <a:endParaRPr sz="36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3600" spc="-10" dirty="0">
                <a:latin typeface="Lucida Sans Unicode"/>
                <a:cs typeface="Lucida Sans Unicode"/>
              </a:rPr>
              <a:t>Используется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110" dirty="0">
                <a:latin typeface="Lucida Sans Unicode"/>
                <a:cs typeface="Lucida Sans Unicode"/>
              </a:rPr>
              <a:t>для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30" dirty="0">
                <a:latin typeface="Lucida Sans Unicode"/>
                <a:cs typeface="Lucida Sans Unicode"/>
              </a:rPr>
              <a:t>проектирования,</a:t>
            </a:r>
            <a:r>
              <a:rPr sz="3600" spc="-185" dirty="0">
                <a:latin typeface="Lucida Sans Unicode"/>
                <a:cs typeface="Lucida Sans Unicode"/>
              </a:rPr>
              <a:t> </a:t>
            </a:r>
            <a:r>
              <a:rPr sz="3600" spc="-95" dirty="0">
                <a:latin typeface="Lucida Sans Unicode"/>
                <a:cs typeface="Lucida Sans Unicode"/>
              </a:rPr>
              <a:t>сборки,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визуализации</a:t>
            </a:r>
            <a:r>
              <a:rPr sz="3600" spc="-185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и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анализа.</a:t>
            </a:r>
            <a:endParaRPr sz="36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36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600" spc="-220" dirty="0">
                <a:latin typeface="Arial Black"/>
                <a:cs typeface="Arial Black"/>
              </a:rPr>
              <a:t>Основные</a:t>
            </a:r>
            <a:r>
              <a:rPr sz="3600" spc="-250" dirty="0">
                <a:latin typeface="Arial Black"/>
                <a:cs typeface="Arial Black"/>
              </a:rPr>
              <a:t> </a:t>
            </a:r>
            <a:r>
              <a:rPr sz="3600" spc="-10" dirty="0">
                <a:latin typeface="Arial Black"/>
                <a:cs typeface="Arial Black"/>
              </a:rPr>
              <a:t>этапы:</a:t>
            </a:r>
            <a:endParaRPr sz="3600">
              <a:latin typeface="Arial Black"/>
              <a:cs typeface="Arial Black"/>
            </a:endParaRPr>
          </a:p>
          <a:p>
            <a:pPr marL="788035" indent="-445770">
              <a:lnSpc>
                <a:spcPct val="100000"/>
              </a:lnSpc>
              <a:spcBef>
                <a:spcPts val="705"/>
              </a:spcBef>
              <a:buAutoNum type="arabicPeriod"/>
              <a:tabLst>
                <a:tab pos="788035" algn="l"/>
              </a:tabLst>
            </a:pPr>
            <a:r>
              <a:rPr sz="3600" spc="-90" dirty="0">
                <a:latin typeface="Lucida Sans Unicode"/>
                <a:cs typeface="Lucida Sans Unicode"/>
              </a:rPr>
              <a:t>Создание</a:t>
            </a:r>
            <a:r>
              <a:rPr sz="3600" spc="-135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эскиза.</a:t>
            </a:r>
            <a:endParaRPr sz="3600">
              <a:latin typeface="Lucida Sans Unicode"/>
              <a:cs typeface="Lucida Sans Unicode"/>
            </a:endParaRPr>
          </a:p>
          <a:p>
            <a:pPr marL="788035" indent="-445770">
              <a:lnSpc>
                <a:spcPct val="100000"/>
              </a:lnSpc>
              <a:spcBef>
                <a:spcPts val="705"/>
              </a:spcBef>
              <a:buAutoNum type="arabicPeriod"/>
              <a:tabLst>
                <a:tab pos="788035" algn="l"/>
              </a:tabLst>
            </a:pPr>
            <a:r>
              <a:rPr sz="3600" spc="-10" dirty="0">
                <a:latin typeface="Lucida Sans Unicode"/>
                <a:cs typeface="Lucida Sans Unicode"/>
              </a:rPr>
              <a:t>Преобразование</a:t>
            </a:r>
            <a:r>
              <a:rPr sz="3600" spc="-204" dirty="0">
                <a:latin typeface="Lucida Sans Unicode"/>
                <a:cs typeface="Lucida Sans Unicode"/>
              </a:rPr>
              <a:t> </a:t>
            </a:r>
            <a:r>
              <a:rPr sz="3600" spc="150" dirty="0">
                <a:latin typeface="Lucida Sans Unicode"/>
                <a:cs typeface="Lucida Sans Unicode"/>
              </a:rPr>
              <a:t>в</a:t>
            </a:r>
            <a:r>
              <a:rPr sz="3600" spc="-200" dirty="0">
                <a:latin typeface="Lucida Sans Unicode"/>
                <a:cs typeface="Lucida Sans Unicode"/>
              </a:rPr>
              <a:t> </a:t>
            </a:r>
            <a:r>
              <a:rPr sz="3600" spc="50" dirty="0">
                <a:latin typeface="Lucida Sans Unicode"/>
                <a:cs typeface="Lucida Sans Unicode"/>
              </a:rPr>
              <a:t>объёмную</a:t>
            </a:r>
            <a:r>
              <a:rPr sz="3600" spc="-200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модель.</a:t>
            </a:r>
            <a:endParaRPr sz="3600">
              <a:latin typeface="Lucida Sans Unicode"/>
              <a:cs typeface="Lucida Sans Unicode"/>
            </a:endParaRPr>
          </a:p>
          <a:p>
            <a:pPr marL="788035" indent="-445770">
              <a:lnSpc>
                <a:spcPct val="100000"/>
              </a:lnSpc>
              <a:spcBef>
                <a:spcPts val="705"/>
              </a:spcBef>
              <a:buAutoNum type="arabicPeriod"/>
              <a:tabLst>
                <a:tab pos="788035" algn="l"/>
              </a:tabLst>
            </a:pPr>
            <a:r>
              <a:rPr sz="3600" dirty="0">
                <a:latin typeface="Lucida Sans Unicode"/>
                <a:cs typeface="Lucida Sans Unicode"/>
              </a:rPr>
              <a:t>Формирование</a:t>
            </a:r>
            <a:r>
              <a:rPr sz="3600" spc="110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сборки.</a:t>
            </a:r>
            <a:endParaRPr sz="3600">
              <a:latin typeface="Lucida Sans Unicode"/>
              <a:cs typeface="Lucida Sans Unicode"/>
            </a:endParaRPr>
          </a:p>
          <a:p>
            <a:pPr marL="788035" indent="-445770">
              <a:lnSpc>
                <a:spcPct val="100000"/>
              </a:lnSpc>
              <a:spcBef>
                <a:spcPts val="705"/>
              </a:spcBef>
              <a:buAutoNum type="arabicPeriod"/>
              <a:tabLst>
                <a:tab pos="788035" algn="l"/>
              </a:tabLst>
            </a:pPr>
            <a:r>
              <a:rPr sz="3600" dirty="0">
                <a:latin typeface="Lucida Sans Unicode"/>
                <a:cs typeface="Lucida Sans Unicode"/>
              </a:rPr>
              <a:t>Выпуск</a:t>
            </a:r>
            <a:r>
              <a:rPr sz="3600" spc="-180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чертежей</a:t>
            </a:r>
            <a:r>
              <a:rPr sz="3600" spc="-175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и</a:t>
            </a:r>
            <a:r>
              <a:rPr sz="3600" spc="-180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расчёт</a:t>
            </a:r>
            <a:r>
              <a:rPr sz="3600" spc="-175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модели.</a:t>
            </a:r>
            <a:endParaRPr sz="3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55934" y="994441"/>
            <a:ext cx="7776209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5" dirty="0"/>
              <a:t>Программа</a:t>
            </a:r>
            <a:r>
              <a:rPr spc="-315" dirty="0"/>
              <a:t> </a:t>
            </a:r>
            <a:r>
              <a:rPr spc="-260" dirty="0"/>
              <a:t>КОМПАС-</a:t>
            </a:r>
            <a:r>
              <a:rPr spc="-65" dirty="0"/>
              <a:t>3D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0429" y="6423613"/>
            <a:ext cx="161925" cy="1619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0429" y="7061789"/>
            <a:ext cx="161925" cy="1619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0429" y="7699964"/>
            <a:ext cx="161925" cy="16192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0429" y="8338138"/>
            <a:ext cx="161925" cy="16192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137679" y="2273235"/>
            <a:ext cx="15694025" cy="640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23185">
              <a:lnSpc>
                <a:spcPct val="116300"/>
              </a:lnSpc>
              <a:spcBef>
                <a:spcPts val="100"/>
              </a:spcBef>
            </a:pPr>
            <a:r>
              <a:rPr sz="3600" spc="-245" dirty="0">
                <a:latin typeface="Arial Black"/>
                <a:cs typeface="Arial Black"/>
              </a:rPr>
              <a:t>КОМПАС-</a:t>
            </a:r>
            <a:r>
              <a:rPr sz="3600" spc="-254" dirty="0">
                <a:latin typeface="Arial Black"/>
                <a:cs typeface="Arial Black"/>
              </a:rPr>
              <a:t>3D</a:t>
            </a:r>
            <a:r>
              <a:rPr sz="3600" spc="-250" dirty="0">
                <a:latin typeface="Arial Black"/>
                <a:cs typeface="Arial Black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—</a:t>
            </a:r>
            <a:r>
              <a:rPr sz="3600" spc="-180" dirty="0">
                <a:latin typeface="Lucida Sans Unicode"/>
                <a:cs typeface="Lucida Sans Unicode"/>
              </a:rPr>
              <a:t> </a:t>
            </a:r>
            <a:r>
              <a:rPr sz="3600" spc="-50" dirty="0">
                <a:latin typeface="Lucida Sans Unicode"/>
                <a:cs typeface="Lucida Sans Unicode"/>
              </a:rPr>
              <a:t>российская</a:t>
            </a:r>
            <a:r>
              <a:rPr sz="3600" spc="-180" dirty="0">
                <a:latin typeface="Lucida Sans Unicode"/>
                <a:cs typeface="Lucida Sans Unicode"/>
              </a:rPr>
              <a:t> </a:t>
            </a:r>
            <a:r>
              <a:rPr sz="3600" spc="-60" dirty="0">
                <a:latin typeface="Lucida Sans Unicode"/>
                <a:cs typeface="Lucida Sans Unicode"/>
              </a:rPr>
              <a:t>система</a:t>
            </a:r>
            <a:r>
              <a:rPr sz="3600" spc="-185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автоматизированного </a:t>
            </a:r>
            <a:r>
              <a:rPr sz="3600" spc="-30" dirty="0">
                <a:latin typeface="Lucida Sans Unicode"/>
                <a:cs typeface="Lucida Sans Unicode"/>
              </a:rPr>
              <a:t>проектирования,</a:t>
            </a:r>
            <a:r>
              <a:rPr sz="3600" spc="-195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разработанная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75" dirty="0">
                <a:latin typeface="Lucida Sans Unicode"/>
                <a:cs typeface="Lucida Sans Unicode"/>
              </a:rPr>
              <a:t>фирмой</a:t>
            </a:r>
            <a:r>
              <a:rPr sz="3600" spc="-190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АСКОН.</a:t>
            </a:r>
            <a:endParaRPr sz="3600">
              <a:latin typeface="Lucida Sans Unicode"/>
              <a:cs typeface="Lucida Sans Unicode"/>
            </a:endParaRPr>
          </a:p>
          <a:p>
            <a:pPr marL="12700" marR="5080">
              <a:lnSpc>
                <a:spcPct val="116300"/>
              </a:lnSpc>
            </a:pPr>
            <a:r>
              <a:rPr sz="3600" spc="-10" dirty="0">
                <a:latin typeface="Lucida Sans Unicode"/>
                <a:cs typeface="Lucida Sans Unicode"/>
              </a:rPr>
              <a:t>Предназначена</a:t>
            </a:r>
            <a:r>
              <a:rPr sz="3600" spc="-204" dirty="0">
                <a:latin typeface="Lucida Sans Unicode"/>
                <a:cs typeface="Lucida Sans Unicode"/>
              </a:rPr>
              <a:t> </a:t>
            </a:r>
            <a:r>
              <a:rPr sz="3600" spc="-110" dirty="0">
                <a:latin typeface="Lucida Sans Unicode"/>
                <a:cs typeface="Lucida Sans Unicode"/>
              </a:rPr>
              <a:t>для</a:t>
            </a:r>
            <a:r>
              <a:rPr sz="3600" spc="-200" dirty="0">
                <a:latin typeface="Lucida Sans Unicode"/>
                <a:cs typeface="Lucida Sans Unicode"/>
              </a:rPr>
              <a:t> </a:t>
            </a:r>
            <a:r>
              <a:rPr sz="3600" spc="-165" dirty="0">
                <a:latin typeface="Lucida Sans Unicode"/>
                <a:cs typeface="Lucida Sans Unicode"/>
              </a:rPr>
              <a:t>3D</a:t>
            </a:r>
            <a:r>
              <a:rPr sz="3600" spc="-200" dirty="0">
                <a:latin typeface="Lucida Sans Unicode"/>
                <a:cs typeface="Lucida Sans Unicode"/>
              </a:rPr>
              <a:t> </a:t>
            </a:r>
            <a:r>
              <a:rPr sz="3600" spc="-40" dirty="0">
                <a:latin typeface="Lucida Sans Unicode"/>
                <a:cs typeface="Lucida Sans Unicode"/>
              </a:rPr>
              <a:t>моделирования,</a:t>
            </a:r>
            <a:r>
              <a:rPr sz="3600" spc="-200" dirty="0">
                <a:latin typeface="Lucida Sans Unicode"/>
                <a:cs typeface="Lucida Sans Unicode"/>
              </a:rPr>
              <a:t> </a:t>
            </a:r>
            <a:r>
              <a:rPr sz="3600" spc="-85" dirty="0">
                <a:latin typeface="Lucida Sans Unicode"/>
                <a:cs typeface="Lucida Sans Unicode"/>
              </a:rPr>
              <a:t>подготовки</a:t>
            </a:r>
            <a:r>
              <a:rPr sz="3600" spc="-200" dirty="0">
                <a:latin typeface="Lucida Sans Unicode"/>
                <a:cs typeface="Lucida Sans Unicode"/>
              </a:rPr>
              <a:t> </a:t>
            </a:r>
            <a:r>
              <a:rPr sz="3600" spc="-75" dirty="0">
                <a:latin typeface="Lucida Sans Unicode"/>
                <a:cs typeface="Lucida Sans Unicode"/>
              </a:rPr>
              <a:t>сборок</a:t>
            </a:r>
            <a:r>
              <a:rPr sz="3600" spc="-200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и</a:t>
            </a:r>
            <a:r>
              <a:rPr sz="3600" spc="-200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выпуска </a:t>
            </a:r>
            <a:r>
              <a:rPr sz="3600" dirty="0">
                <a:latin typeface="Lucida Sans Unicode"/>
                <a:cs typeface="Lucida Sans Unicode"/>
              </a:rPr>
              <a:t>чертежей</a:t>
            </a:r>
            <a:r>
              <a:rPr sz="3600" spc="-170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по</a:t>
            </a:r>
            <a:r>
              <a:rPr sz="3600" spc="-170" dirty="0">
                <a:latin typeface="Lucida Sans Unicode"/>
                <a:cs typeface="Lucida Sans Unicode"/>
              </a:rPr>
              <a:t> </a:t>
            </a:r>
            <a:r>
              <a:rPr sz="3600" spc="-90" dirty="0">
                <a:latin typeface="Lucida Sans Unicode"/>
                <a:cs typeface="Lucida Sans Unicode"/>
              </a:rPr>
              <a:t>стандартам</a:t>
            </a:r>
            <a:r>
              <a:rPr sz="3600" spc="-165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ЕСКД.</a:t>
            </a:r>
            <a:endParaRPr sz="36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36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3600" spc="-114" dirty="0">
                <a:latin typeface="Arial Black"/>
                <a:cs typeface="Arial Black"/>
              </a:rPr>
              <a:t>Возможности:</a:t>
            </a:r>
            <a:endParaRPr sz="3600">
              <a:latin typeface="Arial Black"/>
              <a:cs typeface="Arial Black"/>
            </a:endParaRPr>
          </a:p>
          <a:p>
            <a:pPr marL="789305">
              <a:lnSpc>
                <a:spcPct val="100000"/>
              </a:lnSpc>
              <a:spcBef>
                <a:spcPts val="705"/>
              </a:spcBef>
            </a:pPr>
            <a:r>
              <a:rPr sz="3600" spc="-20" dirty="0">
                <a:latin typeface="Lucida Sans Unicode"/>
                <a:cs typeface="Lucida Sans Unicode"/>
              </a:rPr>
              <a:t>Параметрическое</a:t>
            </a:r>
            <a:r>
              <a:rPr sz="3600" spc="-185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моделирование;</a:t>
            </a:r>
            <a:endParaRPr sz="3600">
              <a:latin typeface="Lucida Sans Unicode"/>
              <a:cs typeface="Lucida Sans Unicode"/>
            </a:endParaRPr>
          </a:p>
          <a:p>
            <a:pPr marL="789305" marR="4945380">
              <a:lnSpc>
                <a:spcPct val="116300"/>
              </a:lnSpc>
            </a:pPr>
            <a:r>
              <a:rPr sz="3600" dirty="0">
                <a:latin typeface="Lucida Sans Unicode"/>
                <a:cs typeface="Lucida Sans Unicode"/>
              </a:rPr>
              <a:t>Работа</a:t>
            </a:r>
            <a:r>
              <a:rPr sz="3600" spc="-180" dirty="0">
                <a:latin typeface="Lucida Sans Unicode"/>
                <a:cs typeface="Lucida Sans Unicode"/>
              </a:rPr>
              <a:t> </a:t>
            </a:r>
            <a:r>
              <a:rPr sz="3600" spc="-155" dirty="0">
                <a:latin typeface="Lucida Sans Unicode"/>
                <a:cs typeface="Lucida Sans Unicode"/>
              </a:rPr>
              <a:t>с</a:t>
            </a:r>
            <a:r>
              <a:rPr sz="3600" spc="-175" dirty="0">
                <a:latin typeface="Lucida Sans Unicode"/>
                <a:cs typeface="Lucida Sans Unicode"/>
              </a:rPr>
              <a:t> </a:t>
            </a:r>
            <a:r>
              <a:rPr sz="3600" spc="-35" dirty="0">
                <a:latin typeface="Lucida Sans Unicode"/>
                <a:cs typeface="Lucida Sans Unicode"/>
              </a:rPr>
              <a:t>библиотекой</a:t>
            </a:r>
            <a:r>
              <a:rPr sz="3600" spc="-175" dirty="0">
                <a:latin typeface="Lucida Sans Unicode"/>
                <a:cs typeface="Lucida Sans Unicode"/>
              </a:rPr>
              <a:t> </a:t>
            </a:r>
            <a:r>
              <a:rPr sz="3600" spc="-100" dirty="0">
                <a:latin typeface="Lucida Sans Unicode"/>
                <a:cs typeface="Lucida Sans Unicode"/>
              </a:rPr>
              <a:t>стандартных</a:t>
            </a:r>
            <a:r>
              <a:rPr sz="3600" spc="-180" dirty="0">
                <a:latin typeface="Lucida Sans Unicode"/>
                <a:cs typeface="Lucida Sans Unicode"/>
              </a:rPr>
              <a:t> </a:t>
            </a:r>
            <a:r>
              <a:rPr sz="3600" spc="-30" dirty="0">
                <a:latin typeface="Lucida Sans Unicode"/>
                <a:cs typeface="Lucida Sans Unicode"/>
              </a:rPr>
              <a:t>деталей; </a:t>
            </a:r>
            <a:r>
              <a:rPr sz="3600" spc="-90" dirty="0">
                <a:latin typeface="Lucida Sans Unicode"/>
                <a:cs typeface="Lucida Sans Unicode"/>
              </a:rPr>
              <a:t>Создание</a:t>
            </a:r>
            <a:r>
              <a:rPr sz="3600" spc="-145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чертежей</a:t>
            </a:r>
            <a:r>
              <a:rPr sz="3600" spc="-140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и</a:t>
            </a:r>
            <a:r>
              <a:rPr sz="3600" spc="-140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спецификаций;</a:t>
            </a:r>
            <a:endParaRPr sz="3600">
              <a:latin typeface="Lucida Sans Unicode"/>
              <a:cs typeface="Lucida Sans Unicode"/>
            </a:endParaRPr>
          </a:p>
          <a:p>
            <a:pPr marL="789305">
              <a:lnSpc>
                <a:spcPct val="100000"/>
              </a:lnSpc>
              <a:spcBef>
                <a:spcPts val="705"/>
              </a:spcBef>
            </a:pPr>
            <a:r>
              <a:rPr sz="3600" dirty="0">
                <a:latin typeface="Lucida Sans Unicode"/>
                <a:cs typeface="Lucida Sans Unicode"/>
              </a:rPr>
              <a:t>Расчёт</a:t>
            </a:r>
            <a:r>
              <a:rPr sz="3600" spc="-155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по</a:t>
            </a:r>
            <a:r>
              <a:rPr sz="3600" spc="-150" dirty="0">
                <a:latin typeface="Lucida Sans Unicode"/>
                <a:cs typeface="Lucida Sans Unicode"/>
              </a:rPr>
              <a:t> </a:t>
            </a:r>
            <a:r>
              <a:rPr sz="3600" spc="-10" dirty="0">
                <a:latin typeface="Lucida Sans Unicode"/>
                <a:cs typeface="Lucida Sans Unicode"/>
              </a:rPr>
              <a:t>прочности</a:t>
            </a:r>
            <a:r>
              <a:rPr sz="3600" spc="-150" dirty="0">
                <a:latin typeface="Lucida Sans Unicode"/>
                <a:cs typeface="Lucida Sans Unicode"/>
              </a:rPr>
              <a:t> </a:t>
            </a:r>
            <a:r>
              <a:rPr sz="3600" dirty="0">
                <a:latin typeface="Lucida Sans Unicode"/>
                <a:cs typeface="Lucida Sans Unicode"/>
              </a:rPr>
              <a:t>через</a:t>
            </a:r>
            <a:r>
              <a:rPr sz="3600" spc="-150" dirty="0">
                <a:latin typeface="Lucida Sans Unicode"/>
                <a:cs typeface="Lucida Sans Unicode"/>
              </a:rPr>
              <a:t> </a:t>
            </a:r>
            <a:r>
              <a:rPr sz="3600" spc="-40" dirty="0">
                <a:latin typeface="Lucida Sans Unicode"/>
                <a:cs typeface="Lucida Sans Unicode"/>
              </a:rPr>
              <a:t>модуль</a:t>
            </a:r>
            <a:r>
              <a:rPr sz="3600" spc="-150" dirty="0">
                <a:latin typeface="Lucida Sans Unicode"/>
                <a:cs typeface="Lucida Sans Unicode"/>
              </a:rPr>
              <a:t> </a:t>
            </a:r>
            <a:r>
              <a:rPr sz="3600" spc="-180" dirty="0">
                <a:latin typeface="Lucida Sans Unicode"/>
                <a:cs typeface="Lucida Sans Unicode"/>
              </a:rPr>
              <a:t>«КОМПАС-</a:t>
            </a:r>
            <a:r>
              <a:rPr sz="3600" spc="-10" dirty="0">
                <a:latin typeface="Lucida Sans Unicode"/>
                <a:cs typeface="Lucida Sans Unicode"/>
              </a:rPr>
              <a:t>АНАЛИЗ».</a:t>
            </a:r>
            <a:endParaRPr sz="3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139319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Пример</a:t>
            </a:r>
            <a:r>
              <a:rPr spc="-330" dirty="0"/>
              <a:t> </a:t>
            </a:r>
            <a:r>
              <a:rPr spc="-25" dirty="0"/>
              <a:t>моделирования</a:t>
            </a:r>
            <a:r>
              <a:rPr spc="-325" dirty="0"/>
              <a:t> </a:t>
            </a:r>
            <a:r>
              <a:rPr spc="215" dirty="0"/>
              <a:t>в</a:t>
            </a:r>
            <a:r>
              <a:rPr spc="-325" dirty="0"/>
              <a:t> </a:t>
            </a:r>
            <a:r>
              <a:rPr spc="-260" dirty="0"/>
              <a:t>КОМПАС-</a:t>
            </a:r>
            <a:r>
              <a:rPr spc="-25" dirty="0"/>
              <a:t>3D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02992" rIns="0" bIns="0" rtlCol="0">
            <a:spAutoFit/>
          </a:bodyPr>
          <a:lstStyle/>
          <a:p>
            <a:pPr marL="773430">
              <a:lnSpc>
                <a:spcPct val="100000"/>
              </a:lnSpc>
              <a:spcBef>
                <a:spcPts val="100"/>
              </a:spcBef>
            </a:pPr>
            <a:r>
              <a:rPr sz="3700" spc="-155" dirty="0">
                <a:latin typeface="Arial Black"/>
                <a:cs typeface="Arial Black"/>
              </a:rPr>
              <a:t>Пример:</a:t>
            </a:r>
            <a:r>
              <a:rPr sz="3700" spc="-250" dirty="0">
                <a:latin typeface="Arial Black"/>
                <a:cs typeface="Arial Black"/>
              </a:rPr>
              <a:t> </a:t>
            </a:r>
            <a:r>
              <a:rPr sz="3700" spc="-75" dirty="0"/>
              <a:t>создание</a:t>
            </a:r>
            <a:r>
              <a:rPr sz="3700" spc="-185" dirty="0"/>
              <a:t> </a:t>
            </a:r>
            <a:r>
              <a:rPr sz="3700" spc="-170" dirty="0"/>
              <a:t>3D</a:t>
            </a:r>
            <a:r>
              <a:rPr sz="3700" spc="-185" dirty="0"/>
              <a:t> </a:t>
            </a:r>
            <a:r>
              <a:rPr sz="3700" spc="-80" dirty="0"/>
              <a:t>модели</a:t>
            </a:r>
            <a:r>
              <a:rPr sz="3700" spc="-185" dirty="0"/>
              <a:t> </a:t>
            </a:r>
            <a:r>
              <a:rPr sz="3700" dirty="0"/>
              <a:t>вала</a:t>
            </a:r>
            <a:r>
              <a:rPr sz="3700" spc="-185" dirty="0"/>
              <a:t> </a:t>
            </a:r>
            <a:r>
              <a:rPr sz="3700" spc="-160" dirty="0"/>
              <a:t>с</a:t>
            </a:r>
            <a:r>
              <a:rPr sz="3700" spc="-185" dirty="0"/>
              <a:t> </a:t>
            </a:r>
            <a:r>
              <a:rPr sz="3700" spc="60" dirty="0"/>
              <a:t>шпоночным</a:t>
            </a:r>
            <a:r>
              <a:rPr sz="3700" spc="-185" dirty="0"/>
              <a:t> </a:t>
            </a:r>
            <a:r>
              <a:rPr sz="3700" spc="-10" dirty="0"/>
              <a:t>пазом.</a:t>
            </a:r>
            <a:endParaRPr sz="3700">
              <a:latin typeface="Arial Black"/>
              <a:cs typeface="Arial Black"/>
            </a:endParaRPr>
          </a:p>
          <a:p>
            <a:pPr marL="760730">
              <a:lnSpc>
                <a:spcPct val="100000"/>
              </a:lnSpc>
              <a:spcBef>
                <a:spcPts val="220"/>
              </a:spcBef>
            </a:pPr>
            <a:endParaRPr sz="3700"/>
          </a:p>
          <a:p>
            <a:pPr marL="773430">
              <a:lnSpc>
                <a:spcPct val="100000"/>
              </a:lnSpc>
              <a:spcBef>
                <a:spcPts val="5"/>
              </a:spcBef>
            </a:pPr>
            <a:r>
              <a:rPr sz="3700" spc="-20" dirty="0">
                <a:latin typeface="Arial Black"/>
                <a:cs typeface="Arial Black"/>
              </a:rPr>
              <a:t>Этапы:</a:t>
            </a:r>
            <a:endParaRPr sz="3700">
              <a:latin typeface="Arial Black"/>
              <a:cs typeface="Arial Black"/>
            </a:endParaRPr>
          </a:p>
          <a:p>
            <a:pPr marL="1571625" indent="-45910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1571625" algn="l"/>
              </a:tabLst>
            </a:pPr>
            <a:r>
              <a:rPr sz="3700" spc="-45" dirty="0"/>
              <a:t>Построение</a:t>
            </a:r>
            <a:r>
              <a:rPr sz="3700" spc="-185" dirty="0"/>
              <a:t> </a:t>
            </a:r>
            <a:r>
              <a:rPr sz="3700" spc="-55" dirty="0"/>
              <a:t>эскиза</a:t>
            </a:r>
            <a:r>
              <a:rPr sz="3700" spc="-185" dirty="0"/>
              <a:t> </a:t>
            </a:r>
            <a:r>
              <a:rPr sz="3700" spc="-65" dirty="0"/>
              <a:t>профиля</a:t>
            </a:r>
            <a:r>
              <a:rPr sz="3700" spc="-180" dirty="0"/>
              <a:t> </a:t>
            </a:r>
            <a:r>
              <a:rPr sz="3700" spc="-110" dirty="0"/>
              <a:t>(диаметр,</a:t>
            </a:r>
            <a:r>
              <a:rPr sz="3700" spc="-185" dirty="0"/>
              <a:t> </a:t>
            </a:r>
            <a:r>
              <a:rPr sz="3700" spc="-10" dirty="0"/>
              <a:t>длина).</a:t>
            </a:r>
            <a:endParaRPr sz="3700"/>
          </a:p>
          <a:p>
            <a:pPr marL="1571625" indent="-45910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1571625" algn="l"/>
              </a:tabLst>
            </a:pPr>
            <a:r>
              <a:rPr sz="3700" dirty="0"/>
              <a:t>Выполнение</a:t>
            </a:r>
            <a:r>
              <a:rPr sz="3700" spc="-70" dirty="0"/>
              <a:t> </a:t>
            </a:r>
            <a:r>
              <a:rPr sz="3700" spc="-35" dirty="0"/>
              <a:t>операции</a:t>
            </a:r>
            <a:r>
              <a:rPr sz="3700" spc="-65" dirty="0"/>
              <a:t> </a:t>
            </a:r>
            <a:r>
              <a:rPr sz="3700" spc="-10" dirty="0"/>
              <a:t>«Вращение».</a:t>
            </a:r>
            <a:endParaRPr sz="3700"/>
          </a:p>
          <a:p>
            <a:pPr marL="1571625" indent="-45910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1571625" algn="l"/>
              </a:tabLst>
            </a:pPr>
            <a:r>
              <a:rPr sz="3700" spc="-25" dirty="0"/>
              <a:t>Добавление</a:t>
            </a:r>
            <a:r>
              <a:rPr sz="3700" spc="-245" dirty="0"/>
              <a:t> </a:t>
            </a:r>
            <a:r>
              <a:rPr sz="3700" dirty="0"/>
              <a:t>паза</a:t>
            </a:r>
            <a:r>
              <a:rPr sz="3700" spc="-245" dirty="0"/>
              <a:t> </a:t>
            </a:r>
            <a:r>
              <a:rPr sz="3700" dirty="0"/>
              <a:t>при</a:t>
            </a:r>
            <a:r>
              <a:rPr sz="3700" spc="-245" dirty="0"/>
              <a:t> </a:t>
            </a:r>
            <a:r>
              <a:rPr sz="3700" dirty="0"/>
              <a:t>помощи</a:t>
            </a:r>
            <a:r>
              <a:rPr sz="3700" spc="-240" dirty="0"/>
              <a:t> </a:t>
            </a:r>
            <a:r>
              <a:rPr sz="3700" spc="-35" dirty="0"/>
              <a:t>операции</a:t>
            </a:r>
            <a:r>
              <a:rPr sz="3700" spc="-245" dirty="0"/>
              <a:t> </a:t>
            </a:r>
            <a:r>
              <a:rPr sz="3700" spc="-114" dirty="0"/>
              <a:t>«Вырез-</a:t>
            </a:r>
            <a:r>
              <a:rPr sz="3700" spc="-10" dirty="0"/>
              <a:t>выдавливание».</a:t>
            </a:r>
            <a:endParaRPr sz="3700"/>
          </a:p>
          <a:p>
            <a:pPr marL="1571625" indent="-45910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1571625" algn="l"/>
              </a:tabLst>
            </a:pPr>
            <a:r>
              <a:rPr sz="3700" spc="-85" dirty="0"/>
              <a:t>Создание</a:t>
            </a:r>
            <a:r>
              <a:rPr sz="3700" spc="-195" dirty="0"/>
              <a:t> </a:t>
            </a:r>
            <a:r>
              <a:rPr sz="3700" spc="-85" dirty="0"/>
              <a:t>сборки:</a:t>
            </a:r>
            <a:r>
              <a:rPr sz="3700" spc="-190" dirty="0"/>
              <a:t> </a:t>
            </a:r>
            <a:r>
              <a:rPr sz="3700" spc="-35" dirty="0"/>
              <a:t>установка</a:t>
            </a:r>
            <a:r>
              <a:rPr sz="3700" spc="-190" dirty="0"/>
              <a:t> </a:t>
            </a:r>
            <a:r>
              <a:rPr sz="3700" spc="-25" dirty="0"/>
              <a:t>подшипников</a:t>
            </a:r>
            <a:r>
              <a:rPr sz="3700" spc="-195" dirty="0"/>
              <a:t> </a:t>
            </a:r>
            <a:r>
              <a:rPr sz="3700" dirty="0"/>
              <a:t>и</a:t>
            </a:r>
            <a:r>
              <a:rPr sz="3700" spc="-190" dirty="0"/>
              <a:t> </a:t>
            </a:r>
            <a:r>
              <a:rPr sz="3700" spc="-10" dirty="0"/>
              <a:t>шкива.</a:t>
            </a:r>
            <a:endParaRPr sz="3700"/>
          </a:p>
          <a:p>
            <a:pPr marL="760730">
              <a:lnSpc>
                <a:spcPct val="100000"/>
              </a:lnSpc>
              <a:spcBef>
                <a:spcPts val="220"/>
              </a:spcBef>
            </a:pPr>
            <a:endParaRPr sz="3700"/>
          </a:p>
          <a:p>
            <a:pPr marL="773430">
              <a:lnSpc>
                <a:spcPct val="100000"/>
              </a:lnSpc>
            </a:pPr>
            <a:r>
              <a:rPr sz="3700" spc="-180" dirty="0">
                <a:latin typeface="Arial Black"/>
                <a:cs typeface="Arial Black"/>
              </a:rPr>
              <a:t>Результат:</a:t>
            </a:r>
            <a:r>
              <a:rPr sz="3700" spc="-275" dirty="0">
                <a:latin typeface="Arial Black"/>
                <a:cs typeface="Arial Black"/>
              </a:rPr>
              <a:t> </a:t>
            </a:r>
            <a:r>
              <a:rPr sz="3700" spc="-20" dirty="0"/>
              <a:t>готовая</a:t>
            </a:r>
            <a:r>
              <a:rPr sz="3700" spc="-260" dirty="0"/>
              <a:t> </a:t>
            </a:r>
            <a:r>
              <a:rPr sz="3700" dirty="0"/>
              <a:t>параметрическая</a:t>
            </a:r>
            <a:r>
              <a:rPr sz="3700" spc="-229" dirty="0"/>
              <a:t> </a:t>
            </a:r>
            <a:r>
              <a:rPr sz="3700" spc="-25" dirty="0"/>
              <a:t>модель</a:t>
            </a:r>
            <a:r>
              <a:rPr sz="3700" spc="-235" dirty="0"/>
              <a:t> </a:t>
            </a:r>
            <a:r>
              <a:rPr sz="3700" spc="-10" dirty="0"/>
              <a:t>вала.</a:t>
            </a:r>
            <a:endParaRPr sz="37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2837180">
              <a:lnSpc>
                <a:spcPct val="100000"/>
              </a:lnSpc>
              <a:spcBef>
                <a:spcPts val="100"/>
              </a:spcBef>
            </a:pPr>
            <a:r>
              <a:rPr spc="-85" dirty="0"/>
              <a:t>SolidWorks</a:t>
            </a:r>
            <a:r>
              <a:rPr spc="-265" dirty="0"/>
              <a:t> </a:t>
            </a:r>
            <a:r>
              <a:rPr spc="-100" dirty="0"/>
              <a:t>Simulation</a:t>
            </a:r>
            <a:r>
              <a:rPr spc="-260" dirty="0"/>
              <a:t> </a:t>
            </a:r>
            <a:r>
              <a:rPr dirty="0"/>
              <a:t>—</a:t>
            </a:r>
            <a:r>
              <a:rPr spc="-260" dirty="0"/>
              <a:t> </a:t>
            </a:r>
            <a:r>
              <a:rPr spc="-10" dirty="0"/>
              <a:t>обзор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8274" y="5334952"/>
            <a:ext cx="161924" cy="1619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8274" y="5992177"/>
            <a:ext cx="161924" cy="1619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8274" y="6649401"/>
            <a:ext cx="161924" cy="16192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38274" y="7306626"/>
            <a:ext cx="161924" cy="161924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7056" rIns="0" bIns="0" rtlCol="0">
            <a:spAutoFit/>
          </a:bodyPr>
          <a:lstStyle/>
          <a:p>
            <a:pPr marL="608965" marR="5080">
              <a:lnSpc>
                <a:spcPct val="116599"/>
              </a:lnSpc>
              <a:spcBef>
                <a:spcPts val="95"/>
              </a:spcBef>
            </a:pPr>
            <a:r>
              <a:rPr sz="3700" spc="-55" dirty="0"/>
              <a:t>SolidWorks</a:t>
            </a:r>
            <a:r>
              <a:rPr sz="3700" spc="-229" dirty="0"/>
              <a:t> </a:t>
            </a:r>
            <a:r>
              <a:rPr sz="3700" spc="-65" dirty="0"/>
              <a:t>Simulation</a:t>
            </a:r>
            <a:r>
              <a:rPr sz="3700" spc="-229" dirty="0"/>
              <a:t> </a:t>
            </a:r>
            <a:r>
              <a:rPr sz="3700" dirty="0"/>
              <a:t>—</a:t>
            </a:r>
            <a:r>
              <a:rPr sz="3700" spc="-229" dirty="0"/>
              <a:t> </a:t>
            </a:r>
            <a:r>
              <a:rPr sz="3700" spc="-40" dirty="0"/>
              <a:t>модуль</a:t>
            </a:r>
            <a:r>
              <a:rPr sz="3700" spc="-229" dirty="0"/>
              <a:t> </a:t>
            </a:r>
            <a:r>
              <a:rPr sz="3700" spc="-30" dirty="0"/>
              <a:t>инженерного</a:t>
            </a:r>
            <a:r>
              <a:rPr sz="3700" spc="-225" dirty="0"/>
              <a:t> </a:t>
            </a:r>
            <a:r>
              <a:rPr sz="3700" dirty="0"/>
              <a:t>анализа</a:t>
            </a:r>
            <a:r>
              <a:rPr sz="3700" spc="-229" dirty="0"/>
              <a:t> </a:t>
            </a:r>
            <a:r>
              <a:rPr sz="3700" spc="155" dirty="0"/>
              <a:t>в</a:t>
            </a:r>
            <a:r>
              <a:rPr sz="3700" spc="-229" dirty="0"/>
              <a:t> </a:t>
            </a:r>
            <a:r>
              <a:rPr sz="3700" spc="-45" dirty="0"/>
              <a:t>составе</a:t>
            </a:r>
            <a:r>
              <a:rPr sz="3700" spc="-229" dirty="0"/>
              <a:t> </a:t>
            </a:r>
            <a:r>
              <a:rPr sz="3700" spc="-405" dirty="0"/>
              <a:t>CAD- </a:t>
            </a:r>
            <a:r>
              <a:rPr sz="3700" spc="-30" dirty="0"/>
              <a:t>системы</a:t>
            </a:r>
            <a:r>
              <a:rPr sz="3700" spc="-235" dirty="0"/>
              <a:t> </a:t>
            </a:r>
            <a:r>
              <a:rPr sz="3700" spc="-10" dirty="0"/>
              <a:t>SolidWorks.</a:t>
            </a:r>
            <a:endParaRPr sz="3700"/>
          </a:p>
          <a:p>
            <a:pPr marL="608965" marR="168275" indent="121920">
              <a:lnSpc>
                <a:spcPts val="5180"/>
              </a:lnSpc>
              <a:spcBef>
                <a:spcPts val="295"/>
              </a:spcBef>
            </a:pPr>
            <a:r>
              <a:rPr sz="3700" dirty="0"/>
              <a:t>Позволяет</a:t>
            </a:r>
            <a:r>
              <a:rPr sz="3700" spc="-200" dirty="0"/>
              <a:t> </a:t>
            </a:r>
            <a:r>
              <a:rPr sz="3700" spc="55" dirty="0"/>
              <a:t>выполнять</a:t>
            </a:r>
            <a:r>
              <a:rPr sz="3700" spc="-195" dirty="0"/>
              <a:t> </a:t>
            </a:r>
            <a:r>
              <a:rPr sz="3700" dirty="0"/>
              <a:t>расчёты</a:t>
            </a:r>
            <a:r>
              <a:rPr sz="3700" spc="-195" dirty="0"/>
              <a:t> </a:t>
            </a:r>
            <a:r>
              <a:rPr sz="3700" spc="-85" dirty="0"/>
              <a:t>методом</a:t>
            </a:r>
            <a:r>
              <a:rPr sz="3700" spc="-195" dirty="0"/>
              <a:t> </a:t>
            </a:r>
            <a:r>
              <a:rPr sz="3700" dirty="0"/>
              <a:t>конечных</a:t>
            </a:r>
            <a:r>
              <a:rPr sz="3700" spc="-195" dirty="0"/>
              <a:t> </a:t>
            </a:r>
            <a:r>
              <a:rPr sz="3700" spc="-10" dirty="0"/>
              <a:t>элементов</a:t>
            </a:r>
            <a:r>
              <a:rPr sz="3700" spc="-195" dirty="0"/>
              <a:t> </a:t>
            </a:r>
            <a:r>
              <a:rPr sz="3700" spc="-10" dirty="0"/>
              <a:t>(МКЭ). Возможности:</a:t>
            </a:r>
            <a:endParaRPr sz="3700"/>
          </a:p>
          <a:p>
            <a:pPr marL="1407160">
              <a:lnSpc>
                <a:spcPct val="100000"/>
              </a:lnSpc>
              <a:spcBef>
                <a:spcPts val="430"/>
              </a:spcBef>
            </a:pPr>
            <a:r>
              <a:rPr sz="3700" spc="-30" dirty="0"/>
              <a:t>Статический</a:t>
            </a:r>
            <a:r>
              <a:rPr sz="3700" spc="-200" dirty="0"/>
              <a:t> </a:t>
            </a:r>
            <a:r>
              <a:rPr sz="3700" dirty="0"/>
              <a:t>и</a:t>
            </a:r>
            <a:r>
              <a:rPr sz="3700" spc="-200" dirty="0"/>
              <a:t> </a:t>
            </a:r>
            <a:r>
              <a:rPr sz="3700" spc="-20" dirty="0"/>
              <a:t>динамический</a:t>
            </a:r>
            <a:r>
              <a:rPr sz="3700" spc="-200" dirty="0"/>
              <a:t> </a:t>
            </a:r>
            <a:r>
              <a:rPr sz="3700" spc="-10" dirty="0"/>
              <a:t>анализ;</a:t>
            </a:r>
            <a:endParaRPr sz="3700"/>
          </a:p>
          <a:p>
            <a:pPr marL="1407160" marR="2437765">
              <a:lnSpc>
                <a:spcPts val="5180"/>
              </a:lnSpc>
              <a:spcBef>
                <a:spcPts val="295"/>
              </a:spcBef>
            </a:pPr>
            <a:r>
              <a:rPr sz="3700" dirty="0"/>
              <a:t>Расчёт</a:t>
            </a:r>
            <a:r>
              <a:rPr sz="3700" spc="-130" dirty="0"/>
              <a:t> </a:t>
            </a:r>
            <a:r>
              <a:rPr sz="3700" spc="-40" dirty="0"/>
              <a:t>прочности,</a:t>
            </a:r>
            <a:r>
              <a:rPr sz="3700" spc="-125" dirty="0"/>
              <a:t> деформаций, </a:t>
            </a:r>
            <a:r>
              <a:rPr sz="3700" spc="-55" dirty="0"/>
              <a:t>температурных</a:t>
            </a:r>
            <a:r>
              <a:rPr sz="3700" spc="-125" dirty="0"/>
              <a:t> </a:t>
            </a:r>
            <a:r>
              <a:rPr sz="3700" spc="-10" dirty="0"/>
              <a:t>полей; Оптимизация</a:t>
            </a:r>
            <a:r>
              <a:rPr sz="3700" spc="-210" dirty="0"/>
              <a:t> </a:t>
            </a:r>
            <a:r>
              <a:rPr sz="3700" spc="-10" dirty="0"/>
              <a:t>конструкции;</a:t>
            </a:r>
            <a:endParaRPr sz="3700"/>
          </a:p>
          <a:p>
            <a:pPr marL="1407160">
              <a:lnSpc>
                <a:spcPct val="100000"/>
              </a:lnSpc>
              <a:spcBef>
                <a:spcPts val="430"/>
              </a:spcBef>
            </a:pPr>
            <a:r>
              <a:rPr sz="3700" spc="-40" dirty="0"/>
              <a:t>Анализ</a:t>
            </a:r>
            <a:r>
              <a:rPr sz="3700" spc="-245" dirty="0"/>
              <a:t> </a:t>
            </a:r>
            <a:r>
              <a:rPr sz="3700" spc="-70" dirty="0"/>
              <a:t>усталостной</a:t>
            </a:r>
            <a:r>
              <a:rPr sz="3700" spc="-220" dirty="0"/>
              <a:t> </a:t>
            </a:r>
            <a:r>
              <a:rPr sz="3700" spc="-10" dirty="0"/>
              <a:t>долговечности.</a:t>
            </a:r>
            <a:endParaRPr sz="3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3059430">
              <a:lnSpc>
                <a:spcPct val="100000"/>
              </a:lnSpc>
              <a:spcBef>
                <a:spcPts val="100"/>
              </a:spcBef>
            </a:pPr>
            <a:r>
              <a:rPr dirty="0"/>
              <a:t>Этапы</a:t>
            </a:r>
            <a:r>
              <a:rPr spc="-254" dirty="0"/>
              <a:t> </a:t>
            </a:r>
            <a:r>
              <a:rPr spc="-40" dirty="0"/>
              <a:t>инженерного</a:t>
            </a:r>
            <a:r>
              <a:rPr spc="-254" dirty="0"/>
              <a:t> </a:t>
            </a:r>
            <a:r>
              <a:rPr spc="-10" dirty="0"/>
              <a:t>анализа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890" y="3555594"/>
            <a:ext cx="161924" cy="16192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56597" rIns="0" bIns="0" rtlCol="0">
            <a:spAutoFit/>
          </a:bodyPr>
          <a:lstStyle/>
          <a:p>
            <a:pPr marL="759460" marR="2717165">
              <a:lnSpc>
                <a:spcPct val="116599"/>
              </a:lnSpc>
              <a:spcBef>
                <a:spcPts val="95"/>
              </a:spcBef>
            </a:pPr>
            <a:r>
              <a:rPr sz="3700" spc="-20" dirty="0"/>
              <a:t>Импорт</a:t>
            </a:r>
            <a:r>
              <a:rPr sz="3700" spc="-210" dirty="0"/>
              <a:t> </a:t>
            </a:r>
            <a:r>
              <a:rPr sz="3700" spc="-170" dirty="0"/>
              <a:t>3D</a:t>
            </a:r>
            <a:r>
              <a:rPr sz="3700" spc="-210" dirty="0"/>
              <a:t> </a:t>
            </a:r>
            <a:r>
              <a:rPr sz="3700" spc="-80" dirty="0"/>
              <a:t>модели</a:t>
            </a:r>
            <a:r>
              <a:rPr sz="3700" spc="-210" dirty="0"/>
              <a:t> </a:t>
            </a:r>
            <a:r>
              <a:rPr sz="3700" dirty="0"/>
              <a:t>или</a:t>
            </a:r>
            <a:r>
              <a:rPr sz="3700" spc="-210" dirty="0"/>
              <a:t> </a:t>
            </a:r>
            <a:r>
              <a:rPr sz="3700" spc="-75" dirty="0"/>
              <a:t>создание</a:t>
            </a:r>
            <a:r>
              <a:rPr sz="3700" spc="-210" dirty="0"/>
              <a:t> </a:t>
            </a:r>
            <a:r>
              <a:rPr sz="3700" dirty="0"/>
              <a:t>её</a:t>
            </a:r>
            <a:r>
              <a:rPr sz="3700" spc="-210" dirty="0"/>
              <a:t> </a:t>
            </a:r>
            <a:r>
              <a:rPr sz="3700" spc="155" dirty="0"/>
              <a:t>в</a:t>
            </a:r>
            <a:r>
              <a:rPr sz="3700" spc="-210" dirty="0"/>
              <a:t> </a:t>
            </a:r>
            <a:r>
              <a:rPr sz="3700" spc="-40" dirty="0"/>
              <a:t>SolidWorks. </a:t>
            </a:r>
            <a:r>
              <a:rPr sz="3700" dirty="0"/>
              <a:t>Назначение</a:t>
            </a:r>
            <a:r>
              <a:rPr sz="3700" spc="-125" dirty="0"/>
              <a:t> </a:t>
            </a:r>
            <a:r>
              <a:rPr sz="3700" spc="-25" dirty="0"/>
              <a:t>материала</a:t>
            </a:r>
            <a:r>
              <a:rPr sz="3700" spc="-120" dirty="0"/>
              <a:t> (E, </a:t>
            </a:r>
            <a:r>
              <a:rPr sz="3700" spc="-155" dirty="0"/>
              <a:t>ν,</a:t>
            </a:r>
            <a:r>
              <a:rPr sz="3700" spc="-120" dirty="0"/>
              <a:t> </a:t>
            </a:r>
            <a:r>
              <a:rPr sz="3700" spc="-10" dirty="0"/>
              <a:t>плотность).</a:t>
            </a:r>
            <a:endParaRPr sz="3700"/>
          </a:p>
          <a:p>
            <a:pPr marL="759460" marR="168275">
              <a:lnSpc>
                <a:spcPts val="5180"/>
              </a:lnSpc>
              <a:spcBef>
                <a:spcPts val="295"/>
              </a:spcBef>
            </a:pPr>
            <a:r>
              <a:rPr sz="3700" spc="-25" dirty="0"/>
              <a:t>Задание</a:t>
            </a:r>
            <a:r>
              <a:rPr sz="3700" spc="-210" dirty="0"/>
              <a:t> </a:t>
            </a:r>
            <a:r>
              <a:rPr sz="3700" spc="-20" dirty="0"/>
              <a:t>граничных</a:t>
            </a:r>
            <a:r>
              <a:rPr sz="3700" spc="-210" dirty="0"/>
              <a:t> </a:t>
            </a:r>
            <a:r>
              <a:rPr sz="3700" spc="-25" dirty="0"/>
              <a:t>условий</a:t>
            </a:r>
            <a:r>
              <a:rPr sz="3700" spc="-210" dirty="0"/>
              <a:t> </a:t>
            </a:r>
            <a:r>
              <a:rPr sz="3700" spc="-40" dirty="0"/>
              <a:t>(закрепления,</a:t>
            </a:r>
            <a:r>
              <a:rPr sz="3700" spc="-210" dirty="0"/>
              <a:t> </a:t>
            </a:r>
            <a:r>
              <a:rPr sz="3700" spc="-65" dirty="0"/>
              <a:t>силы,</a:t>
            </a:r>
            <a:r>
              <a:rPr sz="3700" spc="-204" dirty="0"/>
              <a:t> </a:t>
            </a:r>
            <a:r>
              <a:rPr sz="3700" spc="-10" dirty="0"/>
              <a:t>давление). </a:t>
            </a:r>
            <a:r>
              <a:rPr sz="3700" dirty="0"/>
              <a:t>Разбиение</a:t>
            </a:r>
            <a:r>
              <a:rPr sz="3700" spc="-90" dirty="0"/>
              <a:t> </a:t>
            </a:r>
            <a:r>
              <a:rPr sz="3700" dirty="0"/>
              <a:t>на</a:t>
            </a:r>
            <a:r>
              <a:rPr sz="3700" spc="-85" dirty="0"/>
              <a:t> </a:t>
            </a:r>
            <a:r>
              <a:rPr sz="3700" dirty="0"/>
              <a:t>конечные</a:t>
            </a:r>
            <a:r>
              <a:rPr sz="3700" spc="-85" dirty="0"/>
              <a:t> </a:t>
            </a:r>
            <a:r>
              <a:rPr sz="3700" dirty="0"/>
              <a:t>элементы</a:t>
            </a:r>
            <a:r>
              <a:rPr sz="3700" spc="-90" dirty="0"/>
              <a:t> </a:t>
            </a:r>
            <a:r>
              <a:rPr sz="3700" spc="-10" dirty="0"/>
              <a:t>(mesh).</a:t>
            </a:r>
            <a:endParaRPr sz="3700"/>
          </a:p>
          <a:p>
            <a:pPr marL="759460">
              <a:lnSpc>
                <a:spcPct val="100000"/>
              </a:lnSpc>
              <a:spcBef>
                <a:spcPts val="430"/>
              </a:spcBef>
            </a:pPr>
            <a:r>
              <a:rPr sz="3700" spc="-35" dirty="0"/>
              <a:t>Запуск</a:t>
            </a:r>
            <a:r>
              <a:rPr sz="3700" spc="-240" dirty="0"/>
              <a:t> </a:t>
            </a:r>
            <a:r>
              <a:rPr sz="3700" spc="-10" dirty="0"/>
              <a:t>расчёта.</a:t>
            </a:r>
            <a:endParaRPr sz="3700"/>
          </a:p>
          <a:p>
            <a:pPr marL="759460" marR="5080">
              <a:lnSpc>
                <a:spcPts val="5170"/>
              </a:lnSpc>
              <a:spcBef>
                <a:spcPts val="110"/>
              </a:spcBef>
            </a:pPr>
            <a:r>
              <a:rPr sz="3700" spc="-75" dirty="0"/>
              <a:t>Просмотр</a:t>
            </a:r>
            <a:r>
              <a:rPr sz="3700" spc="-215" dirty="0"/>
              <a:t> </a:t>
            </a:r>
            <a:r>
              <a:rPr sz="3700" spc="-25" dirty="0"/>
              <a:t>результатов:</a:t>
            </a:r>
            <a:r>
              <a:rPr sz="3700" spc="-210" dirty="0"/>
              <a:t> </a:t>
            </a:r>
            <a:r>
              <a:rPr sz="3700" dirty="0"/>
              <a:t>напряжения,</a:t>
            </a:r>
            <a:r>
              <a:rPr sz="3700" spc="-215" dirty="0"/>
              <a:t> </a:t>
            </a:r>
            <a:r>
              <a:rPr sz="3700" spc="-10" dirty="0"/>
              <a:t>перемещения,</a:t>
            </a:r>
            <a:r>
              <a:rPr sz="3700" spc="-210" dirty="0"/>
              <a:t> </a:t>
            </a:r>
            <a:r>
              <a:rPr sz="3700" spc="-10" dirty="0"/>
              <a:t>факторы безопасности.</a:t>
            </a:r>
            <a:endParaRPr sz="370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890" y="4212819"/>
            <a:ext cx="161924" cy="16192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890" y="4870044"/>
            <a:ext cx="161924" cy="16192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890" y="5527269"/>
            <a:ext cx="161924" cy="16192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890" y="6184493"/>
            <a:ext cx="161924" cy="16192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9890" y="6841718"/>
            <a:ext cx="161924" cy="1619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5278" y="994441"/>
            <a:ext cx="12249150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Преимущества</a:t>
            </a:r>
            <a:r>
              <a:rPr spc="-310" dirty="0"/>
              <a:t> </a:t>
            </a:r>
            <a:r>
              <a:rPr spc="-75" dirty="0"/>
              <a:t>интеграции</a:t>
            </a:r>
            <a:r>
              <a:rPr spc="-300" dirty="0"/>
              <a:t> </a:t>
            </a:r>
            <a:r>
              <a:rPr spc="-260" dirty="0"/>
              <a:t>CAD</a:t>
            </a:r>
            <a:r>
              <a:rPr spc="-295" dirty="0"/>
              <a:t> </a:t>
            </a:r>
            <a:r>
              <a:rPr spc="-1200" dirty="0"/>
              <a:t>+</a:t>
            </a:r>
            <a:r>
              <a:rPr spc="-295" dirty="0"/>
              <a:t> </a:t>
            </a:r>
            <a:r>
              <a:rPr spc="-35" dirty="0"/>
              <a:t>CAE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25600" y="4431347"/>
            <a:ext cx="171449" cy="17144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25600" y="5098097"/>
            <a:ext cx="171449" cy="17144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25600" y="5764846"/>
            <a:ext cx="171449" cy="17144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65924" rIns="0" bIns="0" rtlCol="0">
            <a:spAutoFit/>
          </a:bodyPr>
          <a:lstStyle/>
          <a:p>
            <a:pPr marL="1596390">
              <a:lnSpc>
                <a:spcPct val="100000"/>
              </a:lnSpc>
              <a:spcBef>
                <a:spcPts val="790"/>
              </a:spcBef>
            </a:pPr>
            <a:r>
              <a:rPr spc="-114" dirty="0">
                <a:latin typeface="Arial Black"/>
                <a:cs typeface="Arial Black"/>
              </a:rPr>
              <a:t>Интеграция</a:t>
            </a:r>
            <a:r>
              <a:rPr spc="-265" dirty="0">
                <a:latin typeface="Arial Black"/>
                <a:cs typeface="Arial Black"/>
              </a:rPr>
              <a:t> </a:t>
            </a:r>
            <a:r>
              <a:rPr spc="-114" dirty="0">
                <a:latin typeface="Arial Black"/>
                <a:cs typeface="Arial Black"/>
              </a:rPr>
              <a:t>проектирования</a:t>
            </a:r>
            <a:r>
              <a:rPr spc="-265" dirty="0">
                <a:latin typeface="Arial Black"/>
                <a:cs typeface="Arial Black"/>
              </a:rPr>
              <a:t> </a:t>
            </a:r>
            <a:r>
              <a:rPr dirty="0">
                <a:latin typeface="Arial Black"/>
                <a:cs typeface="Arial Black"/>
              </a:rPr>
              <a:t>и</a:t>
            </a:r>
            <a:r>
              <a:rPr spc="-265" dirty="0">
                <a:latin typeface="Arial Black"/>
                <a:cs typeface="Arial Black"/>
              </a:rPr>
              <a:t> </a:t>
            </a:r>
            <a:r>
              <a:rPr spc="-254" dirty="0">
                <a:latin typeface="Arial Black"/>
                <a:cs typeface="Arial Black"/>
              </a:rPr>
              <a:t>анализа</a:t>
            </a:r>
            <a:r>
              <a:rPr spc="-265" dirty="0">
                <a:latin typeface="Arial Black"/>
                <a:cs typeface="Arial Black"/>
              </a:rPr>
              <a:t> </a:t>
            </a:r>
            <a:r>
              <a:rPr spc="70" dirty="0">
                <a:latin typeface="Arial Black"/>
                <a:cs typeface="Arial Black"/>
              </a:rPr>
              <a:t>в</a:t>
            </a:r>
            <a:r>
              <a:rPr spc="-265" dirty="0">
                <a:latin typeface="Arial Black"/>
                <a:cs typeface="Arial Black"/>
              </a:rPr>
              <a:t> </a:t>
            </a:r>
            <a:r>
              <a:rPr spc="-125" dirty="0">
                <a:latin typeface="Arial Black"/>
                <a:cs typeface="Arial Black"/>
              </a:rPr>
              <a:t>одной</a:t>
            </a:r>
            <a:r>
              <a:rPr spc="-265" dirty="0">
                <a:latin typeface="Arial Black"/>
                <a:cs typeface="Arial Black"/>
              </a:rPr>
              <a:t> </a:t>
            </a:r>
            <a:r>
              <a:rPr spc="-275" dirty="0">
                <a:latin typeface="Arial Black"/>
                <a:cs typeface="Arial Black"/>
              </a:rPr>
              <a:t>среде:</a:t>
            </a:r>
          </a:p>
          <a:p>
            <a:pPr marL="2416175">
              <a:lnSpc>
                <a:spcPct val="100000"/>
              </a:lnSpc>
              <a:spcBef>
                <a:spcPts val="690"/>
              </a:spcBef>
            </a:pPr>
            <a:r>
              <a:rPr spc="-40" dirty="0"/>
              <a:t>экономит</a:t>
            </a:r>
            <a:r>
              <a:rPr spc="-215" dirty="0"/>
              <a:t> </a:t>
            </a:r>
            <a:r>
              <a:rPr spc="50" dirty="0"/>
              <a:t>время</a:t>
            </a:r>
            <a:r>
              <a:rPr spc="-215" dirty="0"/>
              <a:t> </a:t>
            </a:r>
            <a:r>
              <a:rPr dirty="0"/>
              <a:t>и</a:t>
            </a:r>
            <a:r>
              <a:rPr spc="-215" dirty="0"/>
              <a:t> </a:t>
            </a:r>
            <a:r>
              <a:rPr spc="-10" dirty="0"/>
              <a:t>ресурсы;</a:t>
            </a:r>
          </a:p>
          <a:p>
            <a:pPr marL="2416175">
              <a:lnSpc>
                <a:spcPct val="100000"/>
              </a:lnSpc>
              <a:spcBef>
                <a:spcPts val="690"/>
              </a:spcBef>
            </a:pPr>
            <a:r>
              <a:rPr dirty="0"/>
              <a:t>исключает</a:t>
            </a:r>
            <a:r>
              <a:rPr spc="-250" dirty="0"/>
              <a:t> </a:t>
            </a:r>
            <a:r>
              <a:rPr dirty="0"/>
              <a:t>ошибки</a:t>
            </a:r>
            <a:r>
              <a:rPr spc="-245" dirty="0"/>
              <a:t> </a:t>
            </a:r>
            <a:r>
              <a:rPr spc="-10" dirty="0"/>
              <a:t>при</a:t>
            </a:r>
            <a:r>
              <a:rPr spc="-250" dirty="0"/>
              <a:t> </a:t>
            </a:r>
            <a:r>
              <a:rPr spc="-20" dirty="0"/>
              <a:t>передаче</a:t>
            </a:r>
            <a:r>
              <a:rPr spc="-245" dirty="0"/>
              <a:t> </a:t>
            </a:r>
            <a:r>
              <a:rPr spc="-10" dirty="0"/>
              <a:t>данных;</a:t>
            </a:r>
          </a:p>
          <a:p>
            <a:pPr marL="2416175">
              <a:lnSpc>
                <a:spcPct val="100000"/>
              </a:lnSpc>
              <a:spcBef>
                <a:spcPts val="690"/>
              </a:spcBef>
            </a:pPr>
            <a:r>
              <a:rPr dirty="0"/>
              <a:t>позволяет</a:t>
            </a:r>
            <a:r>
              <a:rPr spc="-165" dirty="0"/>
              <a:t> </a:t>
            </a:r>
            <a:r>
              <a:rPr spc="-35" dirty="0"/>
              <a:t>быстро</a:t>
            </a:r>
            <a:r>
              <a:rPr spc="-165" dirty="0"/>
              <a:t> </a:t>
            </a:r>
            <a:r>
              <a:rPr dirty="0"/>
              <a:t>проверять</a:t>
            </a:r>
            <a:r>
              <a:rPr spc="-160" dirty="0"/>
              <a:t> </a:t>
            </a:r>
            <a:r>
              <a:rPr dirty="0"/>
              <a:t>и</a:t>
            </a:r>
            <a:r>
              <a:rPr spc="-165" dirty="0"/>
              <a:t> </a:t>
            </a:r>
            <a:r>
              <a:rPr dirty="0"/>
              <a:t>оптимизировать</a:t>
            </a:r>
            <a:r>
              <a:rPr spc="-160" dirty="0"/>
              <a:t> </a:t>
            </a:r>
            <a:r>
              <a:rPr spc="-10" dirty="0"/>
              <a:t>модели.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274701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Пример</a:t>
            </a:r>
            <a:r>
              <a:rPr spc="-225" dirty="0"/>
              <a:t> </a:t>
            </a:r>
            <a:r>
              <a:rPr spc="-310" dirty="0"/>
              <a:t>1:</a:t>
            </a:r>
            <a:r>
              <a:rPr spc="-229" dirty="0"/>
              <a:t> </a:t>
            </a:r>
            <a:r>
              <a:rPr dirty="0"/>
              <a:t>Расчет</a:t>
            </a:r>
            <a:r>
              <a:rPr spc="-225" dirty="0"/>
              <a:t> </a:t>
            </a:r>
            <a:r>
              <a:rPr spc="-10" dirty="0"/>
              <a:t>кронштейна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2831" y="5295582"/>
            <a:ext cx="171449" cy="17144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2831" y="5962332"/>
            <a:ext cx="171449" cy="17144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22831" y="6629082"/>
            <a:ext cx="171449" cy="17144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500556" y="3057270"/>
            <a:ext cx="10561955" cy="527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-204" dirty="0">
                <a:latin typeface="Arial Black"/>
                <a:cs typeface="Arial Black"/>
              </a:rPr>
              <a:t>Условие:</a:t>
            </a:r>
            <a:r>
              <a:rPr sz="3800" spc="-280" dirty="0">
                <a:latin typeface="Arial Black"/>
                <a:cs typeface="Arial Black"/>
              </a:rPr>
              <a:t> </a:t>
            </a:r>
            <a:r>
              <a:rPr sz="3800" spc="-65" dirty="0">
                <a:latin typeface="Lucida Sans Unicode"/>
                <a:cs typeface="Lucida Sans Unicode"/>
              </a:rPr>
              <a:t>нагрузка</a:t>
            </a:r>
            <a:r>
              <a:rPr sz="3800" spc="-215" dirty="0">
                <a:latin typeface="Lucida Sans Unicode"/>
                <a:cs typeface="Lucida Sans Unicode"/>
              </a:rPr>
              <a:t> </a:t>
            </a:r>
            <a:r>
              <a:rPr sz="3800" spc="-250" dirty="0">
                <a:latin typeface="Lucida Sans Unicode"/>
                <a:cs typeface="Lucida Sans Unicode"/>
              </a:rPr>
              <a:t>500</a:t>
            </a:r>
            <a:r>
              <a:rPr sz="3800" spc="-215" dirty="0">
                <a:latin typeface="Lucida Sans Unicode"/>
                <a:cs typeface="Lucida Sans Unicode"/>
              </a:rPr>
              <a:t> </a:t>
            </a:r>
            <a:r>
              <a:rPr sz="3800" spc="-150" dirty="0">
                <a:latin typeface="Lucida Sans Unicode"/>
                <a:cs typeface="Lucida Sans Unicode"/>
              </a:rPr>
              <a:t>Н,</a:t>
            </a:r>
            <a:r>
              <a:rPr sz="3800" spc="-215" dirty="0">
                <a:latin typeface="Lucida Sans Unicode"/>
                <a:cs typeface="Lucida Sans Unicode"/>
              </a:rPr>
              <a:t> </a:t>
            </a:r>
            <a:r>
              <a:rPr sz="3800" spc="-30" dirty="0">
                <a:latin typeface="Lucida Sans Unicode"/>
                <a:cs typeface="Lucida Sans Unicode"/>
              </a:rPr>
              <a:t>материал</a:t>
            </a:r>
            <a:r>
              <a:rPr sz="3800" spc="-215" dirty="0">
                <a:latin typeface="Lucida Sans Unicode"/>
                <a:cs typeface="Lucida Sans Unicode"/>
              </a:rPr>
              <a:t> </a:t>
            </a:r>
            <a:r>
              <a:rPr sz="3800" dirty="0">
                <a:latin typeface="Lucida Sans Unicode"/>
                <a:cs typeface="Lucida Sans Unicode"/>
              </a:rPr>
              <a:t>—</a:t>
            </a:r>
            <a:r>
              <a:rPr sz="3800" spc="-215" dirty="0">
                <a:latin typeface="Lucida Sans Unicode"/>
                <a:cs typeface="Lucida Sans Unicode"/>
              </a:rPr>
              <a:t> </a:t>
            </a:r>
            <a:r>
              <a:rPr sz="3800" spc="-10" dirty="0">
                <a:latin typeface="Lucida Sans Unicode"/>
                <a:cs typeface="Lucida Sans Unicode"/>
              </a:rPr>
              <a:t>сталь.</a:t>
            </a:r>
            <a:endParaRPr sz="3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3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3800" spc="-95" dirty="0">
                <a:latin typeface="Arial Black"/>
                <a:cs typeface="Arial Black"/>
              </a:rPr>
              <a:t>Результаты:</a:t>
            </a:r>
            <a:endParaRPr sz="3800">
              <a:latin typeface="Arial Black"/>
              <a:cs typeface="Arial Black"/>
            </a:endParaRPr>
          </a:p>
          <a:p>
            <a:pPr marL="832485" marR="6026150">
              <a:lnSpc>
                <a:spcPct val="115100"/>
              </a:lnSpc>
            </a:pPr>
            <a:r>
              <a:rPr sz="3800" spc="-170" dirty="0">
                <a:latin typeface="Lucida Sans Unicode"/>
                <a:cs typeface="Lucida Sans Unicode"/>
              </a:rPr>
              <a:t>σmax</a:t>
            </a:r>
            <a:r>
              <a:rPr sz="3800" spc="-210" dirty="0">
                <a:latin typeface="Lucida Sans Unicode"/>
                <a:cs typeface="Lucida Sans Unicode"/>
              </a:rPr>
              <a:t> </a:t>
            </a:r>
            <a:r>
              <a:rPr sz="3800" spc="-880" dirty="0">
                <a:latin typeface="Lucida Sans Unicode"/>
                <a:cs typeface="Lucida Sans Unicode"/>
              </a:rPr>
              <a:t>=</a:t>
            </a:r>
            <a:r>
              <a:rPr sz="3800" spc="-204" dirty="0">
                <a:latin typeface="Lucida Sans Unicode"/>
                <a:cs typeface="Lucida Sans Unicode"/>
              </a:rPr>
              <a:t> </a:t>
            </a:r>
            <a:r>
              <a:rPr sz="3800" spc="-250" dirty="0">
                <a:latin typeface="Lucida Sans Unicode"/>
                <a:cs typeface="Lucida Sans Unicode"/>
              </a:rPr>
              <a:t>95</a:t>
            </a:r>
            <a:r>
              <a:rPr sz="3800" spc="-204" dirty="0">
                <a:latin typeface="Lucida Sans Unicode"/>
                <a:cs typeface="Lucida Sans Unicode"/>
              </a:rPr>
              <a:t> </a:t>
            </a:r>
            <a:r>
              <a:rPr sz="3800" spc="-20" dirty="0">
                <a:latin typeface="Lucida Sans Unicode"/>
                <a:cs typeface="Lucida Sans Unicode"/>
              </a:rPr>
              <a:t>МПа; </a:t>
            </a:r>
            <a:r>
              <a:rPr sz="3800" spc="-120" dirty="0">
                <a:latin typeface="Lucida Sans Unicode"/>
                <a:cs typeface="Lucida Sans Unicode"/>
              </a:rPr>
              <a:t>δmax</a:t>
            </a:r>
            <a:r>
              <a:rPr sz="3800" spc="-200" dirty="0">
                <a:latin typeface="Lucida Sans Unicode"/>
                <a:cs typeface="Lucida Sans Unicode"/>
              </a:rPr>
              <a:t> </a:t>
            </a:r>
            <a:r>
              <a:rPr sz="3800" spc="-880" dirty="0">
                <a:latin typeface="Lucida Sans Unicode"/>
                <a:cs typeface="Lucida Sans Unicode"/>
              </a:rPr>
              <a:t>=</a:t>
            </a:r>
            <a:r>
              <a:rPr sz="3800" spc="-195" dirty="0">
                <a:latin typeface="Lucida Sans Unicode"/>
                <a:cs typeface="Lucida Sans Unicode"/>
              </a:rPr>
              <a:t> </a:t>
            </a:r>
            <a:r>
              <a:rPr sz="3800" spc="-240" dirty="0">
                <a:latin typeface="Lucida Sans Unicode"/>
                <a:cs typeface="Lucida Sans Unicode"/>
              </a:rPr>
              <a:t>0.42</a:t>
            </a:r>
            <a:r>
              <a:rPr sz="3800" spc="-195" dirty="0">
                <a:latin typeface="Lucida Sans Unicode"/>
                <a:cs typeface="Lucida Sans Unicode"/>
              </a:rPr>
              <a:t> </a:t>
            </a:r>
            <a:r>
              <a:rPr sz="3800" spc="-25" dirty="0">
                <a:latin typeface="Lucida Sans Unicode"/>
                <a:cs typeface="Lucida Sans Unicode"/>
              </a:rPr>
              <a:t>мм;</a:t>
            </a:r>
            <a:endParaRPr sz="3800">
              <a:latin typeface="Lucida Sans Unicode"/>
              <a:cs typeface="Lucida Sans Unicode"/>
            </a:endParaRPr>
          </a:p>
          <a:p>
            <a:pPr marL="832485">
              <a:lnSpc>
                <a:spcPct val="100000"/>
              </a:lnSpc>
              <a:spcBef>
                <a:spcPts val="690"/>
              </a:spcBef>
            </a:pPr>
            <a:r>
              <a:rPr sz="3800" spc="-110" dirty="0">
                <a:latin typeface="Lucida Sans Unicode"/>
                <a:cs typeface="Lucida Sans Unicode"/>
              </a:rPr>
              <a:t>коэффициент</a:t>
            </a:r>
            <a:r>
              <a:rPr sz="3800" spc="-220" dirty="0">
                <a:latin typeface="Lucida Sans Unicode"/>
                <a:cs typeface="Lucida Sans Unicode"/>
              </a:rPr>
              <a:t> </a:t>
            </a:r>
            <a:r>
              <a:rPr sz="3800" spc="-55" dirty="0">
                <a:latin typeface="Lucida Sans Unicode"/>
                <a:cs typeface="Lucida Sans Unicode"/>
              </a:rPr>
              <a:t>запаса:</a:t>
            </a:r>
            <a:r>
              <a:rPr sz="3800" spc="-240" dirty="0">
                <a:latin typeface="Lucida Sans Unicode"/>
                <a:cs typeface="Lucida Sans Unicode"/>
              </a:rPr>
              <a:t> </a:t>
            </a:r>
            <a:r>
              <a:rPr sz="3800" spc="-20" dirty="0">
                <a:latin typeface="Lucida Sans Unicode"/>
                <a:cs typeface="Lucida Sans Unicode"/>
              </a:rPr>
              <a:t>2.3.</a:t>
            </a:r>
            <a:endParaRPr sz="3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3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3800" spc="-170" dirty="0">
                <a:latin typeface="Arial Black"/>
                <a:cs typeface="Arial Black"/>
              </a:rPr>
              <a:t>Вывод:</a:t>
            </a:r>
            <a:r>
              <a:rPr sz="3800" spc="-280" dirty="0">
                <a:latin typeface="Arial Black"/>
                <a:cs typeface="Arial Black"/>
              </a:rPr>
              <a:t> </a:t>
            </a:r>
            <a:r>
              <a:rPr sz="3800" spc="-45" dirty="0">
                <a:latin typeface="Lucida Sans Unicode"/>
                <a:cs typeface="Lucida Sans Unicode"/>
              </a:rPr>
              <a:t>деталь</a:t>
            </a:r>
            <a:r>
              <a:rPr sz="3800" spc="-235" dirty="0">
                <a:latin typeface="Lucida Sans Unicode"/>
                <a:cs typeface="Lucida Sans Unicode"/>
              </a:rPr>
              <a:t> </a:t>
            </a:r>
            <a:r>
              <a:rPr sz="3800" spc="-10" dirty="0">
                <a:latin typeface="Lucida Sans Unicode"/>
                <a:cs typeface="Lucida Sans Unicode"/>
              </a:rPr>
              <a:t>безопасна.</a:t>
            </a:r>
            <a:endParaRPr sz="3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538" rIns="0" bIns="0" rtlCol="0">
            <a:spAutoFit/>
          </a:bodyPr>
          <a:lstStyle/>
          <a:p>
            <a:pPr marL="2254885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Пример</a:t>
            </a:r>
            <a:r>
              <a:rPr spc="-355" dirty="0"/>
              <a:t> </a:t>
            </a:r>
            <a:r>
              <a:rPr spc="-310" dirty="0"/>
              <a:t>2:</a:t>
            </a:r>
            <a:r>
              <a:rPr spc="-295" dirty="0"/>
              <a:t> </a:t>
            </a:r>
            <a:r>
              <a:rPr spc="-60" dirty="0"/>
              <a:t>Анализ</a:t>
            </a:r>
            <a:r>
              <a:rPr spc="-320" dirty="0"/>
              <a:t> </a:t>
            </a:r>
            <a:r>
              <a:rPr spc="-20" dirty="0"/>
              <a:t>балки</a:t>
            </a:r>
            <a:r>
              <a:rPr spc="-325" dirty="0"/>
              <a:t> </a:t>
            </a:r>
            <a:r>
              <a:rPr dirty="0"/>
              <a:t>на</a:t>
            </a:r>
            <a:r>
              <a:rPr spc="-325" dirty="0"/>
              <a:t> </a:t>
            </a:r>
            <a:r>
              <a:rPr spc="-10" dirty="0"/>
              <a:t>изгиб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9798" y="3270289"/>
            <a:ext cx="152400" cy="1523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9798" y="3870364"/>
            <a:ext cx="152400" cy="1523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9798" y="4470439"/>
            <a:ext cx="152400" cy="15239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9798" y="6270664"/>
            <a:ext cx="152400" cy="15239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9798" y="6870738"/>
            <a:ext cx="152400" cy="15239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9798" y="7470813"/>
            <a:ext cx="152400" cy="152399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3725623" y="2362868"/>
            <a:ext cx="7849234" cy="7226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6125" marR="3441065" indent="-734060" algn="just">
              <a:lnSpc>
                <a:spcPct val="115799"/>
              </a:lnSpc>
              <a:spcBef>
                <a:spcPts val="100"/>
              </a:spcBef>
            </a:pPr>
            <a:r>
              <a:rPr sz="3400" spc="-225" dirty="0">
                <a:latin typeface="Arial Black"/>
                <a:cs typeface="Arial Black"/>
              </a:rPr>
              <a:t>Исходные</a:t>
            </a:r>
            <a:r>
              <a:rPr sz="3400" spc="-254" dirty="0">
                <a:latin typeface="Arial Black"/>
                <a:cs typeface="Arial Black"/>
              </a:rPr>
              <a:t> </a:t>
            </a:r>
            <a:r>
              <a:rPr sz="3400" spc="-190" dirty="0">
                <a:latin typeface="Arial Black"/>
                <a:cs typeface="Arial Black"/>
              </a:rPr>
              <a:t>данные:</a:t>
            </a:r>
            <a:r>
              <a:rPr sz="3400" spc="-175" dirty="0">
                <a:latin typeface="Arial Black"/>
                <a:cs typeface="Arial Black"/>
              </a:rPr>
              <a:t> </a:t>
            </a:r>
            <a:r>
              <a:rPr sz="3400" spc="-85" dirty="0">
                <a:latin typeface="Lucida Sans Unicode"/>
                <a:cs typeface="Lucida Sans Unicode"/>
              </a:rPr>
              <a:t>длина</a:t>
            </a:r>
            <a:r>
              <a:rPr sz="3400" spc="-195" dirty="0">
                <a:latin typeface="Lucida Sans Unicode"/>
                <a:cs typeface="Lucida Sans Unicode"/>
              </a:rPr>
              <a:t> </a:t>
            </a:r>
            <a:r>
              <a:rPr sz="3400" spc="-55" dirty="0">
                <a:latin typeface="Lucida Sans Unicode"/>
                <a:cs typeface="Lucida Sans Unicode"/>
              </a:rPr>
              <a:t>балки:</a:t>
            </a:r>
            <a:r>
              <a:rPr sz="3400" spc="-195" dirty="0">
                <a:latin typeface="Lucida Sans Unicode"/>
                <a:cs typeface="Lucida Sans Unicode"/>
              </a:rPr>
              <a:t> </a:t>
            </a:r>
            <a:r>
              <a:rPr sz="3400" spc="-215" dirty="0">
                <a:latin typeface="Lucida Sans Unicode"/>
                <a:cs typeface="Lucida Sans Unicode"/>
              </a:rPr>
              <a:t>1</a:t>
            </a:r>
            <a:r>
              <a:rPr sz="3400" spc="-195" dirty="0">
                <a:latin typeface="Lucida Sans Unicode"/>
                <a:cs typeface="Lucida Sans Unicode"/>
              </a:rPr>
              <a:t> </a:t>
            </a:r>
            <a:r>
              <a:rPr sz="3400" spc="-80" dirty="0">
                <a:latin typeface="Lucida Sans Unicode"/>
                <a:cs typeface="Lucida Sans Unicode"/>
              </a:rPr>
              <a:t>м;</a:t>
            </a:r>
            <a:r>
              <a:rPr sz="3400" spc="-175" dirty="0">
                <a:latin typeface="Lucida Sans Unicode"/>
                <a:cs typeface="Lucida Sans Unicode"/>
              </a:rPr>
              <a:t> </a:t>
            </a:r>
            <a:r>
              <a:rPr sz="3400" spc="-75" dirty="0">
                <a:latin typeface="Lucida Sans Unicode"/>
                <a:cs typeface="Lucida Sans Unicode"/>
              </a:rPr>
              <a:t>нагрузка:</a:t>
            </a:r>
            <a:r>
              <a:rPr sz="3400" spc="-195" dirty="0">
                <a:latin typeface="Lucida Sans Unicode"/>
                <a:cs typeface="Lucida Sans Unicode"/>
              </a:rPr>
              <a:t> </a:t>
            </a:r>
            <a:r>
              <a:rPr sz="3400" spc="-220" dirty="0">
                <a:latin typeface="Lucida Sans Unicode"/>
                <a:cs typeface="Lucida Sans Unicode"/>
              </a:rPr>
              <a:t>200</a:t>
            </a:r>
            <a:r>
              <a:rPr sz="3400" spc="-195" dirty="0">
                <a:latin typeface="Lucida Sans Unicode"/>
                <a:cs typeface="Lucida Sans Unicode"/>
              </a:rPr>
              <a:t> </a:t>
            </a:r>
            <a:r>
              <a:rPr sz="3400" spc="-90" dirty="0">
                <a:latin typeface="Lucida Sans Unicode"/>
                <a:cs typeface="Lucida Sans Unicode"/>
              </a:rPr>
              <a:t>Н;</a:t>
            </a:r>
            <a:endParaRPr sz="3400">
              <a:latin typeface="Lucida Sans Unicode"/>
              <a:cs typeface="Lucida Sans Unicode"/>
            </a:endParaRPr>
          </a:p>
          <a:p>
            <a:pPr marL="746125" algn="just">
              <a:lnSpc>
                <a:spcPct val="100000"/>
              </a:lnSpc>
              <a:spcBef>
                <a:spcPts val="645"/>
              </a:spcBef>
            </a:pPr>
            <a:r>
              <a:rPr sz="3400" spc="-45" dirty="0">
                <a:latin typeface="Lucida Sans Unicode"/>
                <a:cs typeface="Lucida Sans Unicode"/>
              </a:rPr>
              <a:t>материал:</a:t>
            </a:r>
            <a:r>
              <a:rPr sz="3400" spc="-190" dirty="0">
                <a:latin typeface="Lucida Sans Unicode"/>
                <a:cs typeface="Lucida Sans Unicode"/>
              </a:rPr>
              <a:t> </a:t>
            </a:r>
            <a:r>
              <a:rPr sz="3400" dirty="0">
                <a:latin typeface="Lucida Sans Unicode"/>
                <a:cs typeface="Lucida Sans Unicode"/>
              </a:rPr>
              <a:t>алюминий</a:t>
            </a:r>
            <a:r>
              <a:rPr sz="3400" spc="-185" dirty="0">
                <a:latin typeface="Lucida Sans Unicode"/>
                <a:cs typeface="Lucida Sans Unicode"/>
              </a:rPr>
              <a:t> </a:t>
            </a:r>
            <a:r>
              <a:rPr sz="3400" dirty="0">
                <a:latin typeface="Lucida Sans Unicode"/>
                <a:cs typeface="Lucida Sans Unicode"/>
              </a:rPr>
              <a:t>(E</a:t>
            </a:r>
            <a:r>
              <a:rPr sz="3400" spc="-190" dirty="0">
                <a:latin typeface="Lucida Sans Unicode"/>
                <a:cs typeface="Lucida Sans Unicode"/>
              </a:rPr>
              <a:t> </a:t>
            </a:r>
            <a:r>
              <a:rPr sz="3400" spc="-760" dirty="0">
                <a:latin typeface="Lucida Sans Unicode"/>
                <a:cs typeface="Lucida Sans Unicode"/>
              </a:rPr>
              <a:t>=</a:t>
            </a:r>
            <a:r>
              <a:rPr sz="3400" spc="-185" dirty="0">
                <a:latin typeface="Lucida Sans Unicode"/>
                <a:cs typeface="Lucida Sans Unicode"/>
              </a:rPr>
              <a:t> </a:t>
            </a:r>
            <a:r>
              <a:rPr sz="3400" spc="-225" dirty="0">
                <a:latin typeface="Lucida Sans Unicode"/>
                <a:cs typeface="Lucida Sans Unicode"/>
              </a:rPr>
              <a:t>70</a:t>
            </a:r>
            <a:r>
              <a:rPr sz="3400" spc="-185" dirty="0">
                <a:latin typeface="Lucida Sans Unicode"/>
                <a:cs typeface="Lucida Sans Unicode"/>
              </a:rPr>
              <a:t> </a:t>
            </a:r>
            <a:r>
              <a:rPr sz="3400" spc="-10" dirty="0">
                <a:latin typeface="Lucida Sans Unicode"/>
                <a:cs typeface="Lucida Sans Unicode"/>
              </a:rPr>
              <a:t>ГПа).</a:t>
            </a:r>
            <a:endParaRPr sz="3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34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3400" spc="-170" dirty="0">
                <a:latin typeface="Arial Black"/>
                <a:cs typeface="Arial Black"/>
              </a:rPr>
              <a:t>Результаты</a:t>
            </a:r>
            <a:r>
              <a:rPr sz="3400" spc="-195" dirty="0">
                <a:latin typeface="Arial Black"/>
                <a:cs typeface="Arial Black"/>
              </a:rPr>
              <a:t> </a:t>
            </a:r>
            <a:r>
              <a:rPr sz="3400" spc="-55" dirty="0">
                <a:latin typeface="Arial Black"/>
                <a:cs typeface="Arial Black"/>
              </a:rPr>
              <a:t>Simulation:</a:t>
            </a:r>
            <a:endParaRPr sz="3400">
              <a:latin typeface="Arial Black"/>
              <a:cs typeface="Arial Black"/>
            </a:endParaRPr>
          </a:p>
          <a:p>
            <a:pPr marL="746125">
              <a:lnSpc>
                <a:spcPct val="100000"/>
              </a:lnSpc>
              <a:spcBef>
                <a:spcPts val="645"/>
              </a:spcBef>
            </a:pPr>
            <a:r>
              <a:rPr sz="3400" spc="-85" dirty="0">
                <a:latin typeface="Lucida Sans Unicode"/>
                <a:cs typeface="Lucida Sans Unicode"/>
              </a:rPr>
              <a:t>прогиб:</a:t>
            </a:r>
            <a:r>
              <a:rPr sz="3400" spc="-160" dirty="0">
                <a:latin typeface="Lucida Sans Unicode"/>
                <a:cs typeface="Lucida Sans Unicode"/>
              </a:rPr>
              <a:t> </a:t>
            </a:r>
            <a:r>
              <a:rPr sz="3400" spc="-210" dirty="0">
                <a:latin typeface="Lucida Sans Unicode"/>
                <a:cs typeface="Lucida Sans Unicode"/>
              </a:rPr>
              <a:t>1.8</a:t>
            </a:r>
            <a:r>
              <a:rPr sz="3400" spc="-155" dirty="0">
                <a:latin typeface="Lucida Sans Unicode"/>
                <a:cs typeface="Lucida Sans Unicode"/>
              </a:rPr>
              <a:t> </a:t>
            </a:r>
            <a:r>
              <a:rPr sz="3400" spc="-25" dirty="0">
                <a:latin typeface="Lucida Sans Unicode"/>
                <a:cs typeface="Lucida Sans Unicode"/>
              </a:rPr>
              <a:t>мм;</a:t>
            </a:r>
            <a:endParaRPr sz="3400">
              <a:latin typeface="Lucida Sans Unicode"/>
              <a:cs typeface="Lucida Sans Unicode"/>
            </a:endParaRPr>
          </a:p>
          <a:p>
            <a:pPr marL="746125">
              <a:lnSpc>
                <a:spcPct val="100000"/>
              </a:lnSpc>
              <a:spcBef>
                <a:spcPts val="645"/>
              </a:spcBef>
            </a:pPr>
            <a:r>
              <a:rPr sz="3400" spc="-10" dirty="0">
                <a:latin typeface="Lucida Sans Unicode"/>
                <a:cs typeface="Lucida Sans Unicode"/>
              </a:rPr>
              <a:t>напряжение:</a:t>
            </a:r>
            <a:r>
              <a:rPr sz="3400" spc="-175" dirty="0">
                <a:latin typeface="Lucida Sans Unicode"/>
                <a:cs typeface="Lucida Sans Unicode"/>
              </a:rPr>
              <a:t> </a:t>
            </a:r>
            <a:r>
              <a:rPr sz="3400" spc="-225" dirty="0">
                <a:latin typeface="Lucida Sans Unicode"/>
                <a:cs typeface="Lucida Sans Unicode"/>
              </a:rPr>
              <a:t>32</a:t>
            </a:r>
            <a:r>
              <a:rPr sz="3400" spc="-170" dirty="0">
                <a:latin typeface="Lucida Sans Unicode"/>
                <a:cs typeface="Lucida Sans Unicode"/>
              </a:rPr>
              <a:t> </a:t>
            </a:r>
            <a:r>
              <a:rPr sz="3400" spc="-20" dirty="0">
                <a:latin typeface="Lucida Sans Unicode"/>
                <a:cs typeface="Lucida Sans Unicode"/>
              </a:rPr>
              <a:t>МПа;</a:t>
            </a:r>
            <a:endParaRPr sz="3400">
              <a:latin typeface="Lucida Sans Unicode"/>
              <a:cs typeface="Lucida Sans Unicode"/>
            </a:endParaRPr>
          </a:p>
          <a:p>
            <a:pPr marL="746125">
              <a:lnSpc>
                <a:spcPct val="100000"/>
              </a:lnSpc>
              <a:spcBef>
                <a:spcPts val="645"/>
              </a:spcBef>
            </a:pPr>
            <a:r>
              <a:rPr sz="3400" dirty="0">
                <a:latin typeface="Lucida Sans Unicode"/>
                <a:cs typeface="Lucida Sans Unicode"/>
              </a:rPr>
              <a:t>зона</a:t>
            </a:r>
            <a:r>
              <a:rPr sz="3400" spc="-204" dirty="0">
                <a:latin typeface="Lucida Sans Unicode"/>
                <a:cs typeface="Lucida Sans Unicode"/>
              </a:rPr>
              <a:t> </a:t>
            </a:r>
            <a:r>
              <a:rPr sz="3400" spc="-25" dirty="0">
                <a:latin typeface="Lucida Sans Unicode"/>
                <a:cs typeface="Lucida Sans Unicode"/>
              </a:rPr>
              <a:t>максимума</a:t>
            </a:r>
            <a:r>
              <a:rPr sz="3400" spc="-204" dirty="0">
                <a:latin typeface="Lucida Sans Unicode"/>
                <a:cs typeface="Lucida Sans Unicode"/>
              </a:rPr>
              <a:t> </a:t>
            </a:r>
            <a:r>
              <a:rPr sz="3400" dirty="0">
                <a:latin typeface="Lucida Sans Unicode"/>
                <a:cs typeface="Lucida Sans Unicode"/>
              </a:rPr>
              <a:t>—</a:t>
            </a:r>
            <a:r>
              <a:rPr sz="3400" spc="-204" dirty="0">
                <a:latin typeface="Lucida Sans Unicode"/>
                <a:cs typeface="Lucida Sans Unicode"/>
              </a:rPr>
              <a:t> </a:t>
            </a:r>
            <a:r>
              <a:rPr sz="3400" spc="-65" dirty="0">
                <a:latin typeface="Lucida Sans Unicode"/>
                <a:cs typeface="Lucida Sans Unicode"/>
              </a:rPr>
              <a:t>центр</a:t>
            </a:r>
            <a:r>
              <a:rPr sz="3400" spc="-204" dirty="0">
                <a:latin typeface="Lucida Sans Unicode"/>
                <a:cs typeface="Lucida Sans Unicode"/>
              </a:rPr>
              <a:t> </a:t>
            </a:r>
            <a:r>
              <a:rPr sz="3400" spc="-10" dirty="0">
                <a:latin typeface="Lucida Sans Unicode"/>
                <a:cs typeface="Lucida Sans Unicode"/>
              </a:rPr>
              <a:t>балки.</a:t>
            </a:r>
            <a:endParaRPr sz="3400">
              <a:latin typeface="Lucida Sans Unicode"/>
              <a:cs typeface="Lucida Sans Unicode"/>
            </a:endParaRPr>
          </a:p>
          <a:p>
            <a:pPr marL="12700" marR="90170">
              <a:lnSpc>
                <a:spcPct val="115799"/>
              </a:lnSpc>
              <a:spcBef>
                <a:spcPts val="4725"/>
              </a:spcBef>
            </a:pPr>
            <a:r>
              <a:rPr sz="3400" spc="-145" dirty="0">
                <a:latin typeface="Arial Black"/>
                <a:cs typeface="Arial Black"/>
              </a:rPr>
              <a:t>Вывод:</a:t>
            </a:r>
            <a:r>
              <a:rPr sz="3400" spc="-254" dirty="0">
                <a:latin typeface="Arial Black"/>
                <a:cs typeface="Arial Black"/>
              </a:rPr>
              <a:t> </a:t>
            </a:r>
            <a:r>
              <a:rPr sz="3400" spc="-105" dirty="0">
                <a:latin typeface="Lucida Sans Unicode"/>
                <a:cs typeface="Lucida Sans Unicode"/>
              </a:rPr>
              <a:t>допустимо,</a:t>
            </a:r>
            <a:r>
              <a:rPr sz="3400" spc="-195" dirty="0">
                <a:latin typeface="Lucida Sans Unicode"/>
                <a:cs typeface="Lucida Sans Unicode"/>
              </a:rPr>
              <a:t> </a:t>
            </a:r>
            <a:r>
              <a:rPr sz="3400" spc="-25" dirty="0">
                <a:latin typeface="Lucida Sans Unicode"/>
                <a:cs typeface="Lucida Sans Unicode"/>
              </a:rPr>
              <a:t>запас</a:t>
            </a:r>
            <a:r>
              <a:rPr sz="3400" spc="-200" dirty="0">
                <a:latin typeface="Lucida Sans Unicode"/>
                <a:cs typeface="Lucida Sans Unicode"/>
              </a:rPr>
              <a:t> </a:t>
            </a:r>
            <a:r>
              <a:rPr sz="3400" spc="-10" dirty="0">
                <a:latin typeface="Lucida Sans Unicode"/>
                <a:cs typeface="Lucida Sans Unicode"/>
              </a:rPr>
              <a:t>прочности достаточный.</a:t>
            </a:r>
            <a:endParaRPr sz="34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597</Words>
  <Application>Microsoft Office PowerPoint</Application>
  <PresentationFormat>Произвольный</PresentationFormat>
  <Paragraphs>87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 Black</vt:lpstr>
      <vt:lpstr>Lucida Sans Unicode</vt:lpstr>
      <vt:lpstr>Times New Roman</vt:lpstr>
      <vt:lpstr>Office Theme</vt:lpstr>
      <vt:lpstr>Презентация PowerPoint</vt:lpstr>
      <vt:lpstr>Что такое 3D моделирование</vt:lpstr>
      <vt:lpstr>Программа КОМПАС-3D</vt:lpstr>
      <vt:lpstr>Пример моделирования в КОМПАС-3D</vt:lpstr>
      <vt:lpstr>SolidWorks Simulation — обзор</vt:lpstr>
      <vt:lpstr>Этапы инженерного анализа</vt:lpstr>
      <vt:lpstr>Преимущества интеграции CAD + CAE</vt:lpstr>
      <vt:lpstr>Пример 1: Расчет кронштейна</vt:lpstr>
      <vt:lpstr>Пример 2: Анализ балки на изгиб</vt:lpstr>
      <vt:lpstr>Сравнение КОМПАС-3D и SolidWorks Simulation</vt:lpstr>
      <vt:lpstr>Оптимизация конструкции</vt:lpstr>
      <vt:lpstr>Визуализация и отчёт</vt:lpstr>
      <vt:lpstr>Работа с сеткой конечных элементов</vt:lpstr>
      <vt:lpstr>Преимущества моделирования</vt:lpstr>
      <vt:lpstr>Заключение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республики казахстан Казахский национальный исследовательский технический университет имени К. И. Сатпаева</dc:title>
  <dc:creator>Әділет Болат</dc:creator>
  <cp:keywords>DAG2z49Eq8k,BAGeIpMuf0o,0</cp:keywords>
  <cp:lastModifiedBy>Perizat Rakhmetova</cp:lastModifiedBy>
  <cp:revision>2</cp:revision>
  <dcterms:created xsi:type="dcterms:W3CDTF">2025-10-26T07:29:55Z</dcterms:created>
  <dcterms:modified xsi:type="dcterms:W3CDTF">2025-11-04T17:57:17Z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2025-10-26T00:00:00Z</vt:filetime>
  </property>
  <property fmtid="{D5CDD505-2E9C-101B-9397-08002B2CF9AE}" pid="3" name="Creator">
    <vt:lpwstr>Canva</vt:lpwstr>
  </property>
  <property fmtid="{D5CDD505-2E9C-101B-9397-08002B2CF9AE}" pid="4" name="LastSaved">
    <vt:filetime>2025-10-26T00:00:00Z</vt:filetime>
  </property>
  <property fmtid="{D5CDD505-2E9C-101B-9397-08002B2CF9AE}" pid="5" name="Producer">
    <vt:lpwstr>Canva</vt:lpwstr>
  </property>
</Properties>
</file>