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0"/>
  </p:notesMasterIdLst>
  <p:sldIdLst>
    <p:sldId id="256" r:id="rId2"/>
    <p:sldId id="289" r:id="rId3"/>
    <p:sldId id="314" r:id="rId4"/>
    <p:sldId id="291" r:id="rId5"/>
    <p:sldId id="290" r:id="rId6"/>
    <p:sldId id="292" r:id="rId7"/>
    <p:sldId id="293" r:id="rId8"/>
    <p:sldId id="294" r:id="rId9"/>
    <p:sldId id="295" r:id="rId10"/>
    <p:sldId id="312" r:id="rId11"/>
    <p:sldId id="296" r:id="rId12"/>
    <p:sldId id="297" r:id="rId13"/>
    <p:sldId id="313" r:id="rId14"/>
    <p:sldId id="298" r:id="rId15"/>
    <p:sldId id="299" r:id="rId16"/>
    <p:sldId id="300" r:id="rId17"/>
    <p:sldId id="315" r:id="rId18"/>
    <p:sldId id="316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11" r:id="rId27"/>
    <p:sldId id="310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68" autoAdjust="0"/>
    <p:restoredTop sz="93270" autoAdjust="0"/>
  </p:normalViewPr>
  <p:slideViewPr>
    <p:cSldViewPr>
      <p:cViewPr>
        <p:scale>
          <a:sx n="125" d="100"/>
          <a:sy n="125" d="100"/>
        </p:scale>
        <p:origin x="1722" y="-840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5230A-8B8D-4831-8ACC-461CFB450CA2}" type="datetimeFigureOut">
              <a:rPr lang="ru-RU" smtClean="0"/>
              <a:t>01.11.2025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509F5-3A9F-43F1-AE71-75A75EF9A8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677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C%D0%B8%D0%BD%D0%B5%D1%80%D0%B0%D0%BB%D0%BE%D0%B3%D0%B8%D1%8F" TargetMode="External"/><Relationship Id="rId3" Type="http://schemas.openxmlformats.org/officeDocument/2006/relationships/hyperlink" Target="https://ru.wikipedia.org/wiki/%D0%9D%D0%B5%D0%BC%D0%B5%D1%86%D0%BA%D0%B8%D0%B9_%D1%8F%D0%B7%D1%8B%D0%BA" TargetMode="External"/><Relationship Id="rId7" Type="http://schemas.openxmlformats.org/officeDocument/2006/relationships/hyperlink" Target="https://ru.wikipedia.org/wiki/%D0%9B%D0%B8%D1%82%D0%BE%D0%BB%D0%BE%D0%B3%D0%B8%D1%8F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A2%D0%B5%D1%80%D1%80%D0%B8%D0%B3%D0%B5%D0%BD%D0%BD%D1%8B%D0%B5_%D0%BF%D0%BE%D1%80%D0%BE%D0%B4%D1%8B" TargetMode="External"/><Relationship Id="rId5" Type="http://schemas.openxmlformats.org/officeDocument/2006/relationships/hyperlink" Target="https://ru.wikipedia.org/wiki/%D0%9E%D1%81%D0%B0%D0%B4%D0%BE%D1%87%D0%BD%D1%8B%D0%B5_%D0%B3%D0%BE%D1%80%D0%BD%D1%8B%D0%B5_%D0%BF%D0%BE%D1%80%D0%BE%D0%B4%D1%8B" TargetMode="External"/><Relationship Id="rId10" Type="http://schemas.openxmlformats.org/officeDocument/2006/relationships/hyperlink" Target="https://ru.wikipedia.org/wiki/%D0%A0%D0%B0%D0%B7%D1%80%D0%B5%D0%B7" TargetMode="External"/><Relationship Id="rId4" Type="http://schemas.openxmlformats.org/officeDocument/2006/relationships/hyperlink" Target="https://ru.wikipedia.org/wiki/%D0%A4%D0%BE%D1%80%D0%BC%D0%B0%D1%86%D0%B8%D1%8F_(%D1%81%D1%82%D1%80%D0%B0%D1%82%D0%B8%D0%B3%D1%80%D0%B0%D1%84%D0%B8%D1%87%D0%B5%D1%81%D0%BA%D0%BE%D0%B5_%D0%BF%D0%BE%D0%B4%D1%80%D0%B0%D0%B7%D0%B4%D0%B5%D0%BB%D0%B5%D0%BD%D0%B8%D0%B5)" TargetMode="External"/><Relationship Id="rId9" Type="http://schemas.openxmlformats.org/officeDocument/2006/relationships/hyperlink" Target="https://ru.wikipedia.org/wiki/%D0%93%D1%80%D0%B0%D0%BD%D1%83%D0%BB%D0%BE%D0%BC%D0%B5%D1%82%D1%80%D0%B8%D1%87%D0%B5%D1%81%D0%BA%D0%B8%D0%B9_%D1%81%D0%BE%D1%81%D1%82%D0%B0%D0%B2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509F5-3A9F-43F1-AE71-75A75EF9A87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01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Складка лежачая (горизонтальная) (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horizontal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fold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 складка с горизонтальной осевой поверхностью.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Плоскость разрыва, по которой происходит относительное перемещение пластов горных пород, называется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сместителем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(рис. 54). Примыкающие к этой плоскости участки горных пород называются крыльями (или блоками). При наклонном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сместителе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различают висячее и лежачее крылья (блоки).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Флиш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(от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Немецкий язык"/>
              </a:rPr>
              <a:t>нем.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fliessen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«течь», швейцарский диалект —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Flysch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 — геологическая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Формация (стратиграфическое подразделение)"/>
              </a:rPr>
              <a:t>формация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комплекс морских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Осадочные горные породы"/>
              </a:rPr>
              <a:t>осадочных горных пород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которые имеют преимущественно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Терригенные породы"/>
              </a:rPr>
              <a:t>терригенное происхождение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 характеризуются многократно повторяющимся чередованием нескольких закономерно сменяющих друг друга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Литология"/>
              </a:rPr>
              <a:t>литологических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слоев. Независимо от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Минералогия"/>
              </a:rPr>
              <a:t>минералогического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состава этих слоёв,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Гранулометрический состав"/>
              </a:rPr>
              <a:t>гранулометрический состав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слагающих их пород уменьшается вверх по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Разрез"/>
              </a:rPr>
              <a:t>разрезу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от подошвы к кровле. Суммарная мощность такого комплекса, как правило, составляет несколько тысяч метров.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509F5-3A9F-43F1-AE71-75A75EF9A87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224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Ребиндера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это снижение механической прочности и пластичности твёрдых тел, вызванное адсорбционным понижением поверхностной энергии материала под действием поверхностно-активных веществ.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509F5-3A9F-43F1-AE71-75A75EF9A87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500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4B6D-5463-418B-90BA-1D1EE3EA0A52}" type="datetime8">
              <a:rPr lang="ru-RU" smtClean="0"/>
              <a:t>01.11.2025 17:08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9BFB2-8BE6-482B-A7C1-3E3501C13CD7}" type="datetime8">
              <a:rPr lang="ru-RU" smtClean="0"/>
              <a:t>01.11.2025 17:08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FCD9-A39D-452D-8976-F91BD6C8C911}" type="datetime8">
              <a:rPr lang="ru-RU" smtClean="0"/>
              <a:t>01.11.2025 17:08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A137B-2088-410D-8C00-73071B563779}" type="datetime8">
              <a:rPr lang="ru-RU" smtClean="0"/>
              <a:t>01.11.2025 17:08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D70D-3831-4DC0-9C2F-274FCFEC57EC}" type="datetime8">
              <a:rPr lang="ru-RU" smtClean="0"/>
              <a:t>01.11.2025 17:08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A9779-E219-49F3-9F3F-0A2D928E2258}" type="datetime8">
              <a:rPr lang="ru-RU" smtClean="0"/>
              <a:t>01.11.2025 17:08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32FF-E865-453B-B87F-4294EE68F3F2}" type="datetime8">
              <a:rPr lang="ru-RU" smtClean="0"/>
              <a:t>01.11.2025 17:08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05305-08A5-4589-94E9-C2C3D7FBD4F5}" type="datetime8">
              <a:rPr lang="ru-RU" smtClean="0"/>
              <a:t>01.11.2025 17:08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17417-2E1A-4934-865A-3749F6681A1B}" type="datetime8">
              <a:rPr lang="ru-RU" smtClean="0"/>
              <a:t>01.11.2025 17:08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D72B4-72D3-4A04-B051-8C7F8CCE5943}" type="datetime8">
              <a:rPr lang="ru-RU" smtClean="0"/>
              <a:t>01.11.2025 17:08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62D42-CE12-45F1-93AE-89E8EE9AF9EB}" type="datetime8">
              <a:rPr lang="ru-RU" smtClean="0"/>
              <a:t>01.11.2025 17:08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72A92CE-47A4-4C56-B2B3-9217D6041689}" type="datetime8">
              <a:rPr lang="ru-RU" smtClean="0"/>
              <a:t>01.11.2025 17:08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7%D0%B5%D0%BC%D0%BB%D0%B5%D1%82%D1%80%D1%8F%D1%81%D0%B5%D0%BD%D0%B8%D0%B5_%D0%B2_%D0%A5%D0%B0%D0%B9%D1%87%D1%8D%D0%BD%D0%B3%D0%B5_(1975)" TargetMode="External"/><Relationship Id="rId2" Type="http://schemas.openxmlformats.org/officeDocument/2006/relationships/hyperlink" Target="https://ru.wikipedia.org/wiki/6_%D0%B0%D0%BF%D1%80%D0%B5%D0%BB%D1%8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A2%D0%B0%D0%BD%D1%88%D0%B0%D0%BD%D1%8C%D1%81%D0%BA%D0%BE%D0%B5_%D0%B7%D0%B5%D0%BC%D0%BB%D0%B5%D1%82%D1%80%D1%8F%D1%81%D0%B5%D0%BD%D0%B8%D0%B5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984" TargetMode="External"/><Relationship Id="rId13" Type="http://schemas.openxmlformats.org/officeDocument/2006/relationships/hyperlink" Target="https://ru.wikipedia.org/wiki/%D0%97%D0%B5%D0%BC%D0%BB%D0%B5%D1%82%D1%80%D1%8F%D1%81%D0%B5%D0%BD%D0%B8%D0%B5_%D0%9D%D0%BE%D0%B1%D0%B8_(1891)" TargetMode="External"/><Relationship Id="rId18" Type="http://schemas.openxmlformats.org/officeDocument/2006/relationships/hyperlink" Target="https://ru.wikipedia.org/wiki/%D0%9C%D1%83%D1%80%D0%B0%D0%B2%D1%8C%D0%B8" TargetMode="External"/><Relationship Id="rId3" Type="http://schemas.openxmlformats.org/officeDocument/2006/relationships/hyperlink" Target="https://ru.wikipedia.org/wiki/1960-%D0%B5" TargetMode="External"/><Relationship Id="rId7" Type="http://schemas.openxmlformats.org/officeDocument/2006/relationships/hyperlink" Target="https://ru.wikipedia.org/wiki/1990_%D0%B3%D0%BE%D0%B4" TargetMode="External"/><Relationship Id="rId12" Type="http://schemas.openxmlformats.org/officeDocument/2006/relationships/hyperlink" Target="https://ru.wikipedia.org/wiki/1892_%D0%B3%D0%BE%D0%B4" TargetMode="External"/><Relationship Id="rId17" Type="http://schemas.openxmlformats.org/officeDocument/2006/relationships/hyperlink" Target="https://ru.wikipedia.org/wiki/%D0%93%D0%B5%D1%80%D0%BC%D0%B0%D0%BD%D0%B8%D1%8F" TargetMode="External"/><Relationship Id="rId2" Type="http://schemas.openxmlformats.org/officeDocument/2006/relationships/hyperlink" Target="https://ru.wikipedia.org/wiki/%D0%A1%D0%A8%D0%90" TargetMode="External"/><Relationship Id="rId16" Type="http://schemas.openxmlformats.org/officeDocument/2006/relationships/hyperlink" Target="https://ru.wikipedia.org/wiki/%D0%A2%D0%BE%D0%BA%D0%B8%D0%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0%D0%BD%D0%B3%D0%BB%D0%B8%D0%B9%D1%81%D0%BA%D0%B8%D0%B9_%D1%8F%D0%B7%D1%8B%D0%BA" TargetMode="External"/><Relationship Id="rId11" Type="http://schemas.openxmlformats.org/officeDocument/2006/relationships/hyperlink" Target="https://ru.wikipedia.org/w/index.php?title=%D0%9A%D0%BE%D0%BB%D0%BB%D0%BE%D0%BA%D0%B2%D0%B8%D1%83%D0%BC_(%D1%81%D0%BE%D0%B1%D1%80%D0%B0%D0%BD%D0%B8%D0%B5)&amp;action=edit&amp;redlink=1" TargetMode="External"/><Relationship Id="rId5" Type="http://schemas.openxmlformats.org/officeDocument/2006/relationships/hyperlink" Target="https://ru.wikipedia.org/wiki/1977" TargetMode="External"/><Relationship Id="rId15" Type="http://schemas.openxmlformats.org/officeDocument/2006/relationships/hyperlink" Target="https://ru.wikipedia.org/wiki/%D0%A2%D0%BE%D0%BA%D0%B0%D0%B9_(%D1%80%D0%B5%D0%B3%D0%B8%D0%BE%D0%BD)" TargetMode="External"/><Relationship Id="rId10" Type="http://schemas.openxmlformats.org/officeDocument/2006/relationships/hyperlink" Target="https://ru.wikipedia.org/wiki/1995" TargetMode="External"/><Relationship Id="rId19" Type="http://schemas.openxmlformats.org/officeDocument/2006/relationships/hyperlink" Target="https://ru.wikipedia.org/wiki/%D0%94%D1%83%D0%B9%D1%81%D0%B1%D1%83%D1%80%D0%B3" TargetMode="External"/><Relationship Id="rId4" Type="http://schemas.openxmlformats.org/officeDocument/2006/relationships/hyperlink" Target="https://ru.wikipedia.org/wiki/%D0%AF%D0%BF%D0%BE%D0%BD%D0%B8%D1%8F" TargetMode="External"/><Relationship Id="rId9" Type="http://schemas.openxmlformats.org/officeDocument/2006/relationships/hyperlink" Target="https://ru.wikipedia.org/wiki/%D0%A1%D0%B0%D0%BD-%D0%90%D0%BD%D0%B4%D1%80%D0%B5%D0%B0%D1%81_(%D1%80%D0%B0%D0%B7%D0%BB%D0%BE%D0%BC)" TargetMode="External"/><Relationship Id="rId14" Type="http://schemas.openxmlformats.org/officeDocument/2006/relationships/hyperlink" Target="https://ru.wikipedia.org/wiki/196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hyperlink" Target="https://ru.wikipedia.org/wiki/%D0%A1%D1%8B%D1%87%D1%83%D0%B0%D0%BD%D1%8C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2013" TargetMode="External"/><Relationship Id="rId5" Type="http://schemas.openxmlformats.org/officeDocument/2006/relationships/hyperlink" Target="https://ru.wikipedia.org/wiki/%D0%A2%D0%BE%D0%BA%D1%81%D0%B8%D1%87%D0%BD%D0%BE%D1%81%D1%82%D1%8C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8%D0%BD%D1%81%D1%82%D0%B8%D1%82%D1%83%D1%82_%D1%84%D0%B8%D0%B7%D0%B8%D0%BA%D0%B8_%D0%97%D0%B5%D0%BC%D0%BB%D0%B8_%D0%B8%D0%BC%D0%B5%D0%BD%D0%B8_%D0%9E._%D0%AE._%D0%A8%D0%BC%D0%B8%D0%B4%D1%82%D0%B0_%D0%A0%D0%90%D0%9D" TargetMode="External"/><Relationship Id="rId13" Type="http://schemas.openxmlformats.org/officeDocument/2006/relationships/hyperlink" Target="https://ru.wikipedia.org/wiki/2012" TargetMode="External"/><Relationship Id="rId3" Type="http://schemas.openxmlformats.org/officeDocument/2006/relationships/hyperlink" Target="https://ru.wikipedia.org/wiki/%D0%98%D0%BD%D1%81%D1%82%D0%B8%D1%82%D1%83%D1%82_%D0%BA%D0%BE%D1%81%D0%BC%D0%B8%D1%87%D0%B5%D1%81%D0%BA%D0%B8%D1%85_%D0%B8%D1%81%D1%81%D0%BB%D0%B5%D0%B4%D0%BE%D0%B2%D0%B0%D0%BD%D0%B8%D0%B9_%D0%A0%D0%90%D0%9D" TargetMode="External"/><Relationship Id="rId7" Type="http://schemas.openxmlformats.org/officeDocument/2006/relationships/hyperlink" Target="https://ru.wikipedia.org/wiki/2010" TargetMode="External"/><Relationship Id="rId12" Type="http://schemas.openxmlformats.org/officeDocument/2006/relationships/hyperlink" Target="https://ru.wikipedia.org/wiki/%D0%A1%D0%B8%D0%B1%D0%B8%D1%80%D1%81%D0%BA%D0%B8%D0%B9_%D0%9D%D0%98%D0%98_%D0%B3%D0%B5%D0%BE%D0%BB%D0%BE%D0%B3%D0%B8%D0%B8,_%D0%B3%D0%B5%D0%BE%D1%84%D0%B8%D0%B7%D0%B8%D0%BA%D0%B8_%D0%B8_%D0%BC%D0%B8%D0%BD%D0%B5%D1%80%D0%B0%D0%BB%D1%8C%D0%BD%D0%BE%D0%B3%D0%BE_%D1%81%D1%8B%D1%80%D1%8C%D1%8F" TargetMode="External"/><Relationship Id="rId2" Type="http://schemas.openxmlformats.org/officeDocument/2006/relationships/hyperlink" Target="https://ru.wikipedia.org/wiki/%D0%A0%D0%BE%D1%81%D1%81%D0%B8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0%D1%82%D0%BC%D0%BE%D1%81%D1%84%D0%B5%D1%80%D0%B0" TargetMode="External"/><Relationship Id="rId11" Type="http://schemas.openxmlformats.org/officeDocument/2006/relationships/hyperlink" Target="https://ru.wikipedia.org/wiki/%D0%A1%D0%B8%D0%B1%D0%B8%D1%80%D1%81%D0%BA%D0%BE%D0%B5_%D0%BE%D1%82%D0%B4%D0%B5%D0%BB%D0%B5%D0%BD%D0%B8%D0%B5_%D0%A0%D0%BE%D1%81%D1%81%D0%B8%D0%B9%D1%81%D0%BA%D0%BE%D0%B9_%D0%B0%D0%BA%D0%B0%D0%B4%D0%B5%D0%BC%D0%B8%D0%B8_%D0%BD%D0%B0%D1%83%D0%BA" TargetMode="External"/><Relationship Id="rId5" Type="http://schemas.openxmlformats.org/officeDocument/2006/relationships/hyperlink" Target="https://ru.wikipedia.org/wiki/%D0%98%D0%BE%D0%BD%D0%BE%D1%81%D1%84%D0%B5%D1%80%D0%B0" TargetMode="External"/><Relationship Id="rId10" Type="http://schemas.openxmlformats.org/officeDocument/2006/relationships/hyperlink" Target="https://ru.wikipedia.org/w/index.php?title=%D0%95%D0%B2%D0%B3%D0%B5%D0%BD%D0%B8%D0%B9_%D0%A0%D0%BE%D0%B3%D0%BE%D0%B6%D0%B8%D0%BD&amp;action=edit&amp;redlink=1" TargetMode="External"/><Relationship Id="rId4" Type="http://schemas.openxmlformats.org/officeDocument/2006/relationships/hyperlink" Target="https://ru.wikipedia.org/w/index.php?title=%D0%A1%D0%B5%D1%80%D0%B3%D0%B5%D0%B9_%D0%9F%D1%83%D0%BB%D0%B8%D0%BD%D0%B5%D1%86&amp;action=edit&amp;redlink=1" TargetMode="External"/><Relationship Id="rId9" Type="http://schemas.openxmlformats.org/officeDocument/2006/relationships/hyperlink" Target="https://ru.wikipedia.org/wiki/2011" TargetMode="External"/><Relationship Id="rId14" Type="http://schemas.openxmlformats.org/officeDocument/2006/relationships/hyperlink" Target="https://ru.wikipedia.org/wiki/%D0%91%D1%8B%D1%81%D1%82%D1%80%D0%BE%D0%B2%D0%BA%D0%B0_(%D0%9D%D0%BE%D0%B2%D0%BE%D1%81%D0%B8%D0%B1%D0%B8%D1%80%D1%81%D0%BA%D0%B0%D1%8F_%D0%BE%D0%B1%D0%BB%D0%B0%D1%81%D1%82%D1%8C)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0%D0%B8%D1%81%D0%BA" TargetMode="External"/><Relationship Id="rId2" Type="http://schemas.openxmlformats.org/officeDocument/2006/relationships/hyperlink" Target="https://ru.wikipedia.org/wiki/%D0%97%D0%B5%D0%BC%D0%BB%D0%B5%D1%82%D1%80%D1%8F%D1%81%D0%B5%D0%BD%D0%B8%D0%B5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0%D0%B0%D0%B4%D0%BE%D0%BD" TargetMode="External"/><Relationship Id="rId3" Type="http://schemas.openxmlformats.org/officeDocument/2006/relationships/hyperlink" Target="https://www.istockphoto.com/ru/%D1%84%D0%BE%D1%82%D0%BE/%D1%81%D0%B5%D0%B9%D1%81%D0%BC%D0%BE%D0%B3%D1%80%D0%B0%D1%84-%D0%B8-%D0%B7%D0%B5%D0%BC%D0%BB%D0%B5%D1%82%D1%80%D1%8F%D1%81%D0%B5%D0%BD%D0%B8%D0%B5-gm527890380-92846651" TargetMode="External"/><Relationship Id="rId7" Type="http://schemas.openxmlformats.org/officeDocument/2006/relationships/hyperlink" Target="https://www.istockphoto.com/ru/%D0%B2%D0%B5%D0%BA%D1%82%D0%BE%D1%80%D0%BD%D0%B0%D1%8F/%D1%84%D0%BE%D0%BD-%D0%B7%D0%B5%D0%BC%D0%BB%D0%B5%D1%82%D1%80%D1%8F%D1%81%D0%B5%D0%BD%D0%B8%D1%8F-%D1%81%D0%B5%D0%B9%D1%81%D0%BC%D0%BE%D0%B3%D1%80%D0%B0%D0%BC%D0%BC%D0%B0-%D0%B4%D0%BB%D1%8F-%D1%81%D0%B5%D0%B9%D1%81%D0%BC%D0%B8%D1%87%D0%B5%D1%81%D0%BA%D0%BE%D0%B3%D0%BE-%D0%B8%D0%B7%D0%BC%D0%B5%D1%80%D0%B5%D0%BD%D0%B8%D1%8F-gm1337670562-418481592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www.istockphoto.com/ru/%D1%84%D0%BE%D1%82%D0%BE/%D1%81%D0%B5%D0%B9%D1%81%D0%BC%D0%BE%D0%B3%D1%80%D0%B0%D1%84-%D0%BF%D0%B5%D1%87%D0%B0%D1%82%D0%B0%D0%B5%D1%82-%D0%B7%D0%B0%D0%BF%D0%B8%D1%81%D0%B8-%D1%81%D0%B5%D0%B9%D1%81%D0%BC%D0%B8%D1%87%D0%B5%D1%81%D0%BA%D0%BE%D0%B9-%D0%B0%D0%BA%D1%82%D0%B8%D0%B2%D0%BD%D0%BE%D1%81%D1%82%D0%B8-%D1%81%D0%B8%D0%BB%D1%8C%D0%BD%D0%BE%D0%B3%D0%BE-%D0%B7%D0%B5%D0%BC%D0%BB%D0%B5%D1%82%D1%80%D1%8F%D1%81%D0%B5%D0%BD%D0%B8%D1%8F-gm1461043009-495098164" TargetMode="External"/><Relationship Id="rId4" Type="http://schemas.openxmlformats.org/officeDocument/2006/relationships/image" Target="../media/image11.jpeg"/><Relationship Id="rId9" Type="http://schemas.openxmlformats.org/officeDocument/2006/relationships/hyperlink" Target="https://ru.wikipedia.org/wiki/%D0%AD%D0%BF%D0%B8%D1%86%D0%B5%D0%BD%D1%82%D1%8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2%D0%BE%D0%B4%D0%BE%D1%80%D0%BE%D0%B4" TargetMode="External"/><Relationship Id="rId7" Type="http://schemas.openxmlformats.org/officeDocument/2006/relationships/hyperlink" Target="https://ru.wikipedia.org/wiki/%D0%9F%D1%81%D0%B5%D0%B2%D0%B4%D0%BE%D0%BD%D0%B0%D1%83%D0%BA%D0%B0" TargetMode="External"/><Relationship Id="rId2" Type="http://schemas.openxmlformats.org/officeDocument/2006/relationships/hyperlink" Target="https://ru.wikipedia.org/wiki/%D0%A0%D0%B0%D0%B4%D0%BE%D0%B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/index.php?title=%D0%9E%D0%B1%D0%BB%D0%B0%D0%BA%D0%BE_%D0%B7%D0%B5%D0%BC%D0%BB%D0%B5%D1%82%D1%80%D1%8F%D1%81%D0%B5%D0%BD%D0%B8%D0%B9&amp;action=edit&amp;redlink=1" TargetMode="External"/><Relationship Id="rId5" Type="http://schemas.openxmlformats.org/officeDocument/2006/relationships/hyperlink" Target="https://ru.wikipedia.org/wiki/%D0%98%D0%BE%D0%BD%D0%BE%D1%81%D1%84%D0%B5%D1%80%D0%B0" TargetMode="External"/><Relationship Id="rId4" Type="http://schemas.openxmlformats.org/officeDocument/2006/relationships/hyperlink" Target="https://ru.wikipedia.org/wiki/%D0%AD%D0%BB%D0%B5%D0%BA%D1%82%D1%80%D0%BE%D0%BC%D0%B0%D0%B3%D0%BD%D0%B8%D1%82%D0%BD%D0%BE%D0%B5_%D0%BF%D0%BE%D0%BB%D0%B5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170707"/>
            <a:ext cx="7851648" cy="549858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800" dirty="0">
              <a:latin typeface="Arial Narrow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1620" y="2030906"/>
            <a:ext cx="756084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Сейсмогеофизические</a:t>
            </a:r>
            <a:r>
              <a:rPr lang="ru-RU" sz="3200" b="1" dirty="0"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предвестники и стратегия прогнозирования землетрясений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3227" y="3834655"/>
            <a:ext cx="65774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Прогноз землетрясений. Проблемы и попытки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прогнозов землетрясений. Сложность временного прогноза.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История исследовательских программ.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Территориальный прогноз — районирование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308AC27B-7C0E-40D6-B504-988CE559F06E}"/>
              </a:ext>
            </a:extLst>
          </p:cNvPr>
          <p:cNvSpPr txBox="1">
            <a:spLocks/>
          </p:cNvSpPr>
          <p:nvPr/>
        </p:nvSpPr>
        <p:spPr>
          <a:xfrm>
            <a:off x="827584" y="620688"/>
            <a:ext cx="8208912" cy="1551078"/>
          </a:xfrm>
          <a:prstGeom prst="rect">
            <a:avLst/>
          </a:prstGeom>
        </p:spPr>
        <p:txBody>
          <a:bodyPr vert="horz" lIns="0" rIns="18288">
            <a:normAutofit fontScale="40000" lnSpcReduction="20000"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5500" b="1" dirty="0">
                <a:solidFill>
                  <a:srgbClr val="002060"/>
                </a:solidFill>
                <a:latin typeface="Arial Narrow" pitchFamily="34" charset="0"/>
              </a:rPr>
              <a:t>Казахский Национальный Исследовательский Технический Университет,</a:t>
            </a:r>
          </a:p>
          <a:p>
            <a:pPr algn="ctr">
              <a:defRPr/>
            </a:pPr>
            <a:r>
              <a:rPr lang="ru-RU" sz="5500" b="1" dirty="0">
                <a:solidFill>
                  <a:srgbClr val="002060"/>
                </a:solidFill>
                <a:latin typeface="Arial Narrow" pitchFamily="34" charset="0"/>
              </a:rPr>
              <a:t>Институт Геологии и Нефтегазового Дела</a:t>
            </a:r>
          </a:p>
          <a:p>
            <a:pPr algn="ctr">
              <a:defRPr/>
            </a:pPr>
            <a:r>
              <a:rPr lang="ru-RU" sz="5500" b="1" dirty="0">
                <a:solidFill>
                  <a:srgbClr val="002060"/>
                </a:solidFill>
                <a:latin typeface="Arial Narrow" pitchFamily="34" charset="0"/>
              </a:rPr>
              <a:t>Кафедра “Геофизики</a:t>
            </a:r>
            <a:r>
              <a:rPr lang="ru-RU" sz="5500" b="1" dirty="0">
                <a:latin typeface="Arial Narrow" pitchFamily="34" charset="0"/>
              </a:rPr>
              <a:t>”</a:t>
            </a:r>
            <a:endParaRPr lang="ru-RU" sz="5500" dirty="0"/>
          </a:p>
          <a:p>
            <a:pPr algn="just"/>
            <a:r>
              <a:rPr lang="en-US" sz="2400" b="1" dirty="0">
                <a:latin typeface="Arial Narrow" pitchFamily="34" charset="0"/>
              </a:rPr>
              <a:t>”</a:t>
            </a:r>
            <a:endParaRPr lang="ru-RU" sz="2400" b="1" dirty="0">
              <a:latin typeface="Arial Narrow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5B45F9-2891-4290-9125-6C745E4EFD3E}"/>
              </a:ext>
            </a:extLst>
          </p:cNvPr>
          <p:cNvSpPr txBox="1"/>
          <p:nvPr/>
        </p:nvSpPr>
        <p:spPr>
          <a:xfrm>
            <a:off x="1879056" y="5610740"/>
            <a:ext cx="59057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Преподаватель: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Абетов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Ауэз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</a:t>
            </a:r>
            <a:r>
              <a:rPr lang="ru-RU" b="1" dirty="0" err="1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Егембердыевич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 – профессор, 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 Narrow" pitchFamily="34" charset="0"/>
                <a:ea typeface="+mj-ea"/>
                <a:cs typeface="+mj-cs"/>
              </a:rPr>
              <a:t>доктор геол.-мин. наук, академик НАН РК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373E15-2821-48F6-813E-6FD90D70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96" y="116632"/>
            <a:ext cx="907381" cy="155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06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A0DD82-AE53-46AC-BDC2-EB39BF4B0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прогноза землетрясений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04CC1F-C6E5-4246-A996-19EDEB273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98522"/>
            <a:ext cx="8435280" cy="617489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сильнейших землетрясений и поэтому с ошибкой во времени примерно в месяц всегда можно безошибочно прогнозировать на Земле сильное землетрясение.</a:t>
            </a:r>
          </a:p>
          <a:p>
            <a:pPr marL="0" indent="358775" algn="just">
              <a:lnSpc>
                <a:spcPct val="11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результаты длительных и интенсивных исследований опровергли эти ожидания – проблема не нашла решения и находится в тупике. </a:t>
            </a:r>
          </a:p>
          <a:p>
            <a:pPr marL="0" indent="358775" algn="just">
              <a:lnSpc>
                <a:spcPct val="110000"/>
              </a:lnSpc>
              <a:buNone/>
            </a:pP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Одну из главных причин рассматриваемого кризиса следует искать в особенностях строения и других характеристиках реальной геолого-геофизической среды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сейсмогенного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слоя земной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которой зарождаются, созревают и разрушаются очаги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коровых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землетрясений. </a:t>
            </a:r>
          </a:p>
          <a:p>
            <a:pPr marL="0" indent="358775" algn="just">
              <a:lnSpc>
                <a:spcPct val="11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бы эта среда была идеальной, то есть однородной, изотропной и сплошной, то обратные задачи, нацеленные на обнаружение готовящихся очагов землетрясений можно было бы корректно поставить, а затем определять детерминистские функциональные зависимости между измеряемыми аномалиями в различных полях и очагом землетрясения. </a:t>
            </a:r>
          </a:p>
          <a:p>
            <a:pPr marL="0" indent="358775" algn="just">
              <a:lnSpc>
                <a:spcPct val="11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реальная геолого-геофизическая среда — это неоднородная, анизотропная, и к тому же разбитая на блоки разной крупности, раздробленная не сплошная среда.</a:t>
            </a:r>
          </a:p>
          <a:p>
            <a:pPr marL="0" indent="358775" algn="just">
              <a:lnSpc>
                <a:spcPct val="110000"/>
              </a:lnSpc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главной причиной кризиса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отсутствие надежных фильтров, позволяющих производить выборку аномалий, порождаемых только очагом землетрясений. Есть основания полагать, что, согласно принципу суперпозиции, аномалии, наблюдаемые в различных геофизических полях, являются суммарной величиной, вклад в которую вносит широкий спектр различных процессов – в первую очередь деформационных.</a:t>
            </a:r>
          </a:p>
          <a:p>
            <a:pPr marL="0" indent="358775" algn="just">
              <a:lnSpc>
                <a:spcPct val="11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список можно включить сейсмические процессы: подготовка очагов землетрясений, а также различные фоновые процессы – локальные, региональные и глобальные. Можно полагать, что среди глобальных процессов определяющими являются деформационные процессы, порождаемые неравномерным вращением Земли. </a:t>
            </a:r>
          </a:p>
          <a:p>
            <a:pPr marL="0" indent="358775" algn="just">
              <a:lnSpc>
                <a:spcPct val="110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нет возможности определить влияние на аномалию каждого из этих процессов, но, и самое главное, из фиксируемых аномалий достоверно выделить только те, которые порождаются тем или иным готовящимся очагом землетрясения.</a:t>
            </a:r>
            <a:endParaRPr lang="ru-RU" sz="1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29A895-BA4D-4CA8-986C-BB6141C78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65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7FA8B8-A16E-4803-BF08-733A38AE7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81" y="-1714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прогноза землетрясений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29B104-1051-4562-80C3-25FCE246A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47" y="815574"/>
            <a:ext cx="8949505" cy="3913901"/>
          </a:xfrm>
        </p:spPr>
        <p:txBody>
          <a:bodyPr>
            <a:normAutofit fontScale="92500" lnSpcReduction="10000"/>
          </a:bodyPr>
          <a:lstStyle/>
          <a:p>
            <a:pPr marL="0" indent="358775" algn="just">
              <a:lnSpc>
                <a:spcPct val="110000"/>
              </a:lnSpc>
              <a:spcBef>
                <a:spcPts val="400"/>
              </a:spcBef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наличие анизотропии, разномасштабной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кусковатости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механических и структурных неоднородностей горных пород земной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существенное влияние жидкой фазы на их прочностные характеристики (включая эффект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Ребиндера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в совокупности с отсутствием надёжных фильтров, позволяющих исключить посторонние аномалии, приводит к тому, что обратная задача, первоначально предполагаемая как корректная, на практике становится полностью некорректной. Именно это и не позволяет точно локализовать готовящийся очаг землетрясения.</a:t>
            </a:r>
          </a:p>
          <a:p>
            <a:pPr marL="0" indent="358775" algn="just">
              <a:lnSpc>
                <a:spcPct val="110000"/>
              </a:lnSpc>
              <a:spcBef>
                <a:spcPts val="400"/>
              </a:spcBef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причину «неуспеха» стратегии аномалий видят в дефектах наблюдательных систем – их разреженности. Полагают, что стратегия аномалий заработает, если прогнозная система будет существенно сгущена. что является заблуждением. Это наглядно продемонстрировало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непредсказанное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Калифорнийское землетрясение 1989г., которое произошло в середине самой густой в мире наблюдательной сети.</a:t>
            </a:r>
          </a:p>
          <a:p>
            <a:pPr marL="0" indent="358775" algn="just">
              <a:lnSpc>
                <a:spcPct val="110000"/>
              </a:lnSpc>
              <a:spcBef>
                <a:spcPts val="400"/>
              </a:spcBef>
              <a:buNone/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несостоятельность используемой в настоящее время стратегии «аномалий» (метод обратных задач) для решения проблемы прогноза землетрясений можно считать доказанной.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AB0CDD2-47FF-4705-B892-FBA0D6E93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D47167-9FF6-48B2-B694-7815D641A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573449"/>
            <a:ext cx="3289548" cy="18476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E6C193-1D58-4B26-83A4-7226FA8BC5A3}"/>
              </a:ext>
            </a:extLst>
          </p:cNvPr>
          <p:cNvSpPr txBox="1"/>
          <p:nvPr/>
        </p:nvSpPr>
        <p:spPr>
          <a:xfrm>
            <a:off x="251520" y="6421078"/>
            <a:ext cx="2975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Руины города-призрака в Аргентине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AFAF79-80FB-4C40-8175-1D3AE3F1765B}"/>
              </a:ext>
            </a:extLst>
          </p:cNvPr>
          <p:cNvSpPr txBox="1"/>
          <p:nvPr/>
        </p:nvSpPr>
        <p:spPr>
          <a:xfrm>
            <a:off x="6380552" y="6385023"/>
            <a:ext cx="2531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Землетрясения 2020 в Измире.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Турция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A4CF98-E0AE-4B9E-808E-6454D1431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410" y="4508721"/>
            <a:ext cx="2771444" cy="18476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03B297-5859-458B-A2E9-DC292878076E}"/>
              </a:ext>
            </a:extLst>
          </p:cNvPr>
          <p:cNvSpPr txBox="1"/>
          <p:nvPr/>
        </p:nvSpPr>
        <p:spPr>
          <a:xfrm>
            <a:off x="3405379" y="6352143"/>
            <a:ext cx="31251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Руины зданий, поврежденных после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землетрясений в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г.Чанджур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Багор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CCEDB5-0500-4090-A563-1A8774206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368" y="4511256"/>
            <a:ext cx="2381112" cy="189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06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69B7CA-E041-4D97-B054-4F12C10D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Попытки прогнозов землетрясений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0EA91-C72D-4009-97E8-6A915FE3B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656692"/>
            <a:ext cx="8856984" cy="6444716"/>
          </a:xfrm>
        </p:spPr>
        <p:txBody>
          <a:bodyPr>
            <a:normAutofit fontScale="55000" lnSpcReduction="20000"/>
          </a:bodyPr>
          <a:lstStyle/>
          <a:p>
            <a:pPr marL="0" indent="361950" algn="just">
              <a:lnSpc>
                <a:spcPct val="120000"/>
              </a:lnSpc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Попытки прогнозов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sz="2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Италия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Известен и печальный пример отклонения от прогноза, (тем более его реализации), приведшего к гибели сотен людей. Речь идет о</a:t>
            </a:r>
            <a:r>
              <a:rPr lang="ru-RU" sz="25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сильнейшем землетрясении (М-6,3) в Центральной Италии с эпицентром в городке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Л’Акуила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произошло 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6 апрел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 апреля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 года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Всего в ходе землетрясения, по официальным данным, погибло 309 человек, ранено около 1200, 10 человек пропали без вести. Число оставшихся без крова оценивается в 29 тысяч человек. От землетрясения повреждено примерно 15 тысяч зданий.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Землетрясение это войдет в историю науки, т.к. 6 сейсмологов и один чиновник, участвовавшие в совещании по прогнозированию сейсмической угрозы для жителей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Л’Акуиле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были осуждены за непреднамеренное убийство к 6 годам лишения свободы и штрафу в 9 млн евро. Вина их заключалась в том, что 31 марта, т.е. за 6 дней до землетрясения они уверили жителей города, что никакая серьезная опасность им не угрожает.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ноября 2014 года апелляционный суд отменил обвинительный приговор 6 сейсмологам, а чиновнику сократил срок заключения с 6 до 2 лет тюрьмы. За прошедшие 3 года никто из обвиняемых в заключении не был, таковы законы Италии. Пока есть основания для апелляции, приговоренные остаются на свободе.</a:t>
            </a:r>
          </a:p>
          <a:p>
            <a:pPr marL="0" indent="450850" algn="just">
              <a:lnSpc>
                <a:spcPct val="120000"/>
              </a:lnSpc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0850" algn="just">
              <a:lnSpc>
                <a:spcPct val="120000"/>
              </a:lnSpc>
              <a:buNone/>
            </a:pPr>
            <a:r>
              <a:rPr lang="ru-RU" sz="25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Хайчэнская</a:t>
            </a:r>
            <a:r>
              <a:rPr lang="ru-RU" sz="2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эвакуация</a:t>
            </a:r>
          </a:p>
          <a:p>
            <a:pPr marL="0" indent="450850" algn="just">
              <a:lnSpc>
                <a:spcPct val="120000"/>
              </a:lnSpc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знает успешный прогноз сильного землетрясения в городе и его не менее успешную реализацию. Речь идет о землетрясении 4 февраля 1975 г. в г.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Хайнэне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(Китай). В 2 часа ночи было объявлено, что в течение ближайших двух суток следует ожидать сильное землетрясения. Местное население покинуло дома. Чтобы «выманить» жителей города на улицы, были организованы показы кинофильмов под открытым небом. В половине восьмого утра произошло землетрясение магнитудой 7,3. Оно сравняло с землей 90% городских зданий, но число человеческих жертв было минимальным. Прогноз был основан на наблюдении аномального поведения животных.</a:t>
            </a:r>
          </a:p>
          <a:p>
            <a:pPr marL="0" indent="450850" algn="just">
              <a:lnSpc>
                <a:spcPct val="120000"/>
              </a:lnSpc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серии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форшоков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(некоторые из которых смогли нанести некоторый ущерб зданиям) некоторые местные руководители эвакуировали население. Через некоторое время произошло 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Землетрясение в Хайчэнге (1975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крупное землетрясение с M=7.3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 хотя разговоры о возможности такого землетрясения на северо-востоке Китая были ещё несколько лет назад, конкретного прогноза сформулировано не было. </a:t>
            </a:r>
          </a:p>
          <a:p>
            <a:pPr marL="0" indent="45085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71463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AAEC0A-3781-4EAB-A94F-26B93C752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8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0F2731-94AE-415B-932A-2A6F7C276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Попытки прогнозов землетрясений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5668BB-648F-4A97-A029-BADDF4F13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5805264"/>
          </a:xfrm>
        </p:spPr>
        <p:txBody>
          <a:bodyPr>
            <a:normAutofit/>
          </a:bodyPr>
          <a:lstStyle/>
          <a:p>
            <a:pPr marL="0" indent="358775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наблюдали в течение нескольких лет, возрастание числа слабых землетрясений позволило объявить всеобщую тревогу 4 февраля в 14 часов. А в 19 часов 36 минут произошло землетрясение силой более семи баллов, город оказался разрушенным, но жертв практически не было. Эта удача очень обнадежила ученых, однако за ней последовал ряд разочарований: предсказанные сильные землетрясения не произошли. </a:t>
            </a:r>
          </a:p>
          <a:p>
            <a:pPr marL="0" indent="358775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 не менее, другое 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 tooltip="Таншаньское землетрясен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Таншаньское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Таншаньское землетрясен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землетрясение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официальным данным унесшее жизни 242 тысяч человек, предсказать не удалось. На некоторое время это поставило под сомнение исследования по прогнозу землетрясений</a:t>
            </a:r>
          </a:p>
          <a:p>
            <a:pPr marL="0" indent="358775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сейсмологов посыпались упреки: объявление сейсмической тревоги предполагает остановку многих промышленных предприятий, в том числе непрерывного действия, отключение электроэнергии, прекращение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подачи газа, эвакуацию населения. Очевидно, что неверный прогноз в этом случае оборачивается серьезными экономическими потерями.</a:t>
            </a:r>
          </a:p>
          <a:p>
            <a:pPr marL="0" indent="358775" algn="just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Сложность временного прогноза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358775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 все стихийные бедствия и, в первую очередь, землетрясений, связаны с их неоднозначностью. Да, науке сегодня известны десятки предвестников катастрофических событий. Да, они отслеживаются, но ни один из них не работает на 100%. Отсюда возникает проблема реализации недостоверного прогноза, т.е. проблема принятия административного решения об эвакуации населения, особенно трудная в крупных городах. Это очень дорогостоящее мероприятие колоссальной организационной сложности.</a:t>
            </a:r>
          </a:p>
          <a:p>
            <a:pPr marL="0" indent="358775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это обстоятельство чаще всего сдерживает управляющие органы в принятии решения об эвакуации крупных масс людей. Это же обстоятельство накладывает на людей живущих или оказавшихся в сейсмоопасных районах обязанность самим уметь наблюдать и определять признаки готовящегося землетрясения. Из перечисленных выше по значимости и достоверности предвестников отметим на первом месте аномальное поведение животных и аномальные явления в естественных источниках воды. Это те признаки, которые можно наблюдать без инструментального оснащения и без специальных знаний и навыков.</a:t>
            </a:r>
          </a:p>
          <a:p>
            <a:pPr marL="0" indent="358775" algn="just">
              <a:buNone/>
            </a:pPr>
            <a:endParaRPr lang="ru-RU" sz="1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97B554-77B0-4F5E-8591-8F6C53C91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081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FDD86D-47F4-462B-AC81-A2A92971B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-243408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Сложность временного прогноза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7DE6D-3419-4D35-A68C-99F5659B4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85508"/>
            <a:ext cx="8733656" cy="6165304"/>
          </a:xfrm>
        </p:spPr>
        <p:txBody>
          <a:bodyPr>
            <a:normAutofit fontScale="85000" lnSpcReduction="10000"/>
          </a:bodyPr>
          <a:lstStyle/>
          <a:p>
            <a:pPr marL="0" indent="271463">
              <a:lnSpc>
                <a:spcPct val="120000"/>
              </a:lnSpc>
              <a:buNone/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исследовательских программ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прогнозу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землетряссений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71463">
              <a:lnSpc>
                <a:spcPct val="120000"/>
              </a:lnSpc>
              <a:buNone/>
            </a:pPr>
            <a:r>
              <a:rPr lang="ru-RU" sz="1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США</a:t>
            </a:r>
          </a:p>
          <a:p>
            <a:pPr marL="0" indent="271463" algn="just">
              <a:lnSpc>
                <a:spcPct val="120000"/>
              </a:lnSpc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СШ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Соединённых Штатах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проблема прогноза землетрясений была поднята в середине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1960-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1960-х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годов. Совместно с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Япон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Японией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было проведено множество конференций, но никаких серьёзных результатов не последовало вплоть до создания в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197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1977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Национальной программы снижения опасности землетрясений (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Английский язы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англ.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National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Earthquake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Hazards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Program). Одной из его задач стала разработка техник прогноза землетрясений и систем раннего предупреждения. Однако, акценты были смещены с прогноза на смягчение ущерба в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1990 г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1990 году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271463" algn="just">
              <a:lnSpc>
                <a:spcPct val="120000"/>
              </a:lnSpc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198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1984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стартовал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Паркфильдский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эксперимент, но ему не удалось правильно спрогнозировать землетрясение на разломе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Сан-Андреас (разлом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Сан-Андреас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В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 tooltip="199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1995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Национальная академия наук провела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Коллоквиум (собрание)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коллоквиум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«Прогноз землетрясений: вызов для науки», который не смог дать никакой новой информации для предсказаний. 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sz="1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Японии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1892 г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1892 году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японское правительство основало Имперский комитет по исследованию землетрясений в ответ на разрушительное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Землетрясение Ноби (1891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Землетрясение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3" tooltip="Землетрясение Ноби (1891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Ноби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Землетрясение Ноби (1891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(1891)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Мино-Овари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с M=8.0. 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 предсказанию землетрясений стартовала в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 tooltip="196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1964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пятилетним планом. В 1978 программа занялась прогнозом землетрясения магнитудой выше 8 в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 tooltip="Токай (регион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Токае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близ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 tooltip="Токио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Токио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мог бы стать крупнейшим бедствием в истории Японии. 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Япония обладает лучшей в мире системой записи сейсмических волн, обнаружения деформаций земной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изучения свойств грунтовых вод, электромагнитных изменений. Всё это — часть огромных усилий в попытке понять процессы подготовки землетрясений.</a:t>
            </a:r>
          </a:p>
          <a:p>
            <a:pPr marL="0" indent="358775">
              <a:lnSpc>
                <a:spcPct val="120000"/>
              </a:lnSpc>
              <a:buNone/>
            </a:pPr>
            <a:r>
              <a:rPr lang="ru-RU" sz="15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Германии</a:t>
            </a:r>
          </a:p>
          <a:p>
            <a:pPr marL="0" indent="358775" algn="just">
              <a:lnSpc>
                <a:spcPct val="120000"/>
              </a:lnSpc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7" tooltip="Герман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Немецкие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ученые, долгое время изучавшие поведение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8" tooltip="Муравь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муравьёв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разные периоды сейсмической активности, сделали вывод, что они кардинально изменяли график своей жизнедеятельности только накануне землетрясения, сила которого составляет как минимум 2 балла. </a:t>
            </a:r>
          </a:p>
          <a:p>
            <a:pPr marL="0" indent="358775" algn="just">
              <a:lnSpc>
                <a:spcPct val="120000"/>
              </a:lnSpc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словам ученых из Университета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19" tooltip="Дуйсбург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Дуйсбурга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поведении муравьёв обнаружилась устойчивая смена фаз активности и спокойствия: за несколько часов до землетрясения вместо фазы сна наступал всплеск активности, а</a:t>
            </a:r>
          </a:p>
          <a:p>
            <a:pPr marL="0" indent="361950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3195CE-B4A1-43F7-8AFC-7D5E591AF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867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DF1AA-CCFA-4E15-848F-35E96BB8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06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исследовательских программ</a:t>
            </a:r>
            <a:br>
              <a:rPr lang="ru-RU" sz="5400" dirty="0"/>
            </a:br>
            <a:br>
              <a:rPr lang="ru-RU" sz="5400" dirty="0"/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B01909-8B3F-46E5-8F08-CBE598AD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229F59C-B7EB-4E29-9874-FE8A5981F7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410" y="674352"/>
            <a:ext cx="2923620" cy="16128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5BCDF1-ACAD-4C84-B7C0-9B261DBF4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487" y="651832"/>
            <a:ext cx="2314603" cy="16317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F90E80-7230-4B76-9D94-BF6840E3C9A9}"/>
              </a:ext>
            </a:extLst>
          </p:cNvPr>
          <p:cNvSpPr txBox="1"/>
          <p:nvPr/>
        </p:nvSpPr>
        <p:spPr>
          <a:xfrm>
            <a:off x="2987824" y="2378960"/>
            <a:ext cx="4078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Индонезии с сейсмическим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сигналом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A2447-FFBD-4806-B8AF-8055A1D48BF5}"/>
              </a:ext>
            </a:extLst>
          </p:cNvPr>
          <p:cNvSpPr txBox="1"/>
          <p:nvPr/>
        </p:nvSpPr>
        <p:spPr>
          <a:xfrm>
            <a:off x="154410" y="2342241"/>
            <a:ext cx="2747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Сейсмограмма для сейсмических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измерений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B4D162-1088-40A5-ABBB-4D3F5DB80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8547" y="579019"/>
            <a:ext cx="3433564" cy="17167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EF128B-3625-4FB0-83DC-4AE06991380A}"/>
              </a:ext>
            </a:extLst>
          </p:cNvPr>
          <p:cNvSpPr txBox="1"/>
          <p:nvPr/>
        </p:nvSpPr>
        <p:spPr>
          <a:xfrm>
            <a:off x="5725036" y="2227851"/>
            <a:ext cx="3423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землетрясения. Частотные сейсмографические волны и вибрация круга на перспективной сетке.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209E1-2ACA-4FC7-8616-3608F6284F1C}"/>
              </a:ext>
            </a:extLst>
          </p:cNvPr>
          <p:cNvSpPr txBox="1"/>
          <p:nvPr/>
        </p:nvSpPr>
        <p:spPr>
          <a:xfrm flipH="1">
            <a:off x="131192" y="3059668"/>
            <a:ext cx="878594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следующая за ним фаза активности не наступала в течение суток. По мнению экспертов, это объясняется тем, что перед землетрясением может выделяться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Токсичность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токсичный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газ, незаметный для человека, однако отражающийся на поведении муравьёв.</a:t>
            </a:r>
          </a:p>
          <a:p>
            <a:pPr indent="361950" algn="just"/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Китае</a:t>
            </a:r>
          </a:p>
          <a:p>
            <a:pPr indent="36195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20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году после мощного землетрясения в китайской провинции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Сычуань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Сычуань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было решено вложить в прогноз сейсмических ударов более $300 млн: в наиболее опасных районах страны будет создана сеть из 5000 станций наблюдения, цель которых — раннее предупреждение о сильном землетрясении. </a:t>
            </a:r>
          </a:p>
          <a:p>
            <a:pPr indent="361950" algn="just"/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</a:t>
            </a:r>
          </a:p>
          <a:p>
            <a:pPr indent="271463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научная программа по прогнозу землетрясений была разработана классиком сейсмологии русским ученым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Б.Б.Голицыным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1911 г. В СССР систематические работы по поискам предвестников землетрясений были поставлены после катастрофического Ашхабадского землетрясения 1948 г.</a:t>
            </a:r>
          </a:p>
          <a:p>
            <a:pPr indent="271463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до недавнего времени прогнозирование землетрясений не находило своего практического воплощения. Первым шагом в организации сейсмического мониторинга в нашей стране было создание в конце 1996 года Федерального центра прогнозирования землетрясений Геофизической службы РАН (ФЦП РАН), который был  включен в мировую сеть аналогичных центров, и его данные используют сейсмологи всего мира.</a:t>
            </a:r>
          </a:p>
        </p:txBody>
      </p:sp>
    </p:spTree>
    <p:extLst>
      <p:ext uri="{BB962C8B-B14F-4D97-AF65-F5344CB8AC3E}">
        <p14:creationId xmlns:p14="http://schemas.microsoft.com/office/powerpoint/2010/main" val="1950313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51ED6-FFAD-4626-A8A2-A47B99DF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9750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исследовательских программ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77261-11E5-424A-8FD1-46F89EE15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578949"/>
            <a:ext cx="8640960" cy="6522459"/>
          </a:xfrm>
        </p:spPr>
        <p:txBody>
          <a:bodyPr>
            <a:normAutofit fontScale="70000" lnSpcReduction="20000"/>
          </a:bodyPr>
          <a:lstStyle/>
          <a:p>
            <a:pPr marL="0" indent="271463" algn="just">
              <a:lnSpc>
                <a:spcPct val="12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него стекается информация с сейсмических станций или комплексных пунктов наблюдений, расположенных по всей стране в сейсмоопасных районах. Эту информацию обрабатывают, анализируют и на ее основе составляют текущий прогноз землетрясений, который еженедельно передается в Министерство чрезвычайных ситуаций, а оно в свою очередь принимает решения о проведении соответствующих мероприятий.</a:t>
            </a:r>
          </a:p>
          <a:p>
            <a:pPr marL="0" indent="271463" algn="just">
              <a:lnSpc>
                <a:spcPct val="12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срочных донесений РАН использует сводки 44 сейсмических станций России и СНГ. Поступавшие прогнозы были достаточно точны. В минувшем году ученые заблаговременно и правильно спрогнозировали декабрьское землетрясение на Камчатке силой до восьми баллов в радиусе 150-200 км.</a:t>
            </a:r>
          </a:p>
          <a:p>
            <a:pPr marL="0" indent="271463" algn="just">
              <a:lnSpc>
                <a:spcPct val="12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Росс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Российские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ученые разработали комплексный метод анализа предвестников землетрясений, что позволит создать работающую систему краткосрочного прогноза сильных подземных толчков. </a:t>
            </a:r>
          </a:p>
          <a:p>
            <a:pPr marL="0" indent="271463" algn="just">
              <a:lnSpc>
                <a:spcPct val="12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словам главного научного сотрудника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Институт космических исследований РА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Института космических исследований РАН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 tooltip="Сергей Пулинец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С.Пулинца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используются спутниковые технологии для наблюдения за полным электронным содержанием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Ионосфер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ионосферы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температурой в нижних слоях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Атмосфер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атмосферы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ряда других параметров для выделения признаков приближения толчков. На данном этапе ученые могут предсказывать землетрясения магнитудой больше 5,5 с точностью до пяти суток, причем по статистике только 60% прогнозов заканчиваются успехом. </a:t>
            </a:r>
          </a:p>
          <a:p>
            <a:pPr marL="0" indent="271463" algn="just">
              <a:lnSpc>
                <a:spcPct val="12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20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году заведующий отделением сейсмологии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Институт физики Земли имени О. Ю. Шмидта РА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Института физики Земли РАН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Г.Соболев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конференции «Прогноз землетрясений в России» заявил, что России не хватает станций наблюдения за движениями земной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наиболее сейсмоопасных регионах.</a:t>
            </a:r>
          </a:p>
          <a:p>
            <a:pPr marL="0" indent="271463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его словам, сейсмологам не хватает оборудования для наблюдения за подземной активностью. </a:t>
            </a:r>
          </a:p>
          <a:p>
            <a:pPr marL="0" indent="271463" algn="just">
              <a:lnSpc>
                <a:spcPct val="12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20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году заместитель директора Института физики Земли 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0" tooltip="Евгений Рогожин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Е.Рогожин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конференции «Прогноз землетрясений: готова ли к ним Россия и мир?» заявил, что слабой стороной изучения предвестников является то, что нет никакой специальной службы в нашей стране, которая вела бы комплексное наблюдение за всеми предвестниками. </a:t>
            </a:r>
          </a:p>
          <a:p>
            <a:pPr marL="0" indent="271463" algn="just">
              <a:lnSpc>
                <a:spcPct val="12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 tooltip="Сибирское отделение Российской академии нау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Сибирского отделения РАН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 tooltip="Сибирский НИИ геологии, геофизики и минерального сырь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Сибирского НИИ геологии, геофизики и минерального сырья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 tooltip="20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был разработан метод активного мониторинга, при котором используются вибрационные источники мощностью до 100 тонн, позволяющие прогнозировать землетрясения. Вибрационные источники позволяют получать данные о строении земной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Работы по созданию самой системы прогнозирования землетрясений также ведутся на полигоне в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 tooltip="Быстровка (Новосибирская область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Быстровке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71463" algn="just">
              <a:lnSpc>
                <a:spcPct val="120000"/>
              </a:lnSpc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1950">
              <a:buNone/>
            </a:pP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6CE4B7-4C54-4132-A825-E26B154F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288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68365-7C4A-49A1-B39D-143FC7D6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-243408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исследовательских программ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BF3522-BCC8-4B28-B574-653874F0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92" y="548680"/>
            <a:ext cx="8980312" cy="6552728"/>
          </a:xfrm>
        </p:spPr>
        <p:txBody>
          <a:bodyPr>
            <a:normAutofit fontScale="62500" lnSpcReduction="20000"/>
          </a:bodyPr>
          <a:lstStyle/>
          <a:p>
            <a:pPr marL="0" indent="357188" algn="just">
              <a:lnSpc>
                <a:spcPct val="120000"/>
              </a:lnSpc>
              <a:buNone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Казахстане</a:t>
            </a:r>
          </a:p>
          <a:p>
            <a:pPr marL="0" indent="357188" algn="just">
              <a:lnSpc>
                <a:spcPct val="110000"/>
              </a:lnSpc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структуры и сети сейсмического наблюдения</a:t>
            </a:r>
          </a:p>
          <a:p>
            <a:pPr marL="0" indent="357188" algn="just">
              <a:lnSpc>
                <a:spcPct val="110000"/>
              </a:lnSpc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в Казахстане, как и во всем мире, нет разработанных методик для точного краткосрочного прогнозирования землетрясений, то есть невозможно предсказать время, место и силу сейсмического события с необходимой точностью. Однако ведущие научно-исследовательские институты, такие как Институт сейсмологии в Алматы, занимаются сейсмологическим мониторингом и разработкой образовательных ресурсов для населения. 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0000"/>
              </a:lnSpc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Наблюдательная сеть Института Геофизических Исследований ННЦ Казахстана (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Geophysical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NNC RK)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несколько сейсмических массивов, трёхкомпонентных сейсмостанций и инфразвуковых станций. Сеть покрывает как районированные (сейсмически активные) территории, так и регионы с низким сейсмическим фоном. </a:t>
            </a:r>
          </a:p>
          <a:p>
            <a:pPr lvl="1" algn="just">
              <a:lnSpc>
                <a:spcPct val="11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стационарная станция KNDC в Алматы (с централизованной обработкой данных) и станция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Kaskelen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(KASK) с возможностью реального времени передачи данных. </a:t>
            </a:r>
          </a:p>
          <a:p>
            <a:pPr marL="392113" lvl="1" indent="-392113" algn="just">
              <a:lnSpc>
                <a:spcPct val="110000"/>
              </a:lnSpc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Совместные проекты с Китаем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Подписано соглашение между Научным центром сейсмологических наблюдений и исследований Казахстана и Институтом геофизики Китайской сейсмологической администрации</a:t>
            </a:r>
          </a:p>
          <a:p>
            <a:pPr lvl="1" algn="just">
              <a:lnSpc>
                <a:spcPct val="11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— обмен данными в реальном времени, интеграция систем раннего предупреждения о землетрясениях. </a:t>
            </a:r>
          </a:p>
          <a:p>
            <a:pPr marL="0" lvl="0" indent="0" algn="just">
              <a:lnSpc>
                <a:spcPct val="110000"/>
              </a:lnSpc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систем раннего предупреждения и расширение мониторинга в Алматы</a:t>
            </a:r>
          </a:p>
          <a:p>
            <a:pPr lvl="1" algn="just">
              <a:lnSpc>
                <a:spcPct val="11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Алматы уже работает некоторое число станций раннего предупреждения (28), планируется установка ещё 70 новых станций в 2025‑2026 гг. </a:t>
            </a:r>
          </a:p>
          <a:p>
            <a:pPr lvl="1" algn="just">
              <a:lnSpc>
                <a:spcPct val="11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планируются профилактические меры: сейсмическая проверка зданий, укрепление склонов, сооружение защитных конструкций и др. </a:t>
            </a:r>
          </a:p>
          <a:p>
            <a:pPr marL="0" lvl="0" indent="0" algn="just">
              <a:lnSpc>
                <a:spcPct val="110000"/>
              </a:lnSpc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Разработка сейсмических карт зональности и проектов нормативов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1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 план развития сейсмической индустрии, который предусматривает: создание 15 карт сейсмической зональности для прогнозирования источников землетрясений, введение новых стандартов строительства, сертификация объектов.</a:t>
            </a:r>
          </a:p>
          <a:p>
            <a:pPr lvl="1" algn="just">
              <a:lnSpc>
                <a:spcPct val="11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сети станций: установка 285 новых, обновление примерно 70 существующих.</a:t>
            </a:r>
          </a:p>
          <a:p>
            <a:pPr marL="393192" lvl="1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7188">
              <a:buNone/>
            </a:pP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BFDE63-01EC-4E03-AA66-8B5F9D27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374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FCEA9-EF96-48C8-A96F-6823C08B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исследовательских программ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BDAEA4-F39D-4EFA-B27D-255EF17AB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764704"/>
            <a:ext cx="8712968" cy="662637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исследования и методы прогнозирования в Казахстане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Машинное обучение и статистические модели: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“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Machine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Determining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Earthquake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Probable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Kazakhstan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— сравнивались разные алгоритмы (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RandomForest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XGBoost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 для предсказания частоты и величины землетрясений. </a:t>
            </a:r>
          </a:p>
          <a:p>
            <a:pPr lvl="1" algn="just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“MULTI‑AGENT SYSTEMS” из «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Bulletin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Abai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KazNPU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— использована модель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LightGBM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мультиагентная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система, признаки времени‑серийных сигналов для попытки предсказать время землетрясения. </a:t>
            </a:r>
          </a:p>
          <a:p>
            <a:pPr marL="0" lvl="0" indent="0" algn="just">
              <a:lnSpc>
                <a:spcPct val="105000"/>
              </a:lnSpc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Образовательные программы: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Магистерская и докторская программы по сейсмологии и прикладной сейсмологии в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Сатбаевском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университете: обучение методам оценки сейсмической опасности, анализу данных, прогнозу мест и силы землетрясений, включая краткосрочное, среднесрочное и долгосрочное прогнозирование. </a:t>
            </a:r>
          </a:p>
          <a:p>
            <a:pPr marL="0" lvl="0" indent="0" algn="just">
              <a:lnSpc>
                <a:spcPct val="105000"/>
              </a:lnSpc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Региональные и международные модели вероятностного сейсмического риска: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5000"/>
              </a:lnSpc>
              <a:buFont typeface="Wingdings" panose="05000000000000000000" pitchFamily="2" charset="2"/>
              <a:buChar char="§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“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Strengthening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Financial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Resilience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Accelerating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Risk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Central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Asia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(SFRARR)”: разработка региональной полностью вероятностной модели риска землетрясений, охватывающей Казахстан и другие страны Центральной Азии. </a:t>
            </a:r>
          </a:p>
          <a:p>
            <a:pPr marL="392113" lvl="1" indent="-300038" algn="just">
              <a:lnSpc>
                <a:spcPct val="105000"/>
              </a:lnSpc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Прогнозы на основе анализа сейсмичности и экспертных оценок: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центр сейсмологических наблюдений и исследований предсказывает, что с вероятностью ≈70 % в 2024 году не будет разрушительных землетрясений на территории Казахстана. </a:t>
            </a:r>
          </a:p>
          <a:p>
            <a:pPr marL="393192" lvl="1" indent="0" algn="ctr">
              <a:lnSpc>
                <a:spcPct val="105000"/>
              </a:lnSpc>
              <a:buNone/>
            </a:pPr>
            <a:r>
              <a:rPr lang="ru-RU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Ограничения и вызовы</a:t>
            </a:r>
            <a:endParaRPr lang="ru-RU" sz="2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361950" algn="just">
              <a:lnSpc>
                <a:spcPct val="105000"/>
              </a:lnSpc>
              <a:buClrTx/>
              <a:buSzPct val="100000"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 прогноз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землетрясений остаётся проблематичным: пока нет надёжной методики, гарантирующей точность прогноза времени и места. Методики машинного обучения и модели‑агенты пока на стадии исследований.</a:t>
            </a:r>
          </a:p>
          <a:p>
            <a:pPr marL="0" lvl="0" indent="361950" algn="just">
              <a:lnSpc>
                <a:spcPct val="105000"/>
              </a:lnSpc>
              <a:buClrTx/>
              <a:buSzPct val="100000"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Покрытие сети станций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хотя сеть развивается, слабое покрытие остаётся в некоторых районах страны, особенно в менее населённых. </a:t>
            </a:r>
          </a:p>
          <a:p>
            <a:pPr marL="0" lvl="0" indent="361950" algn="just">
              <a:lnSpc>
                <a:spcPct val="105000"/>
              </a:lnSpc>
              <a:buClrTx/>
              <a:buSzPct val="100000"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Неоднородность данных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(геологические характеристики, надёжность измерений, разнообразие источников сигналов) усложняют разработку универсальных моделей.</a:t>
            </a:r>
          </a:p>
          <a:p>
            <a:pPr marL="0" lvl="0" indent="361950" algn="just">
              <a:lnSpc>
                <a:spcPct val="105000"/>
              </a:lnSpc>
              <a:buClrTx/>
              <a:buSzPct val="100000"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Нормативно‑правовая база и стандарты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новые строительно‑сейсмические нормы, карты зональности всё ещё внедряются и нуждаются в обновлении.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50451E-E7A5-48C3-81B5-995F1100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117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AAC602-05F8-4448-BEAE-E9E96C24E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84" y="9767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исследовательских программ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198556-A319-45D2-8516-D128CC65A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500" y="980728"/>
            <a:ext cx="8712968" cy="6278880"/>
          </a:xfrm>
        </p:spPr>
        <p:txBody>
          <a:bodyPr anchor="ctr">
            <a:normAutofit fontScale="70000" lnSpcReduction="20000"/>
          </a:bodyPr>
          <a:lstStyle/>
          <a:p>
            <a:pPr marL="0" indent="358775" algn="just">
              <a:lnSpc>
                <a:spcPct val="120000"/>
              </a:lnSpc>
              <a:buNone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lnSpc>
                <a:spcPct val="120000"/>
              </a:lnSpc>
              <a:buNone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Таджикистане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lnSpc>
                <a:spcPct val="120000"/>
              </a:lnSpc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Гармском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Таджикистана был основан геофизический полигон, на котором и была сделана основная серия открытий и находок в этой области. После Ташкентского землетрясения 1966 г. работы по поиску предвестников были усилены. </a:t>
            </a:r>
          </a:p>
          <a:p>
            <a:pPr marL="0" indent="358775" algn="just">
              <a:lnSpc>
                <a:spcPct val="120000"/>
              </a:lnSpc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прогноза землетрясения комплексное и включает предсказание места, силы и времени землетрясения. Современная сейсмология достигла значимых успехов в определении первых двух параметров, однако временной прогноз остается пока несбыточной мечтой ученых.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Территориальный прогноз — районирование.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lnSpc>
                <a:spcPct val="120000"/>
              </a:lnSpc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инструментом современного прогноза землетрясений являются карты сейсмического районирования. Они составляются на основе изучения сейсмического режима данной территории и геологического положения эпицентров всех известных землетрясений, измеренных инструментально, а также известных из исторических документов. Чем длиннее временной ряд наблюдений, тем выше прогностическая ценность таких карт. Естественно, что с течением времени карты сейсмического районирования уточняются, издаются новые варианты. </a:t>
            </a:r>
          </a:p>
          <a:p>
            <a:pPr marL="0" indent="355600" algn="just">
              <a:lnSpc>
                <a:spcPct val="120000"/>
              </a:lnSpc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официальная карта общего сейсмического районирования (ОСР) территории СССР была создана в 1936 г. в Сейсмологическом институте АН СССР — предшественнике Института физики Земли (ИФЗ) РАН. Последующие уточненные варианты выходили в 1957, 1968 и 1978 гг.</a:t>
            </a:r>
          </a:p>
          <a:p>
            <a:pPr marL="0" indent="355600" algn="just">
              <a:lnSpc>
                <a:spcPct val="120000"/>
              </a:lnSpc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Предпоследний вариант карты сейсмического районирования (ОСР-97) разрабатывался в 1991-1997 гг. в Объединенном институте физики Земли им. О.Ю. Шмидта РАН под руководством известного сейсмолога 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В.И.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Уломова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работе участвовали специалисты из нескольких десятков научно-исследовательских институтов Российской академии наук, её Сибирского, Дальневосточного и Уральского отделений, а также из других организаций, в том числе из государств СНГ. </a:t>
            </a:r>
          </a:p>
          <a:p>
            <a:pPr marL="0" indent="355600" algn="just">
              <a:lnSpc>
                <a:spcPct val="120000"/>
              </a:lnSpc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lnSpc>
                <a:spcPct val="120000"/>
              </a:lnSpc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lnSpc>
                <a:spcPct val="120000"/>
              </a:lnSpc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951CA7-698A-4B0D-A67C-BFCECF2C0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384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821B6-730F-4691-91F9-4C4704B2D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525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землетрясений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55DC6D-E9FF-4E5E-9726-7FF32EDC2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93" y="765810"/>
            <a:ext cx="8925814" cy="4389120"/>
          </a:xfrm>
        </p:spPr>
        <p:txBody>
          <a:bodyPr>
            <a:normAutofit/>
          </a:bodyPr>
          <a:lstStyle/>
          <a:p>
            <a:pPr marL="0" indent="358775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Возможен ли прогноз землетрясений? Ответ на этот вопрос ученые ищут на протяжении многих лет. Тысячи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сейсмостанций, плотно опутавших Землю, следят за процессами сейсмичности, а целые армии сейсмологов и геофизиков, вооружившись приборами и теориями, пытаются спрогнозировать землетрясения.</a:t>
            </a:r>
          </a:p>
          <a:p>
            <a:pPr marL="0" indent="358775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Земные недра никогда не бывают спокойны. Процессы, в них происходящие, вызывают движения земной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 их воздействием поверхность планеты деформируется: она поднимется и опускается, растягивается и сжимается, на ней образуются гигантские трещины. </a:t>
            </a:r>
          </a:p>
          <a:p>
            <a:pPr marL="0" indent="358775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40E1ED-54CB-49AF-A33F-71622691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878B68-F410-4F52-A914-684250866267}"/>
              </a:ext>
            </a:extLst>
          </p:cNvPr>
          <p:cNvSpPr txBox="1"/>
          <p:nvPr/>
        </p:nvSpPr>
        <p:spPr>
          <a:xfrm>
            <a:off x="4114800" y="296037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https://bookonlime.ru/sites/default/files/node/lecture/imgs/1089/22.png">
            <a:extLst>
              <a:ext uri="{FF2B5EF4-FFF2-40B4-BE49-F238E27FC236}">
                <a16:creationId xmlns:a16="http://schemas.microsoft.com/office/drawing/2014/main" id="{E35247BE-31F4-4DFE-A5CA-C107F0D68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2" y="2474382"/>
            <a:ext cx="2603253" cy="169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64C58E-286A-4BEB-ABB0-340C4ACF8A17}"/>
              </a:ext>
            </a:extLst>
          </p:cNvPr>
          <p:cNvSpPr txBox="1"/>
          <p:nvPr/>
        </p:nvSpPr>
        <p:spPr>
          <a:xfrm>
            <a:off x="3563888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B7A6D-47CE-40F9-BB82-36333705F306}"/>
              </a:ext>
            </a:extLst>
          </p:cNvPr>
          <p:cNvSpPr txBox="1"/>
          <p:nvPr/>
        </p:nvSpPr>
        <p:spPr>
          <a:xfrm>
            <a:off x="140732" y="4193058"/>
            <a:ext cx="255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Лежачая складка во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флишевых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отложениях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таврической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серии (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T3-J1).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Южный берег Крыма</a:t>
            </a:r>
          </a:p>
        </p:txBody>
      </p:sp>
      <p:pic>
        <p:nvPicPr>
          <p:cNvPr id="1028" name="Picture 4" descr="https://bookonlime.ru/sites/default/files/node/lecture/imgs/1089/23.png">
            <a:extLst>
              <a:ext uri="{FF2B5EF4-FFF2-40B4-BE49-F238E27FC236}">
                <a16:creationId xmlns:a16="http://schemas.microsoft.com/office/drawing/2014/main" id="{4320F107-18E5-45A2-AF88-5DBADF54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259" y="2474382"/>
            <a:ext cx="2655058" cy="178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F2E1AF-3FA3-49B2-BCE0-9C7CA1DFBC80}"/>
              </a:ext>
            </a:extLst>
          </p:cNvPr>
          <p:cNvSpPr txBox="1"/>
          <p:nvPr/>
        </p:nvSpPr>
        <p:spPr>
          <a:xfrm>
            <a:off x="2051720" y="19088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EBF1B-BD7F-431D-9270-ABCF3ADFE5F7}"/>
              </a:ext>
            </a:extLst>
          </p:cNvPr>
          <p:cNvSpPr txBox="1"/>
          <p:nvPr/>
        </p:nvSpPr>
        <p:spPr>
          <a:xfrm>
            <a:off x="2889980" y="4258177"/>
            <a:ext cx="2655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Складки в раннепротерозойских карбонатных породах в провинции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Сапериор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Канада </a:t>
            </a:r>
          </a:p>
        </p:txBody>
      </p:sp>
      <p:pic>
        <p:nvPicPr>
          <p:cNvPr id="1032" name="Picture 8" descr="https://bookonlime.ru/sites/default/files/node/lecture/imgs/1089/24.jpg">
            <a:extLst>
              <a:ext uri="{FF2B5EF4-FFF2-40B4-BE49-F238E27FC236}">
                <a16:creationId xmlns:a16="http://schemas.microsoft.com/office/drawing/2014/main" id="{DB9FBE50-31F8-4347-9908-68BDBFD68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842" y="2400281"/>
            <a:ext cx="2687732" cy="185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BCF6EF-5ED0-418D-A776-F1EB492AA264}"/>
              </a:ext>
            </a:extLst>
          </p:cNvPr>
          <p:cNvSpPr txBox="1"/>
          <p:nvPr/>
        </p:nvSpPr>
        <p:spPr>
          <a:xfrm>
            <a:off x="5928873" y="4258177"/>
            <a:ext cx="313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Вертикально залегающие карбонатные пласты девона-карбона. Канадские скалистые горы.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2C0F3-A899-4C23-AB51-1739468DFF63}"/>
              </a:ext>
            </a:extLst>
          </p:cNvPr>
          <p:cNvSpPr txBox="1"/>
          <p:nvPr/>
        </p:nvSpPr>
        <p:spPr>
          <a:xfrm>
            <a:off x="-115071" y="590348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4" name="Picture 10" descr="https://bookonlime.ru/sites/default/files/node/lecture/imgs/1089/25a.png">
            <a:extLst>
              <a:ext uri="{FF2B5EF4-FFF2-40B4-BE49-F238E27FC236}">
                <a16:creationId xmlns:a16="http://schemas.microsoft.com/office/drawing/2014/main" id="{FB2465AE-FD45-4316-9A81-F96708F4B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2" y="4885612"/>
            <a:ext cx="2467472" cy="144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5AE7B3-98CB-4F55-A52B-D49F38C03C0F}"/>
              </a:ext>
            </a:extLst>
          </p:cNvPr>
          <p:cNvSpPr txBox="1"/>
          <p:nvPr/>
        </p:nvSpPr>
        <p:spPr>
          <a:xfrm>
            <a:off x="5369877" y="5951230"/>
            <a:ext cx="5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36" name="Picture 12" descr="https://bookonlime.ru/sites/default/files/node/lecture/imgs/1089/25b.jpg">
            <a:extLst>
              <a:ext uri="{FF2B5EF4-FFF2-40B4-BE49-F238E27FC236}">
                <a16:creationId xmlns:a16="http://schemas.microsoft.com/office/drawing/2014/main" id="{4A969E0E-99D6-4B5C-A597-BED67F280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283" y="4883514"/>
            <a:ext cx="2655058" cy="14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B41905-2FE1-415C-9ECA-5ED88E48C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8167" y="4874718"/>
            <a:ext cx="1601398" cy="2000754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A7FDD42-4564-4F85-B452-655E7BB3E605}"/>
              </a:ext>
            </a:extLst>
          </p:cNvPr>
          <p:cNvSpPr/>
          <p:nvPr/>
        </p:nvSpPr>
        <p:spPr>
          <a:xfrm>
            <a:off x="7301291" y="5274931"/>
            <a:ext cx="1842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Рис. Хорошо выраженные мелкие сбросы и взбросы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тонкослоистой метаморфической породе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AC2542-4D40-4A40-95B0-5CA5DB9C8032}"/>
              </a:ext>
            </a:extLst>
          </p:cNvPr>
          <p:cNvSpPr txBox="1"/>
          <p:nvPr/>
        </p:nvSpPr>
        <p:spPr>
          <a:xfrm>
            <a:off x="140732" y="6333534"/>
            <a:ext cx="780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Мелкие сбросы,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сместитель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наклонен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сторону опущенного крыла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B23B2-9175-4576-A475-D2873594C554}"/>
              </a:ext>
            </a:extLst>
          </p:cNvPr>
          <p:cNvSpPr txBox="1"/>
          <p:nvPr/>
        </p:nvSpPr>
        <p:spPr>
          <a:xfrm>
            <a:off x="3050984" y="6324459"/>
            <a:ext cx="2422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Взброс. </a:t>
            </a:r>
            <a:r>
              <a:rPr lang="ru-RU" sz="1200" dirty="0" err="1"/>
              <a:t>Сместитель</a:t>
            </a:r>
            <a:r>
              <a:rPr lang="ru-RU" sz="1200" dirty="0"/>
              <a:t> наклонен в </a:t>
            </a:r>
          </a:p>
          <a:p>
            <a:r>
              <a:rPr lang="ru-RU" sz="1200" dirty="0"/>
              <a:t>сторону поднятого крыла</a:t>
            </a:r>
          </a:p>
        </p:txBody>
      </p:sp>
    </p:spTree>
    <p:extLst>
      <p:ext uri="{BB962C8B-B14F-4D97-AF65-F5344CB8AC3E}">
        <p14:creationId xmlns:p14="http://schemas.microsoft.com/office/powerpoint/2010/main" val="2313025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19B45C-6870-456C-9CCB-D7800426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Территориальный прогноз — районирование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BBBB84-D4BC-4265-BDB9-B97F002B8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04087"/>
            <a:ext cx="8640960" cy="6017387"/>
          </a:xfrm>
        </p:spPr>
        <p:txBody>
          <a:bodyPr>
            <a:normAutofit fontScale="62500" lnSpcReduction="20000"/>
          </a:bodyPr>
          <a:lstStyle/>
          <a:p>
            <a:pPr marL="0" indent="361950" algn="just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основу сейсмологических и геолого-геофизических исследований по районированию сейсмической опасности и долгосрочному прогнозу землетрясений при составлении карт серии ОСР-97 была положена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сейсмогеодинамика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изучающая особенности сейсмичности как результат динамики земной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всей литосферы с учетом их структуры, прочностных свойств и процессов разрушения на разных масштабных уровнях.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данным общего сейсмического районирования свыше трети территории России подвержено 7-балльным сейсмическим воздействиям, требующим проведения антисейсмических мероприятий. Более 15% площади страны занимают чрезвычайно опасные в сейсмическом отношении 8-9- и 9-10-балльные зоны. К таким регионам относятся Дальний Восток, весь юг Сибири, а также Северный Кавказ. В европейской части России выделены 6-7-балльные зоны: Средний Урал и Приуралье, Приазовье, Поволжье, Кольский полуостров и сопредельные с ними территории.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нефтедобывающих районах Татарстана, на горнопромышленных объектах Пермской области к естественной сейсмичности добавляется и индуцированная локальная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сейсмогеодинамическая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активизация, способная спровоцировать сильные землетрясения. 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 местные землетрясения и в Воронежской области, где расположена Ново-Воронежская АЭС. Сейсмоопасными являются бассейны Черного и Каспийского морей, шельфы моря Лаптевых, Охотского, Чукотского и Баренцева, являющиеся местом добычи природного газа и нефти. Продолжительные низкочастотные 4-5-балльные сотрясения, распространяющиеся на огромные расстояния от заглубленных очагов крупных землетрясений в Восточных Карпатах, способны повредить чувствительные к таким колебаниям уникальные высотные строительные объекты даже на большом удалении от эпицентров, в том числе на территории Москвы и Московской области.</a:t>
            </a:r>
          </a:p>
          <a:p>
            <a:pPr marL="0" indent="361950" algn="just">
              <a:lnSpc>
                <a:spcPct val="120000"/>
              </a:lnSpc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E31B90-CB0C-42FA-9A08-9021B269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290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D641B3-37AD-4A3D-A18D-36E030440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Территориальный прогноз — районирование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390038-BCD8-469B-84C1-2C72090A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8999786" cy="1944216"/>
          </a:xfrm>
        </p:spPr>
        <p:txBody>
          <a:bodyPr>
            <a:normAutofit/>
          </a:bodyPr>
          <a:lstStyle/>
          <a:p>
            <a:pPr marL="0" indent="361950" algn="just">
              <a:spcAft>
                <a:spcPts val="300"/>
              </a:spcAft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карты общего сейсмического районирования ОСР-97 и ОСР-2015 предусматривает осуществление антисейсмических мероприятий при строительстве объектов и отражает 10%-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карта А, 5%-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карта В, 1%-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карта С вероятности возможного превышения (или 90%-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95%-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99%-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вероятности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непревышения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 течение 50 лет указанных на картах значений сейсмической интенсивности. Указанным значениям вероятностей соответствуют следующие средние интервалы времени между землетрясениями расчетной интенсивности: 500 лет (карта А), 1000 лет (карта В), 5000 лет (карта С).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D88B4F-E98C-4CA7-AA56-33C0F2D26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E02414-A56F-45A9-81D9-8798CA3FF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9362"/>
            <a:ext cx="3168352" cy="2331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FBC99A-3A23-45D1-90DE-A61436A1DD7A}"/>
              </a:ext>
            </a:extLst>
          </p:cNvPr>
          <p:cNvSpPr txBox="1"/>
          <p:nvPr/>
        </p:nvSpPr>
        <p:spPr>
          <a:xfrm>
            <a:off x="-49954" y="4658960"/>
            <a:ext cx="33999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Сейсмическое районирование РФ.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ОСР-2015-А.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Карта А предназначена для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проектирования объектов нормального и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пониженного уровня ответственности.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68683A-D15F-4C6F-A848-5D4453E84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352" y="2380332"/>
            <a:ext cx="2972819" cy="23190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2DB49C-CFAC-4A83-AAFA-20BC665C1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573" y="2415050"/>
            <a:ext cx="3061427" cy="22722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469EEC-BC8C-484D-AB57-B121916B1DD6}"/>
              </a:ext>
            </a:extLst>
          </p:cNvPr>
          <p:cNvSpPr txBox="1"/>
          <p:nvPr/>
        </p:nvSpPr>
        <p:spPr>
          <a:xfrm>
            <a:off x="3136682" y="4699350"/>
            <a:ext cx="2972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Сейсмическое районирование РФ. ОСР-2015-В.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A20DC-4BE7-4756-8B09-E1291441030E}"/>
              </a:ext>
            </a:extLst>
          </p:cNvPr>
          <p:cNvSpPr txBox="1"/>
          <p:nvPr/>
        </p:nvSpPr>
        <p:spPr>
          <a:xfrm>
            <a:off x="6109501" y="4658960"/>
            <a:ext cx="31366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Сейсмическое районирование РФ.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ОСР-2015-С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03FF0-3B6D-4B52-96AF-6E54303E08E3}"/>
              </a:ext>
            </a:extLst>
          </p:cNvPr>
          <p:cNvSpPr txBox="1"/>
          <p:nvPr/>
        </p:nvSpPr>
        <p:spPr>
          <a:xfrm>
            <a:off x="5148064" y="6121622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D9118B8-BBD1-46CE-99C5-B6A066091956}"/>
              </a:ext>
            </a:extLst>
          </p:cNvPr>
          <p:cNvSpPr/>
          <p:nvPr/>
        </p:nvSpPr>
        <p:spPr>
          <a:xfrm>
            <a:off x="3537226" y="5126092"/>
            <a:ext cx="54358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вправе принять для проектирования объектов нормального уровня ответственности карту В или С при соответствующем обосновании</a:t>
            </a:r>
            <a:endParaRPr lang="ru-RU" sz="14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01202-88A0-4F1E-8848-185FC149ABEE}"/>
              </a:ext>
            </a:extLst>
          </p:cNvPr>
          <p:cNvSpPr txBox="1"/>
          <p:nvPr/>
        </p:nvSpPr>
        <p:spPr>
          <a:xfrm>
            <a:off x="159515" y="5929397"/>
            <a:ext cx="89904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возведении сооружений в сейсмоопасных зонах проводится сейсмическое микрорайонирование, при котором изучаются местные геологические условия и, в первую очередь, характеристики грунтов, имеющие, как показывает опыт, очень важное значение для сейсмоустойчивости сооружений.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359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18A9E-4258-4C98-BA2F-C4792CBED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-296610"/>
            <a:ext cx="8229600" cy="1143000"/>
          </a:xfrm>
        </p:spPr>
        <p:txBody>
          <a:bodyPr anchor="ctr">
            <a:norm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Территориальный прогноз — районирование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4686EC-B59C-40A1-8459-2041AE7A2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32" y="498045"/>
            <a:ext cx="8682336" cy="6459347"/>
          </a:xfrm>
        </p:spPr>
        <p:txBody>
          <a:bodyPr>
            <a:normAutofit lnSpcReduction="10000"/>
          </a:bodyPr>
          <a:lstStyle/>
          <a:p>
            <a:pPr marL="0" indent="361950" algn="just">
              <a:lnSpc>
                <a:spcPct val="105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во время катастрофического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Таньшанского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 28 июля 1976 г., которое сравняло с землей полуторамиллионный город и погубило несколько сот тысяч человек, в восьми глубоких угольных шахтах, пройденных в твердых коренных породах, находилось около 10 000 шахтеров. Судя по сообщениям, ни один из них не погиб. Хотя в подземных выработках начались камнепады и затопление, всем шахтерам удалось спастись. Два месяца спустя почти все шахты вновь приступили к работе.</a:t>
            </a:r>
          </a:p>
          <a:p>
            <a:pPr marL="0" indent="361950" algn="just">
              <a:lnSpc>
                <a:spcPct val="105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9-бального Ашхабадского землетрясения 1948 г. устояли здания текстильной фабрики, построенной с учетом сейсмической опасности, а также здание Государственного банка, добросовестно построенного из крепкого кирпича на крепком растворе.</a:t>
            </a:r>
          </a:p>
          <a:p>
            <a:pPr marL="0" indent="361950" algn="just">
              <a:lnSpc>
                <a:spcPct val="105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апреля 1966 г. во время Ташкентского землетрясения основные жертвы возникли в результате обрушения старых саманных построек, а современные железобетонные здания в центре города, который совпал с эпицентром землетрясения, устояли. </a:t>
            </a:r>
          </a:p>
          <a:p>
            <a:pPr marL="0" indent="361950" algn="just">
              <a:lnSpc>
                <a:spcPct val="105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Старые саманные дома во время афтершоков продолжали рассыпаться, но жертв уже не было, люди спали на улице. </a:t>
            </a:r>
          </a:p>
          <a:p>
            <a:pPr marL="0" indent="361950" algn="just">
              <a:lnSpc>
                <a:spcPct val="105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и обратные примеры, так одной из причин многочисленности жертв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Спитакского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 в Армении (1988 г.)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Нефтегорского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землетрясения на Сахалине (1996 г.) явился элементарный строительный брак, а также ошибки в сейсмическом прогнозировании.</a:t>
            </a:r>
          </a:p>
          <a:p>
            <a:pPr marL="0" indent="361950" algn="just">
              <a:lnSpc>
                <a:spcPct val="105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Печально, но в России большинство атомных электростанций построены рядом с тектоническими разломами. Казус этот определялся технологической целесообразностью — близостью к рекам (водозабору) для водяного охлаждения реакторов АЭС. То, что реки маркируют разломные, т.е. ослабленные и уязвимые в тектоническом отношении, зоны, при выборе стройплощадок не учитывалось. </a:t>
            </a:r>
          </a:p>
          <a:p>
            <a:pPr marL="0" indent="361950" algn="just">
              <a:lnSpc>
                <a:spcPct val="105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зря, есть данные, что за 23 секунды до взрыва реактора на Чернобыльской АЭС три сейсмостанции зафиксировали под ней сейсмический источник возмущения.</a:t>
            </a:r>
          </a:p>
          <a:p>
            <a:pPr marL="0" indent="361950" algn="just">
              <a:lnSpc>
                <a:spcPct val="105000"/>
              </a:lnSpc>
              <a:buNone/>
            </a:pP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Внерегиональный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сейсмотектонический метод оценки сейсмической опасности </a:t>
            </a:r>
          </a:p>
          <a:p>
            <a:pPr marL="0" indent="361950" algn="just">
              <a:lnSpc>
                <a:spcPct val="105000"/>
              </a:lnSpc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разработан в ИФЗ РАН. Методом кластерного анализа были проанализированы геолого-геофизические характеристики всей Европы и центральной части Северной Азии для элементарных ячеек размером 20х30 минут градусной сетки: тепловой поток, мощность земной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глубина залегания фундамента, изостатические гравитационные аномалии, рельеф поверхности региона и контрастность этого рельефа.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8DA3C3-AC58-4F22-A534-678AFC869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83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003E3D-E0E4-4910-BDBD-D295FA86A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Территориальный прогноз — районирование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F008DD-6370-44EB-8EAA-2BC149CBF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6586714"/>
          </a:xfrm>
        </p:spPr>
        <p:txBody>
          <a:bodyPr>
            <a:normAutofit fontScale="47500" lnSpcReduction="20000"/>
          </a:bodyPr>
          <a:lstStyle/>
          <a:p>
            <a:pPr marL="0" indent="361950" algn="just">
              <a:lnSpc>
                <a:spcPct val="120000"/>
              </a:lnSpc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при помощи сейсмологического каталога каждой ячейке был присвоен сейсмический потенциал —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Ммакс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т.е. максимально возможная магнитуда ожидаемого землетрясения. На основе этого метода авторы составили карту сейсмического потенциала огромной территории, включающей Европу, Центральную Азию и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Охотоморский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регион. Для каждой ячейки этой карты, даже для тех, где землетрясения ранее не фиксировались, обозначена возможная максимальная магнитуда грядущего землетрясения. Эпицентры Рачинского (1991 г.),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Барисахского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(1992 г.),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Сусамырского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(1992 г.), Западно-Македонского (1995 г.) и Сабинского (Северный Сахалин, 1996 г.) сильных землетрясений, которые произошли после составления этой карты, по магнитуде и месту совпали с прогнозом.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sz="2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Палеосейсмогеологический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–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 учеными ИФЗ РАН. Этот метод применяется для определения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сейсмоопасности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 регионов, для которых отсутствуют исторические наблюдения сейсмоактивности. Так по методике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внерегионального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сейсмотектонического районирования Горному Алтаю была присвоена ожидаемая магнитуда 7,5 (±0,2), но в историческое время сильные землетрясения здесь не отмечались. Однако, после проведения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палеосейсмологических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исследований в юго-восточной части Горного Алтая, в верховьях р. Чуя, в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Курайской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впадине и в западной части Чуйской долины были обнаружены следы доисторических землетрясений силой до 9 баллов. 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многочисленные сейсмические разрывы, с вертикальной амплитудой смещения до 2 м и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сейсмогравитационные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дислокации. Радиоуглеродным датированием было выявлено, что они могли произойти во временном интервале 200-2000 лет назад. Было предложено пересмотреть общий уровень сейсмической опасности Алтайского края и Республики Алтай. Описанные исследования были проведены в середине 1990-х годов. Их научная состоятельность и практическая польза подтвердились через несколько лет серией Алтайских землетрясений осенью 2003 г. Сила толчков достигала здесь 9 баллов, что абсолютно точно совпало с оценкой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сейсмоопасности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региона, сделанной на основе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палеосейсмологических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исследований.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от землетрясений. 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сейсмической безопасности — сейсмостойкое строительство, основанное на вышеописанном общем сейсмическом районировании территории. Это самая надежная и многократно оправдавшая себя стратегия выживания на планете, где землетрясения являются закономерными и неотвратимыми проявлениями ее эволюции.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F96221-7C69-46A2-B15B-DF990F152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0088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F5C16-5B0C-4F81-B256-9F2F90670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371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от землетрясений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079058-9630-4F91-A5FC-61940A16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339" y="861710"/>
            <a:ext cx="4537141" cy="6815762"/>
          </a:xfrm>
        </p:spPr>
        <p:txBody>
          <a:bodyPr>
            <a:normAutofit fontScale="55000" lnSpcReduction="20000"/>
          </a:bodyPr>
          <a:lstStyle/>
          <a:p>
            <a:pPr marL="0" indent="361950" algn="just">
              <a:lnSpc>
                <a:spcPct val="120000"/>
              </a:lnSpc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Вершина современного сейсмостойкого строительства, использующего совершенно фантастические технические приемы, достигнута в настоящее время в Японии, что подтвердило недавнее жесточайшее землетрясение 11 марта 2011 г. Все инженерные сооружения современной постройки выдержали сейсмический удар магнитудой более 9.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было самое мощное из всех зафиксированных землетрясений Японии и одно из самых сильных землетрясений планеты. Можно уверенно констатировать, что в лице японцев Человечество достигло принципиальной победы над землетрясениями. </a:t>
            </a:r>
            <a:r>
              <a:rPr lang="ru-RU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Отсюда следует вывод: в XXI веке большие жертвы землетрясений — это ошибки (просчеты, небрежность, обман) или сейсмологов, или строителей. Каждый такой случай должен тщательно исследоваться прокуратурой.</a:t>
            </a:r>
          </a:p>
          <a:p>
            <a:pPr marL="0" indent="361950" algn="just">
              <a:lnSpc>
                <a:spcPct val="120000"/>
              </a:lnSpc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Японский триумф в марте 2011 года был омрачен досадным и трудно объяснимым просчетом. Оказалась заниженной оценка цунами — угрозы в районе АЭС Фукусима. В результате удара волны была выведена из строя система охлаждения ядерных реакторов, после чего события приняли неуправляемый характер.</a:t>
            </a:r>
          </a:p>
          <a:p>
            <a:pPr marL="0" indent="360363">
              <a:lnSpc>
                <a:spcPct val="120000"/>
              </a:lnSpc>
              <a:buNone/>
            </a:pP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землетрясениями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0363" algn="just">
              <a:lnSpc>
                <a:spcPct val="120000"/>
              </a:lnSpc>
              <a:buNone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Попытки такого рода основаны на возможности техногенного провоцирования слабых землетрясений. Суть идеи заключается в том, что, снизив</a:t>
            </a:r>
          </a:p>
          <a:p>
            <a:pPr marL="0" indent="361950" algn="just">
              <a:lnSpc>
                <a:spcPct val="120000"/>
              </a:lnSpc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EF7665-94E3-43D1-9DB8-E461FD6D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DEE03D-44CE-43B8-B3F7-11FEBBBE6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44764"/>
            <a:ext cx="3950894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69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90FD7-25C8-475C-954B-42A3C0439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879" y="-315416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землетрясениями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C935E7-6DB9-4794-9F3C-3E6D3F5C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  <p:pic>
        <p:nvPicPr>
          <p:cNvPr id="5122" name="Picture 2" descr="Своевременное оповещение при землетрясении |Telegrafia">
            <a:extLst>
              <a:ext uri="{FF2B5EF4-FFF2-40B4-BE49-F238E27FC236}">
                <a16:creationId xmlns:a16="http://schemas.microsoft.com/office/drawing/2014/main" id="{1E1D5311-EFA4-4112-8CAF-222CF1BA3C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692696"/>
            <a:ext cx="5152927" cy="244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7EF080-CF3E-448F-B54C-CDB5E23903C6}"/>
              </a:ext>
            </a:extLst>
          </p:cNvPr>
          <p:cNvSpPr/>
          <p:nvPr/>
        </p:nvSpPr>
        <p:spPr>
          <a:xfrm>
            <a:off x="5869920" y="1772816"/>
            <a:ext cx="32403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оповещение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землетрясении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20927-E81B-4E35-BC49-07F9D96B4A02}"/>
              </a:ext>
            </a:extLst>
          </p:cNvPr>
          <p:cNvSpPr txBox="1"/>
          <p:nvPr/>
        </p:nvSpPr>
        <p:spPr>
          <a:xfrm>
            <a:off x="251519" y="3164037"/>
            <a:ext cx="8640960" cy="379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напряженность недр серией слабых искусственных землетрясений, можно избежать одного разрушительного. Техническими мероприятиями такого рода могут быть заполнение водохранилищ, закачка жидкости в глубокие скважины и ядерные взрывы</a:t>
            </a:r>
            <a:r>
              <a:rPr lang="ru-RU" sz="1400" dirty="0"/>
              <a:t>.</a:t>
            </a:r>
          </a:p>
          <a:p>
            <a:pPr indent="271463" algn="just">
              <a:lnSpc>
                <a:spcPct val="9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Важно, что все перечисленные мероприятия могут воздействовать на недра, а, значит, и использоваться дозировано. Так вероятность проявления наведенной сейсмичности возрастает с увеличением высоты плотины. Для плотин высотой более 10 м наведенную сейсмичность вызывали только 0,63% из них, при строительстве плотин высотой более 90 м — 10%, а для плотин высотой более 140 м — уже 21%. </a:t>
            </a:r>
          </a:p>
          <a:p>
            <a:pPr indent="271463" algn="just">
              <a:lnSpc>
                <a:spcPct val="9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закачке жидкости частота слабых подземных толчков находится в прямой зависимости от ее объема. Регулировка мощности взрыва проблемы не представляет.</a:t>
            </a:r>
          </a:p>
          <a:p>
            <a:pPr indent="271463" algn="just">
              <a:lnSpc>
                <a:spcPct val="9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четыре страны овладели методами целенаправленного воздействия на землетрясения, т.е. блокировки или разгрузки сильных землетрясений, а также, что вполне возможно, их запуска, т.е. применения геофизического оружия. Кроме России, это США, Китай и Япония.</a:t>
            </a:r>
          </a:p>
          <a:p>
            <a:pPr indent="271463" algn="just">
              <a:lnSpc>
                <a:spcPct val="90000"/>
              </a:lnSpc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частности, по данным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Л.Н.Доды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ноябре-декабре 2002 г. бы проведен успешный эксперимент на Камчатке с реализацией полного цикла: от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сейсмопрогноза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блокирования механизма запуска на конечном участке запуска землетрясения с помощью генераторов специального типа (ГСТ). При этом им впервые были обнаружены на спутниковых снимках 21.11.2002 и 04.12.2002 облачные индикаторы применения ГСТ в виде кольцевых и угловых облачных структур, зон разгрузки, отраженных в текстуре поля облачности над трассируемыми участками активированных тектонических элементов.</a:t>
            </a:r>
          </a:p>
          <a:p>
            <a:pPr indent="271463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860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9C4737-EE29-4DCC-970B-8D16BEAF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36525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по закреплению содержания лекции 3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FAD50-0D6D-4BF2-851F-A9D12BC2B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1021207"/>
            <a:ext cx="8568952" cy="5832648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20000"/>
              </a:lnSpc>
              <a:buClrTx/>
              <a:buSzPct val="10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прогноза землетрясений. Современные представления о возникновении очага землетрясения (концепция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Гриффитса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20000"/>
              </a:lnSpc>
              <a:buClrTx/>
              <a:buSzPct val="10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прогноз сейсмически опасных зон. Многолетняя цикличность хода сейсмотектонического процесса.</a:t>
            </a:r>
          </a:p>
          <a:p>
            <a:pPr algn="just">
              <a:lnSpc>
                <a:spcPct val="120000"/>
              </a:lnSpc>
              <a:buClrTx/>
              <a:buSzPct val="10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Среднесрочный прогноз землетрясений. Среднесрочные предвестники и характер их изменений. Сложность среднесрочного прогнозирования.</a:t>
            </a:r>
          </a:p>
          <a:p>
            <a:pPr algn="just">
              <a:lnSpc>
                <a:spcPct val="120000"/>
              </a:lnSpc>
              <a:buClrTx/>
              <a:buSzPct val="10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Краткосрочные предвестники - изменения, происходящие вследствие уже начавшихся, но пока еще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скрытогопроцесса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Форшоки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изменение спектрального состава колебаний, типичность или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аномальность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первых вступлений поперечных и продольных волн, тенденция к образованию роя землетрясений, оценка вероятности активизации тех или иных тектонически активных структур и др. </a:t>
            </a:r>
          </a:p>
          <a:p>
            <a:pPr algn="just">
              <a:lnSpc>
                <a:spcPct val="120000"/>
              </a:lnSpc>
              <a:buClrTx/>
              <a:buSzPct val="10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прогноза землетрясений и существующие тренды в изучении природы землетрясений. История вопроса.</a:t>
            </a:r>
          </a:p>
          <a:p>
            <a:pPr algn="just">
              <a:lnSpc>
                <a:spcPct val="120000"/>
              </a:lnSpc>
              <a:buClrTx/>
              <a:buSzPct val="10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в методологии решения проблемы прогноза землетрясений. Причины кризиса в прогнозе землетрясений.</a:t>
            </a:r>
          </a:p>
          <a:p>
            <a:pPr algn="just">
              <a:lnSpc>
                <a:spcPct val="120000"/>
              </a:lnSpc>
              <a:buClrTx/>
              <a:buSzPct val="10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Попытки прогноза землетрясений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Итплия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Китай). Сложность временного прогноза </a:t>
            </a:r>
          </a:p>
          <a:p>
            <a:pPr algn="just">
              <a:lnSpc>
                <a:spcPct val="120000"/>
              </a:lnSpc>
              <a:buClrTx/>
              <a:buSzPct val="10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исследовательских программ по прогнозу землетрясений (США, Япония, Германия, Китай, Россия).</a:t>
            </a:r>
          </a:p>
          <a:p>
            <a:pPr algn="just">
              <a:lnSpc>
                <a:spcPct val="120000"/>
              </a:lnSpc>
              <a:buClrTx/>
              <a:buSzPct val="10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Территориальный прогноз —карты сейсмического районирования. Принципы построения.</a:t>
            </a:r>
          </a:p>
          <a:p>
            <a:pPr algn="just">
              <a:lnSpc>
                <a:spcPct val="120000"/>
              </a:lnSpc>
              <a:buClrTx/>
              <a:buSzPct val="105000"/>
              <a:buFont typeface="Wingdings" panose="05000000000000000000" pitchFamily="2" charset="2"/>
              <a:buChar char="§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Внерегиональный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сейсмотектонический метод оценки сейсмической опасности.</a:t>
            </a:r>
          </a:p>
          <a:p>
            <a:pPr algn="just">
              <a:lnSpc>
                <a:spcPct val="120000"/>
              </a:lnSpc>
              <a:buClrTx/>
              <a:buSzPct val="105000"/>
              <a:buFont typeface="Wingdings" panose="05000000000000000000" pitchFamily="2" charset="2"/>
              <a:buChar char="§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Палеосейсмогеологический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изучения территории для определения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сейсмоопасности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регионов.</a:t>
            </a:r>
          </a:p>
          <a:p>
            <a:pPr algn="just">
              <a:lnSpc>
                <a:spcPct val="120000"/>
              </a:lnSpc>
              <a:buClrTx/>
              <a:buSzPct val="10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от землетрясений. Основа сейсмической безопасности — сейсмостойкое строительство.</a:t>
            </a:r>
          </a:p>
          <a:p>
            <a:pPr algn="just">
              <a:lnSpc>
                <a:spcPct val="120000"/>
              </a:lnSpc>
              <a:buClrTx/>
              <a:buSzPct val="105000"/>
              <a:buFont typeface="Wingdings" panose="05000000000000000000" pitchFamily="2" charset="2"/>
              <a:buChar char="§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землетрясениями. Техногенное провоцирование слабых землетрясений в целях снижения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напряженностм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недр серией слабых искусственных землетрясений и возможности избежать одного разрушительного. </a:t>
            </a:r>
          </a:p>
          <a:p>
            <a:pPr lvl="0">
              <a:lnSpc>
                <a:spcPct val="120000"/>
              </a:lnSpc>
              <a:buClrTx/>
              <a:buSzPct val="105000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49A6DC-23B2-4F9F-98B3-0BED22170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868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F31BD-DF22-460B-BCFD-06A740AE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16" y="134218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22263A-2F81-46A4-B56E-77826F22A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34440"/>
            <a:ext cx="8640960" cy="4389120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ClrTx/>
              <a:buSzPct val="1050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Рихтер Ч.Ф. Элементарная сейсмология-Москва,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Изд.Иностранной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Литературы, 1963г., 667с.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Tx/>
              <a:buSzPct val="105000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Хачиян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Э.Е. Прикладная сейсмология.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Гитутюн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Ереван, 2008 г., 523 стр., УДК: 550.34, ISBN: 978-5-8080-0726-0.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Tx/>
              <a:buSzPct val="1050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Аки К.,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Ртчардс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Количественная сейсмология. Т.1.М.: Мир, 1983, 520м.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Tx/>
              <a:buSzPct val="1050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Добровольский И.П. Механика подготовки тектонического землетрясения. М. ИФЗ, ВН СССР, 1984, 88с.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Tx/>
              <a:buSzPct val="105000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Касахара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К. Механика землетрясений. М.: Мир, 1985, 264с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Tx/>
              <a:buSzPct val="1050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Ризниченко Ю.В. Проблемы сейсмологии. М.: Наука, 1985, 408с.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Tx/>
              <a:buSzPct val="1050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Соболев Г.А. Основы прогнозирования землетрясений. М.: Наука, 1993, 313с.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ClrTx/>
              <a:buSzPct val="1050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Эйби Дж.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Землетрясения.М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Недра, 1982, 264с.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F013AC-7C70-4E7C-A69B-3AB0F516E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933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Thank you for your attention!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kk-KZ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Назарларыңызға рахмет!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7387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C72F7-712E-438E-8B08-EC91DC67C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94" y="136525"/>
            <a:ext cx="8229600" cy="1143000"/>
          </a:xfrm>
        </p:spPr>
        <p:txBody>
          <a:bodyPr anchor="t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землетрясений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DE37B0-C735-4B6C-B769-9193891B3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821" y="836712"/>
            <a:ext cx="8445173" cy="6325939"/>
          </a:xfrm>
        </p:spPr>
        <p:txBody>
          <a:bodyPr>
            <a:normAutofit fontScale="70000" lnSpcReduction="20000"/>
          </a:bodyPr>
          <a:lstStyle/>
          <a:p>
            <a:pPr marL="0" indent="36195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землетрясений обычно ведется в три этапа. Сначала выявляют возможные сейсмически опасные зоны на ближайшие 10-15 лет, затем составляют среднесрочный прогноз - на 1-5 лет, и если вероятность землетрясения в данном месте велика, то проводится краткосрочное прогнозирование.</a:t>
            </a:r>
          </a:p>
          <a:p>
            <a:pPr marL="0" indent="36195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 прогноз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выявить сейсмически опасные зоны на ближайшие десятилетия. В его основе лежит изучение многолетней цикличности хода сейсмотектонического процесса, выявление периодов активизации, анализ сейсмических затиший, миграционных процессов и т.д. Сегодня на карте земного шара очерчены все области и зоны, где в принципе могут случиться землетрясения, а значит, известно, где нельзя строить, например, атомные электростанции и где надо строить сейсмостойкие дома.</a:t>
            </a:r>
          </a:p>
          <a:p>
            <a:pPr marL="0" indent="36195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Среднесрочный прогноз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базируется на выявлении предвестников землетрясений. В научной литературе зафиксировано более сотни видов среднесрочных предвестников, из которых около 20 упоминается наиболее часто. Как отмечалось выше, перед землетрясениями появляются аномальные явления: исчезают постоянные слабые землетрясения; меняются деформация земной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электрические и магнитные свойства пород; падает уровень подземных вод, снижается их температура, а также меняется их химический и газовый состав и др. Сложность среднесрочного прогнозирования состоит в том, что эти аномалии могут проявляться не только в зоне очага, и поэтому ни один из известных среднесрочных предвестников нельзя отнести к универсальным.</a:t>
            </a:r>
          </a:p>
          <a:p>
            <a:pPr marL="0" indent="36195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человеку важно знать, когда и где конкретно ему грозит опасность, то есть нужно предсказание события за несколько дней. Именно такие краткосрочные прогнозы пока составляют для сейсмологов главную трудность. </a:t>
            </a:r>
            <a:r>
              <a:rPr lang="ru-RU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признак грядущего землетрясения - исчезновение или уменьшение среднесрочных предвестников. </a:t>
            </a:r>
          </a:p>
          <a:p>
            <a:pPr marL="0" indent="361950" algn="just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2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Краткосрочные предвестники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изменения, происходящие вследствие уже начавшегося, но пока еще скрытого развития крупной трещины.  Природа многих видов предвестников еще не изучена, поэтому приходится просто анализировать текущую сейсмическую обстановку.</a:t>
            </a:r>
          </a:p>
          <a:p>
            <a:pPr marL="0" indent="361950" algn="just">
              <a:lnSpc>
                <a:spcPct val="120000"/>
              </a:lnSpc>
              <a:buNone/>
            </a:pP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481468-6565-43D5-8DC6-A8EEECEC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019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45337C-BA04-46AC-A649-12DBC82BB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22252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землетрясений</a:t>
            </a:r>
            <a:endParaRPr lang="ru-RU" sz="2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DC7B52-2EF5-4325-8AEA-C26EDB39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/>
          </a:p>
        </p:txBody>
      </p:sp>
      <p:pic>
        <p:nvPicPr>
          <p:cNvPr id="2050" name="Picture 2" descr="Типы прогноза. 39 Кбайт.">
            <a:extLst>
              <a:ext uri="{FF2B5EF4-FFF2-40B4-BE49-F238E27FC236}">
                <a16:creationId xmlns:a16="http://schemas.microsoft.com/office/drawing/2014/main" id="{0FA6799D-FCC0-4D5E-AAC7-21183C4497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29319"/>
            <a:ext cx="5945087" cy="534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021C0A-73AE-4995-ACAE-5256D6A122A0}"/>
              </a:ext>
            </a:extLst>
          </p:cNvPr>
          <p:cNvSpPr txBox="1"/>
          <p:nvPr/>
        </p:nvSpPr>
        <p:spPr>
          <a:xfrm>
            <a:off x="4860032" y="449248"/>
            <a:ext cx="4179160" cy="51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just">
              <a:lnSpc>
                <a:spcPct val="95000"/>
              </a:lnSpc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6670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89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D01DC-A325-45A2-B96E-D5D83806F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0" y="-298797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землетрясений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E4D545-595C-4382-B512-FCE772F3A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7030784"/>
          </a:xfrm>
        </p:spPr>
        <p:txBody>
          <a:bodyPr>
            <a:normAutofit fontScale="55000" lnSpcReduction="20000"/>
          </a:bodyPr>
          <a:lstStyle/>
          <a:p>
            <a:pPr marL="0" indent="357188" algn="just">
              <a:lnSpc>
                <a:spcPct val="120000"/>
              </a:lnSpc>
              <a:spcBef>
                <a:spcPts val="236"/>
              </a:spcBef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Густая сеть трещин (разломов) покрывает всю Землю, разбивая ее на большие и малые участки - блоки. По разломам отдельные блоки могут смещаться относительно друг друга. Итак, земная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кора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неоднородный материал. Деформации в ней накапливаются постепенно, приводя к локальному развитию трещин.</a:t>
            </a:r>
          </a:p>
          <a:p>
            <a:pPr marL="0" indent="266700" algn="just">
              <a:lnSpc>
                <a:spcPct val="120000"/>
              </a:lnSpc>
              <a:spcBef>
                <a:spcPts val="236"/>
              </a:spcBef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прогноз землетрясения был возможен, надо знать, как оно возникает. Основу современных представлений о </a:t>
            </a:r>
            <a:r>
              <a:rPr lang="ru-RU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возникновении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очага землетрясения составляют положения механики разрушений. </a:t>
            </a:r>
            <a:r>
              <a:rPr lang="ru-RU" sz="2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подходу основателя этой науки </a:t>
            </a:r>
            <a:r>
              <a:rPr lang="ru-RU" sz="29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Гриффитса</a:t>
            </a:r>
            <a:r>
              <a:rPr lang="ru-RU" sz="2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какой-то момент трещина теряет устойчивость и начинает лавинообразно распространяться.</a:t>
            </a:r>
          </a:p>
          <a:p>
            <a:pPr marL="0" indent="266700" algn="just">
              <a:lnSpc>
                <a:spcPct val="120000"/>
              </a:lnSpc>
              <a:spcBef>
                <a:spcPts val="236"/>
              </a:spcBef>
              <a:buNone/>
            </a:pP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неоднородном материале перед образованием крупной трещины обязательно появляются различные предваряющие этот процесс явления - предвестники. На этой стадии увеличение по каким-либо причинам напряжений в области разрыва и его длины не приводит к нарушению устойчивости системы. Интенсивность предвестников с течением времени снижается. Стадия неустойчивости - лавинообразное распространение трещины возникает вслед за уменьшением или даже полным исчезновением предвестников.</a:t>
            </a:r>
          </a:p>
          <a:p>
            <a:pPr marL="0" indent="358775" algn="just">
              <a:lnSpc>
                <a:spcPct val="110000"/>
              </a:lnSpc>
              <a:spcBef>
                <a:spcPts val="236"/>
              </a:spcBef>
              <a:buNone/>
            </a:pPr>
            <a:r>
              <a:rPr lang="ru-RU" sz="2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если применить положения механики разрушений к процессу возникновения землетрясений, то можно сказать, что землетрясение - это лавинообразное распространение трещины в неоднородном материале земной </a:t>
            </a:r>
            <a:r>
              <a:rPr lang="ru-RU" sz="29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sz="2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Поэтому, как и в случае материала, этот процесс предваряют его предвестники, а непосредственно перед сильным землетрясением они должны полностью или почти полностью исчезнуть. Именно этот признак наиболее часто используется при прогнозировании землетрясения.</a:t>
            </a:r>
          </a:p>
          <a:p>
            <a:pPr marL="0" indent="358775" algn="just">
              <a:lnSpc>
                <a:spcPct val="120000"/>
              </a:lnSpc>
              <a:spcBef>
                <a:spcPts val="236"/>
              </a:spcBef>
              <a:buNone/>
            </a:pPr>
            <a:r>
              <a:rPr lang="ru-RU" sz="2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землетрясений облегчается еще и тем, что лавинообразное образование трещин происходит исключительно на </a:t>
            </a:r>
            <a:r>
              <a:rPr lang="ru-RU" sz="29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сейсмогенных</a:t>
            </a:r>
            <a:r>
              <a:rPr lang="ru-RU" sz="29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разломах, где они уже неоднократно происходили ранее. 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что наблюдения и измерения с целью прогнозирования ведут в определенных зонах согласно разработанным картам сейсмического районирования. Такие карты содержат сведения об очагах землетрясений, их интенсивности, периодах повторяемости и т.д.</a:t>
            </a:r>
          </a:p>
          <a:p>
            <a:pPr marL="0" indent="357188" algn="just">
              <a:buNone/>
            </a:pPr>
            <a:endParaRPr lang="ru-RU" sz="1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35C6BA-D4E2-4EC1-8FD6-0632BB7E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82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119F5-42E0-460E-A55F-08E53B5B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землетрясений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CE3ADC-C159-4923-85B6-154417E4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6496482"/>
          </a:xfrm>
        </p:spPr>
        <p:txBody>
          <a:bodyPr>
            <a:normAutofit fontScale="85000" lnSpcReduction="20000"/>
          </a:bodyPr>
          <a:lstStyle/>
          <a:p>
            <a:pPr marL="0" indent="355600" algn="just">
              <a:lnSpc>
                <a:spcPct val="120000"/>
              </a:lnSpc>
              <a:spcBef>
                <a:spcPts val="50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включает измерение спектрального состава колебаний, типичность или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аномальность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первых вступлений поперечных и продольных волн, выявление тенденции к группированию (это называют роем землетрясений), оценку вероятности активизации тех или иных тектонически активных структур и др. Иногда в качестве природных индикаторов землетрясения выступают предварительные толчки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форшоки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Все эти данные могут помочь спрогнозировать время и место будущего землетрясения.</a:t>
            </a:r>
          </a:p>
          <a:p>
            <a:pPr marL="0" indent="355600" algn="just">
              <a:lnSpc>
                <a:spcPct val="120000"/>
              </a:lnSpc>
              <a:spcBef>
                <a:spcPts val="50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ЮНЕСКО, такая стратегия уже позволила предсказать семь землетрясений в Японии, США и Китае. Наиболее впечатляющий прогноз был сделан зимой 1975 года в городе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Хайчэн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северо-востоке Китая.</a:t>
            </a:r>
          </a:p>
          <a:p>
            <a:pPr marL="0" indent="355600" algn="just">
              <a:lnSpc>
                <a:spcPct val="120000"/>
              </a:lnSpc>
              <a:spcBef>
                <a:spcPts val="50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 не менее, ученые вынуждены признать, что главная задача сейсмологии еще не решена. Можно говорить лишь о тенденциях развития сейсмической обстановки, но редкие точные прогнозы вселяют надежду, что в недалеком будущем люди научатся прогнозировать землетрясения с достаточной точностью.</a:t>
            </a:r>
          </a:p>
          <a:p>
            <a:pPr marL="0" indent="447675" algn="just">
              <a:lnSpc>
                <a:spcPct val="120000"/>
              </a:lnSpc>
              <a:spcBef>
                <a:spcPts val="50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на значительные усилия сейсмологов в исследованиях, пока </a:t>
            </a:r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дать прогноз землетрясений с точностью до дня или месяца и добиться того, чтобы предотвращённые потери устойчиво превосходили экономический ущерб от ложных тревог.</a:t>
            </a:r>
          </a:p>
          <a:p>
            <a:pPr marL="0" indent="447675" algn="just">
              <a:lnSpc>
                <a:spcPct val="120000"/>
              </a:lnSpc>
              <a:spcBef>
                <a:spcPts val="50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прогноза — спасение жизни людей, однако для этого нужна реализация прогноза, чаще всего это эвакуация больших масс людей из зданий и из населенных пунктов, остановка производств, консервация промышленных объектов и т.п. Поэтому реализация прогноза дело очень дорогостоящее, хлопотное и реализуемое только на очень высоком управленческом уровне. Опыт китайских и американских сейсмологов показывает, что оправдывается чуть более половины от объявленных предупреждений.</a:t>
            </a:r>
          </a:p>
          <a:p>
            <a:pPr marL="0" indent="361950" algn="just">
              <a:lnSpc>
                <a:spcPct val="120000"/>
              </a:lnSpc>
              <a:spcBef>
                <a:spcPts val="50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Свести 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ущерб от 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Землетрясени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землетрясений</a:t>
            </a:r>
            <a:r>
              <a:rPr lang="ru-RU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 минимуму невозможно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задача конкретная и требует больших средств. Чаще всего, возможность их получения определяются важностью объекта и уровнем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Рис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риска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может считаться приемлемым в случае его разрушения. Чем больше ученые знают о землетрясениях, тем больше возможностей для уменьшения ущерба от них. </a:t>
            </a:r>
          </a:p>
          <a:p>
            <a:pPr marL="0" indent="361950" algn="just">
              <a:lnSpc>
                <a:spcPct val="120000"/>
              </a:lnSpc>
              <a:spcBef>
                <a:spcPts val="50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оформляются в виде специальных карт, показывающих пространственно-временное распределение сейсмической опасности или наиболее вероятную силу сотрясений. Эти карты строятся, исходя из информации об уже происходивших землетрясениях. Соответственно, чем больше данных о них, тем выше точность прогноза. </a:t>
            </a:r>
          </a:p>
          <a:p>
            <a:pPr marL="0" indent="447675" algn="just">
              <a:lnSpc>
                <a:spcPct val="110000"/>
              </a:lnSpc>
              <a:spcBef>
                <a:spcPts val="60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7675" algn="just">
              <a:lnSpc>
                <a:spcPct val="110000"/>
              </a:lnSpc>
              <a:spcBef>
                <a:spcPts val="600"/>
              </a:spcBef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endParaRPr lang="ru-RU" sz="2000" dirty="0"/>
          </a:p>
          <a:p>
            <a:pPr marL="0" indent="263525">
              <a:buNone/>
            </a:pPr>
            <a:endParaRPr lang="ru-RU" sz="1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6B15D8D-57AE-45E0-95F5-65B8E9D17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048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73B88-ABE0-4459-85D8-12E4C16DA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90" y="219318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землетрясений</a:t>
            </a:r>
            <a:endParaRPr lang="ru-RU" sz="28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066839-09FA-48E3-88B8-368A6261C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pic>
        <p:nvPicPr>
          <p:cNvPr id="1026" name="Picture 2" descr="сейсмограф и землетрясение - землетрясение стоковые фото и изображения">
            <a:extLst>
              <a:ext uri="{FF2B5EF4-FFF2-40B4-BE49-F238E27FC236}">
                <a16:creationId xmlns:a16="http://schemas.microsoft.com/office/drawing/2014/main" id="{02B33F52-C7D1-4BBA-8A0F-525E598732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2" y="1290420"/>
            <a:ext cx="2206283" cy="121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331E36-8B72-47C1-B6AD-9823A981D453}"/>
              </a:ext>
            </a:extLst>
          </p:cNvPr>
          <p:cNvSpPr/>
          <p:nvPr/>
        </p:nvSpPr>
        <p:spPr>
          <a:xfrm>
            <a:off x="34685" y="2524520"/>
            <a:ext cx="24370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35383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Сейсмограф и землетрясение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сейсмограф печатает записи сейсмической активности сильного землетрясения - землетрясение стоковые фото и изображения">
            <a:extLst>
              <a:ext uri="{FF2B5EF4-FFF2-40B4-BE49-F238E27FC236}">
                <a16:creationId xmlns:a16="http://schemas.microsoft.com/office/drawing/2014/main" id="{F9BBD962-31F4-4964-A56B-393F2EB3D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29" y="1267546"/>
            <a:ext cx="2155123" cy="121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4BB88B-DA9E-4690-8045-3BA8CBD55404}"/>
              </a:ext>
            </a:extLst>
          </p:cNvPr>
          <p:cNvSpPr/>
          <p:nvPr/>
        </p:nvSpPr>
        <p:spPr>
          <a:xfrm>
            <a:off x="2555776" y="2517662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5383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Сейсмограф печатает записи сейсмической </a:t>
            </a:r>
          </a:p>
          <a:p>
            <a:r>
              <a:rPr lang="ru-RU" sz="1400" dirty="0">
                <a:solidFill>
                  <a:srgbClr val="35383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активности сильного землет</a:t>
            </a:r>
            <a:r>
              <a:rPr lang="ru-RU" sz="1400" dirty="0">
                <a:solidFill>
                  <a:srgbClr val="3538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рясения</a:t>
            </a:r>
          </a:p>
        </p:txBody>
      </p:sp>
      <p:pic>
        <p:nvPicPr>
          <p:cNvPr id="1030" name="Picture 6" descr="фон землетрясения. сейсмограмма для сейсмического измерения. - землетрясение stock illustrations">
            <a:extLst>
              <a:ext uri="{FF2B5EF4-FFF2-40B4-BE49-F238E27FC236}">
                <a16:creationId xmlns:a16="http://schemas.microsoft.com/office/drawing/2014/main" id="{94A05A09-33EA-4076-92B3-C9E4BAC77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723" y="1267546"/>
            <a:ext cx="256933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3C7FC0-27AC-4884-A795-44B4B9375D5D}"/>
              </a:ext>
            </a:extLst>
          </p:cNvPr>
          <p:cNvSpPr/>
          <p:nvPr/>
        </p:nvSpPr>
        <p:spPr>
          <a:xfrm>
            <a:off x="6019800" y="250531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35383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Фон землетрясения. Сейсмограмма для </a:t>
            </a:r>
          </a:p>
          <a:p>
            <a:r>
              <a:rPr lang="ru-RU" sz="1400" dirty="0">
                <a:solidFill>
                  <a:srgbClr val="353838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сейсмического измерения.</a:t>
            </a:r>
            <a:endParaRPr lang="ru-RU" sz="1400" dirty="0">
              <a:solidFill>
                <a:srgbClr val="35383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389FB5-4537-4A88-B3A4-162D5C0C8825}"/>
              </a:ext>
            </a:extLst>
          </p:cNvPr>
          <p:cNvSpPr txBox="1"/>
          <p:nvPr/>
        </p:nvSpPr>
        <p:spPr>
          <a:xfrm>
            <a:off x="457200" y="3131625"/>
            <a:ext cx="8579296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638" algn="just">
              <a:spcBef>
                <a:spcPts val="50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не всегда есть сведения о землетрясениях и не потому, что они не возникали, а потому что инструментальные сейсмические наблюдения ведутся только последние сто лет, и нет точных данных о параметрах землетрясений (координаты эпицентра, глубина очага, мощность) за предшествовавший период.</a:t>
            </a:r>
          </a:p>
          <a:p>
            <a:pPr indent="274638" algn="just">
              <a:spcBef>
                <a:spcPts val="500"/>
              </a:spcBef>
            </a:pPr>
            <a:r>
              <a:rPr lang="ru-RU" sz="1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Учёные до сих пор не знают всех деталей физических процессов, связанных с землетрясениями, и методы, какими их можно точно предсказывать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Ряд явлений рассматриваются сейчас как возможные предвестники землетрясений: изменения в ионосфере, различные типы электромагнитных индикаторов, включая инфракрасные и радиоволны, выбросы 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8" tooltip="Рад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радона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странное поведение животных.</a:t>
            </a:r>
          </a:p>
          <a:p>
            <a:pPr indent="274638" algn="just">
              <a:spcBef>
                <a:spcPts val="50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мнению Сейсмологического сообщества Америки, заявляемый метод прогноза, который бы был подтверждён как верный, должен обеспечить ожидаемую магнитуду с определённым допустимым отклонением, хорошо определённую 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зону 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9" tooltip="Эпицент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эпицентра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диапазон времени, в которое произойдет это событие, и вероятность того, что оно действительно произойдет.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Данные, на которых основан прогноз, должны поддаваться проверке и результат их обработки должен быть воспроизводим.</a:t>
            </a:r>
          </a:p>
          <a:p>
            <a:pPr indent="274638" algn="just">
              <a:spcBef>
                <a:spcPts val="500"/>
              </a:spcBef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успеха в долгосрочных прогнозах (на годы или десятилетия) гораздо вероятнее достижения прогноза с точностью до месяца. Точные краткосрочные прогнозы (от часов до дня) на данный момент невозможны.</a:t>
            </a:r>
          </a:p>
          <a:p>
            <a:pPr indent="274638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141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15ABE-3CBA-4F9C-B0B5-9DFE5117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прогноза землетрясений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F3C13A-06C5-4DB2-A8DE-C9741D358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08" y="764704"/>
            <a:ext cx="8856984" cy="6192688"/>
          </a:xfrm>
        </p:spPr>
        <p:txBody>
          <a:bodyPr>
            <a:normAutofit fontScale="70000" lnSpcReduction="20000"/>
          </a:bodyPr>
          <a:lstStyle/>
          <a:p>
            <a:pPr marL="0" indent="355600" algn="just">
              <a:lnSpc>
                <a:spcPct val="134000"/>
              </a:lnSpc>
              <a:spcBef>
                <a:spcPts val="400"/>
              </a:spcBef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научных работ с целью предсказания землетрясений сейсмологи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исследовали связь предстоящего землетрясения с движением земной </a:t>
            </a:r>
            <a:r>
              <a:rPr lang="ru-RU" sz="2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коры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изменением уровня грунтовых вод в скважинах, выпуском 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Радо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радона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или 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Водор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водорода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изменением ускорения сейсмических волн, 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Электромагнитное поле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электромагнитными полями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масштабные изменения температуры почвы, изменения в концентрации ионов в 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 tooltip="Ионосфер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ионосфере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355600" algn="just">
              <a:lnSpc>
                <a:spcPct val="134000"/>
              </a:lnSpc>
              <a:spcBef>
                <a:spcPts val="400"/>
              </a:spcBef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Тайна процессов землетрясений часто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сподвигает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необученных специально для этого людей заявлять о том, что им удалось найти решение проблемы прогноза землетрясений. Их фантастические теории прогноза землетрясений 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 погодные условия и 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 tooltip="Облако землетрясений (страница отсутствует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необычные облака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фазы луны. Но это всё — 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 tooltip="Псевдонаук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псевдонаучные</a:t>
            </a:r>
            <a:r>
              <a:rPr lang="ru-RU" sz="2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теории.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355600" algn="just">
              <a:lnSpc>
                <a:spcPct val="134000"/>
              </a:lnSpc>
              <a:spcBef>
                <a:spcPts val="400"/>
              </a:spcBef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классической постановке решение проблемы прогноза землетрясений требует ответы на следующие три вопроса – где? какой силы? и когда?, то есть осуществления прогнозов места, максимально возможной силы и времени. </a:t>
            </a:r>
          </a:p>
          <a:p>
            <a:pPr marL="0" indent="355600" algn="just">
              <a:lnSpc>
                <a:spcPct val="134000"/>
              </a:lnSpc>
              <a:spcBef>
                <a:spcPts val="400"/>
              </a:spcBef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перечне вопросов крайне важно иметь ответы на указанные вопросы одновременно или существует определенная последовательность их получения? </a:t>
            </a:r>
          </a:p>
          <a:p>
            <a:pPr marL="0" indent="355600" algn="just">
              <a:lnSpc>
                <a:spcPct val="134000"/>
              </a:lnSpc>
              <a:spcBef>
                <a:spcPts val="400"/>
              </a:spcBef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мнению автора первой, научно обоснованной программы решения проблемы прогноза землетрясений Гамбурцева Г.А.: «Землетрясения происходят в результате быстрого разрешения напряжений, относительно медленно нарастающих в земной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коре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Таким образом, первая часть задачи предвидения землетрясений состоит в обнаружении этих напряжений.  Вторая часть её состоит в определении таких особенностей в процессе нарастания напряжений, которые непосредственно предшествуют их разрешению». </a:t>
            </a:r>
          </a:p>
          <a:p>
            <a:pPr marL="0" indent="355600" algn="just">
              <a:lnSpc>
                <a:spcPct val="134000"/>
              </a:lnSpc>
              <a:spcBef>
                <a:spcPts val="400"/>
              </a:spcBef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согласно Г.А. Гамбурцеву начинать прогноз землетрясения нужно с обнаружения места расположения готовящегося очага и очевидно его размеров, а потом уже думать об определении законов разрушения горных п род непосредственно в  «созревшем» очаге землетрясения. </a:t>
            </a:r>
          </a:p>
          <a:p>
            <a:pPr marL="0" indent="355600" algn="just">
              <a:lnSpc>
                <a:spcPct val="120000"/>
              </a:lnSpc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7AD849-1212-41FF-87B6-FC91D9D3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47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9DF29-83FE-4FE4-AC1C-C66597724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85" y="-250004"/>
            <a:ext cx="8229600" cy="1143000"/>
          </a:xfrm>
        </p:spPr>
        <p:txBody>
          <a:bodyPr anchor="ctr"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прогноза землетрясений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F7CCB2-57BD-477C-B8B1-0036A8266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542458"/>
            <a:ext cx="8712968" cy="6354428"/>
          </a:xfrm>
        </p:spPr>
        <p:txBody>
          <a:bodyPr>
            <a:normAutofit fontScale="40000" lnSpcReduction="20000"/>
          </a:bodyPr>
          <a:lstStyle/>
          <a:p>
            <a:pPr marL="0" indent="358775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Соображения о приоритете прогноза места очага готовящегося землетрясения в свое время высказывался первый российский сейсмолог А.П. Орлов (1887 ), который писал что «так как земная 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кора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сотрясается не только ежегодно, но даже ежемесячно, ежесуточно, а может быть даже и ежечасно в том или другом месте, а поэтому всякое предсказание на будущее время, при неопределённости указания места относительно землетрясения, исполнится непременно» </a:t>
            </a:r>
          </a:p>
          <a:p>
            <a:pPr marL="0" indent="358775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мнению Г.П. Горшкова (1955) «Можно ещё подкрепить аргументацию А.П. Орлова современными сведениями: </a:t>
            </a:r>
            <a:r>
              <a:rPr lang="ru-RU" sz="3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мере развития сейсмической службы количество регистрируемых землетрясений быстро возрастает, и указание момента будущего землетрясения без указания места явно теряет смысл».</a:t>
            </a:r>
          </a:p>
          <a:p>
            <a:pPr marL="0" indent="358775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мы имеем все основания говорить о том, что практический интерес может иметь лишь прогноз силы и времени разрушения совершенно конкретного готовящегося очага землетрясения, местоположение которого точно известно, то есть прогноз места этого очага уже осуществлен.</a:t>
            </a:r>
          </a:p>
          <a:p>
            <a:pPr marL="0" indent="358775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Вот здесь и начинаются проблемы – дело в том, что с помощью реализуемой в настоящее время </a:t>
            </a:r>
            <a:r>
              <a:rPr lang="ru-RU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стратегии прогноза землетрясений определить точное местоположение очага землетрясения невозможно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Певнев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2003; 2007). </a:t>
            </a:r>
          </a:p>
          <a:p>
            <a:pPr marL="0" indent="358775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известно, существующая методология решения проблемы прогноза землетрясений базируется не на обнаружение прямых указателей то, что в данном конкретном объеме горных пород идет процесс подготовки очага землетрясения, а на определение местоположения такого очага методами решения обратных задач по набору разрозненных аномалий в различных полях.</a:t>
            </a:r>
          </a:p>
          <a:p>
            <a:pPr marL="0" indent="358775" algn="just">
              <a:lnSpc>
                <a:spcPct val="120000"/>
              </a:lnSpc>
              <a:spcBef>
                <a:spcPts val="400"/>
              </a:spcBef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Предполагалось, что так можно будет определять точное местонахождение готовящегося очага землетрясения и отслеживать происходящие в нем процессы. Априори было принято, что можно будет установить детерминированные функциональные зависимости между исходными данными (указанными аномалиями) и искомым решением (источником этих аномалий – готовящимся очагом землетрясения), отвечающие условиям корректно поставленной задачи приблизительными прогнозами силы и времени. В этом случае любой прогноз времени сильного землетрясения без указания точного места его реализации всегда оправдается, так как Землю ежегодно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сотрясают около 20 сильных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lnSpc>
                <a:spcPct val="110000"/>
              </a:lnSpc>
              <a:buNone/>
            </a:pPr>
            <a:endParaRPr lang="ru-RU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CFA64F-79D0-4A9F-BD7B-0429D90AB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2577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15455</TotalTime>
  <Words>7023</Words>
  <Application>Microsoft Office PowerPoint</Application>
  <PresentationFormat>Экран (4:3)</PresentationFormat>
  <Paragraphs>295</Paragraphs>
  <Slides>28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Arial Narrow</vt:lpstr>
      <vt:lpstr>Calibri</vt:lpstr>
      <vt:lpstr>Constantia</vt:lpstr>
      <vt:lpstr>Times New Roman</vt:lpstr>
      <vt:lpstr>Wingdings</vt:lpstr>
      <vt:lpstr>Wingdings 2</vt:lpstr>
      <vt:lpstr>Поток</vt:lpstr>
      <vt:lpstr>Лекция 3</vt:lpstr>
      <vt:lpstr>Прогноз землетрясений </vt:lpstr>
      <vt:lpstr>Прогноз землетрясений</vt:lpstr>
      <vt:lpstr>Прогноз землетрясений</vt:lpstr>
      <vt:lpstr>Прогноз землетрясений</vt:lpstr>
      <vt:lpstr>Прогноз землетрясений</vt:lpstr>
      <vt:lpstr>Прогноз землетрясений</vt:lpstr>
      <vt:lpstr>Проблемы прогноза землетрясений</vt:lpstr>
      <vt:lpstr>Проблемы прогноза землетрясений</vt:lpstr>
      <vt:lpstr>Проблемы прогноза землетрясений</vt:lpstr>
      <vt:lpstr>Проблемы прогноза землетрясений</vt:lpstr>
      <vt:lpstr>Попытки прогнозов землетрясений </vt:lpstr>
      <vt:lpstr>Попытки прогнозов землетрясений</vt:lpstr>
      <vt:lpstr>Сложность временного прогноза </vt:lpstr>
      <vt:lpstr>История исследовательских программ  </vt:lpstr>
      <vt:lpstr>История исследовательских программ</vt:lpstr>
      <vt:lpstr>История исследовательских программ</vt:lpstr>
      <vt:lpstr>История исследовательских программ</vt:lpstr>
      <vt:lpstr>История исследовательских программ</vt:lpstr>
      <vt:lpstr>Территориальный прогноз — районирование </vt:lpstr>
      <vt:lpstr>Территориальный прогноз — районирование</vt:lpstr>
      <vt:lpstr>Территориальный прогноз — районирование</vt:lpstr>
      <vt:lpstr>Территориальный прогноз — районирование</vt:lpstr>
      <vt:lpstr>Защита от землетрясений</vt:lpstr>
      <vt:lpstr>Управление землетрясениями</vt:lpstr>
      <vt:lpstr>Вопросы по закреплению содержания лекции 3</vt:lpstr>
      <vt:lpstr>Библиография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Лекции по курсу “Общая геология”</dc:title>
  <dc:creator>arman abetov</dc:creator>
  <cp:lastModifiedBy>Auez Abetov</cp:lastModifiedBy>
  <cp:revision>207</cp:revision>
  <dcterms:created xsi:type="dcterms:W3CDTF">2014-10-02T01:56:10Z</dcterms:created>
  <dcterms:modified xsi:type="dcterms:W3CDTF">2025-11-01T13:20:50Z</dcterms:modified>
</cp:coreProperties>
</file>