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Cooper Hewitt Bold" panose="020B0604020202020204" charset="0"/>
      <p:regular r:id="rId26"/>
    </p:embeddedFont>
    <p:embeddedFont>
      <p:font typeface="Open Sans" panose="020B0606030504020204" pitchFamily="34" charset="0"/>
      <p:regular r:id="rId27"/>
    </p:embeddedFont>
    <p:embeddedFont>
      <p:font typeface="Open Sans Bold" panose="020B080603050402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16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7.sv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4.sv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564483" y="2697983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19" y="3534603"/>
                </a:moveTo>
                <a:lnTo>
                  <a:pt x="0" y="3534603"/>
                </a:lnTo>
                <a:lnTo>
                  <a:pt x="0" y="0"/>
                </a:lnTo>
                <a:lnTo>
                  <a:pt x="11084119" y="0"/>
                </a:lnTo>
                <a:lnTo>
                  <a:pt x="11084119" y="35346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573665" y="175593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0" y="0"/>
                </a:moveTo>
                <a:lnTo>
                  <a:pt x="11084119" y="0"/>
                </a:lnTo>
                <a:lnTo>
                  <a:pt x="11084119" y="3534603"/>
                </a:lnTo>
                <a:lnTo>
                  <a:pt x="0" y="3534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93869" y="7665417"/>
            <a:ext cx="3119622" cy="1469058"/>
          </a:xfrm>
          <a:custGeom>
            <a:avLst/>
            <a:gdLst/>
            <a:ahLst/>
            <a:cxnLst/>
            <a:rect l="l" t="t" r="r" b="b"/>
            <a:pathLst>
              <a:path w="3119622" h="1469058">
                <a:moveTo>
                  <a:pt x="0" y="0"/>
                </a:moveTo>
                <a:lnTo>
                  <a:pt x="3119622" y="0"/>
                </a:lnTo>
                <a:lnTo>
                  <a:pt x="3119622" y="1469058"/>
                </a:lnTo>
                <a:lnTo>
                  <a:pt x="0" y="1469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3291710" y="8736138"/>
            <a:ext cx="26812055" cy="1895802"/>
          </a:xfrm>
          <a:custGeom>
            <a:avLst/>
            <a:gdLst/>
            <a:ahLst/>
            <a:cxnLst/>
            <a:rect l="l" t="t" r="r" b="b"/>
            <a:pathLst>
              <a:path w="26812055" h="1895802">
                <a:moveTo>
                  <a:pt x="26812055" y="1895802"/>
                </a:moveTo>
                <a:lnTo>
                  <a:pt x="0" y="1895802"/>
                </a:lnTo>
                <a:lnTo>
                  <a:pt x="0" y="0"/>
                </a:lnTo>
                <a:lnTo>
                  <a:pt x="26812055" y="0"/>
                </a:lnTo>
                <a:lnTo>
                  <a:pt x="26812055" y="18958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72675" y="9480359"/>
            <a:ext cx="2093423" cy="312110"/>
          </a:xfrm>
          <a:custGeom>
            <a:avLst/>
            <a:gdLst/>
            <a:ahLst/>
            <a:cxnLst/>
            <a:rect l="l" t="t" r="r" b="b"/>
            <a:pathLst>
              <a:path w="2093423" h="312110">
                <a:moveTo>
                  <a:pt x="0" y="0"/>
                </a:moveTo>
                <a:lnTo>
                  <a:pt x="2093422" y="0"/>
                </a:lnTo>
                <a:lnTo>
                  <a:pt x="2093422" y="312110"/>
                </a:lnTo>
                <a:lnTo>
                  <a:pt x="0" y="312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04501" y="4182801"/>
            <a:ext cx="13878997" cy="13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kk-KZ" sz="4400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Лекция </a:t>
            </a:r>
            <a:r>
              <a:rPr lang="ru-RU" sz="4400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№10.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Моделирование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в Flow Simulation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элементов</a:t>
            </a: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и </a:t>
            </a:r>
            <a:r>
              <a:rPr lang="en-US" sz="4400" dirty="0" err="1">
                <a:solidFill>
                  <a:srgbClr val="FFFFFF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узлов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93A4749-A004-4F34-AE02-09A2C68BDFD9}"/>
              </a:ext>
            </a:extLst>
          </p:cNvPr>
          <p:cNvSpPr/>
          <p:nvPr/>
        </p:nvSpPr>
        <p:spPr>
          <a:xfrm>
            <a:off x="4572000" y="800100"/>
            <a:ext cx="8763000" cy="1981200"/>
          </a:xfrm>
          <a:custGeom>
            <a:avLst/>
            <a:gdLst/>
            <a:ahLst/>
            <a:cxnLst/>
            <a:rect l="l" t="t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097E2-B46C-49C6-B031-9D580F5D31BE}"/>
              </a:ext>
            </a:extLst>
          </p:cNvPr>
          <p:cNvSpPr txBox="1"/>
          <p:nvPr/>
        </p:nvSpPr>
        <p:spPr>
          <a:xfrm>
            <a:off x="10439400" y="7084745"/>
            <a:ext cx="7093658" cy="116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chemeClr val="bg2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Составила: Рахметова П.М., </a:t>
            </a:r>
          </a:p>
          <a:p>
            <a:pPr algn="r">
              <a:lnSpc>
                <a:spcPts val="4759"/>
              </a:lnSpc>
            </a:pPr>
            <a:r>
              <a:rPr lang="kk-KZ" sz="2800" dirty="0">
                <a:solidFill>
                  <a:schemeClr val="bg2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ст.преподаватель кафедры РТиТСА</a:t>
            </a:r>
            <a:endParaRPr lang="en-US" sz="2800" dirty="0">
              <a:solidFill>
                <a:schemeClr val="bg2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428227" y="890755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3" y="1656400"/>
                </a:lnTo>
                <a:lnTo>
                  <a:pt x="23426233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688" y="398421"/>
            <a:ext cx="12958624" cy="213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ПРИМЕР 1: ОБТЕКАНИЕ ПРОФИЛЯ КРЫЛА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3700" y="3134532"/>
            <a:ext cx="14742699" cy="649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Задача:</a:t>
            </a: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определить распределение давления и подъемную силу на профиле крыла при скорости потока 50 м/с.</a:t>
            </a:r>
          </a:p>
          <a:p>
            <a:pPr algn="l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Результаты:</a:t>
            </a:r>
          </a:p>
          <a:p>
            <a:pPr marL="883212" lvl="1" indent="-441606" algn="l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Cpmax = 1.25 (в передней кромке);</a:t>
            </a:r>
          </a:p>
          <a:p>
            <a:pPr marL="883212" lvl="1" indent="-441606" algn="l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подъёмная сила — 38 Н;</a:t>
            </a:r>
          </a:p>
          <a:p>
            <a:pPr marL="883212" lvl="1" indent="-441606" algn="l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зона турбулентности за задней кромкой.</a:t>
            </a:r>
          </a:p>
          <a:p>
            <a:pPr algn="l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600825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1"/>
                </a:lnTo>
                <a:lnTo>
                  <a:pt x="1172098" y="975771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765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1"/>
                </a:lnTo>
                <a:lnTo>
                  <a:pt x="0" y="9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4189" y="7791709"/>
            <a:ext cx="3119622" cy="1469058"/>
          </a:xfrm>
          <a:custGeom>
            <a:avLst/>
            <a:gdLst/>
            <a:ahLst/>
            <a:cxnLst/>
            <a:rect l="l" t="t" r="r" b="b"/>
            <a:pathLst>
              <a:path w="3119622" h="1469058">
                <a:moveTo>
                  <a:pt x="0" y="0"/>
                </a:moveTo>
                <a:lnTo>
                  <a:pt x="3119622" y="0"/>
                </a:lnTo>
                <a:lnTo>
                  <a:pt x="3119622" y="1469058"/>
                </a:lnTo>
                <a:lnTo>
                  <a:pt x="0" y="1469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342611" y="4257106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19" y="0"/>
                </a:moveTo>
                <a:lnTo>
                  <a:pt x="0" y="0"/>
                </a:lnTo>
                <a:lnTo>
                  <a:pt x="0" y="3534603"/>
                </a:lnTo>
                <a:lnTo>
                  <a:pt x="11084119" y="3534603"/>
                </a:lnTo>
                <a:lnTo>
                  <a:pt x="110841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38206" y="4991635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0" y="0"/>
                </a:moveTo>
                <a:lnTo>
                  <a:pt x="11084119" y="0"/>
                </a:lnTo>
                <a:lnTo>
                  <a:pt x="11084119" y="3534603"/>
                </a:lnTo>
                <a:lnTo>
                  <a:pt x="0" y="3534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2569117" y="9103791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0"/>
                </a:moveTo>
                <a:lnTo>
                  <a:pt x="0" y="1656400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71540" y="368621"/>
            <a:ext cx="15887760" cy="216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ПРИМЕР 2: ОХЛАЖДЕНИЕ ЭЛЕКТРОННОЙ ПЛАТЫ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24193" y="2824475"/>
            <a:ext cx="13982453" cy="591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Условие:</a:t>
            </a: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тепловыделение — 10 Вт; температура окружающей среды — 25°C.</a:t>
            </a:r>
          </a:p>
          <a:p>
            <a:pPr algn="just">
              <a:lnSpc>
                <a:spcPts val="5907"/>
              </a:lnSpc>
            </a:pPr>
            <a:endParaRPr lang="en-US" sz="42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907"/>
              </a:lnSpc>
            </a:pPr>
            <a:r>
              <a:rPr lang="en-US" sz="42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Результаты: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максимальная температура микросхемы — 64°C;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после добавления вентилятора — 42°C.</a:t>
            </a:r>
          </a:p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Вывод: система охлаждения эффективна.</a:t>
            </a:r>
          </a:p>
          <a:p>
            <a:pPr algn="just">
              <a:lnSpc>
                <a:spcPts val="5907"/>
              </a:lnSpc>
            </a:pPr>
            <a:endParaRPr lang="en-US" sz="42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428227" y="890755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3" y="1656400"/>
                </a:lnTo>
                <a:lnTo>
                  <a:pt x="23426233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688" y="541387"/>
            <a:ext cx="12958624" cy="216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ПРИМЕР 3: ПОТОК ЧЕРЕЗ КЛАПАН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9626" y="2776334"/>
            <a:ext cx="15328748" cy="649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Исходные данные: </a:t>
            </a: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давление на входе — 2 МПа, на выходе — 1,8 МПа.</a:t>
            </a:r>
          </a:p>
          <a:p>
            <a:pPr algn="just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Результаты:</a:t>
            </a:r>
          </a:p>
          <a:p>
            <a:pPr marL="883212" lvl="1" indent="-441606" algn="just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потери давления — 0,2 МПа;</a:t>
            </a:r>
          </a:p>
          <a:p>
            <a:pPr marL="883212" lvl="1" indent="-441606" algn="just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зона турбулентности — у сужения канала;</a:t>
            </a:r>
          </a:p>
          <a:p>
            <a:pPr marL="883212" lvl="1" indent="-441606" algn="just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скорость потока — до 25 м/с.</a:t>
            </a:r>
          </a:p>
          <a:p>
            <a:pPr algn="just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Вывод:</a:t>
            </a: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геометрию клапана можно оптимизировать.</a:t>
            </a:r>
          </a:p>
          <a:p>
            <a:pPr algn="just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600825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1"/>
                </a:lnTo>
                <a:lnTo>
                  <a:pt x="1172098" y="975771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765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1"/>
                </a:lnTo>
                <a:lnTo>
                  <a:pt x="0" y="9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4189" y="7791709"/>
            <a:ext cx="3119622" cy="1469058"/>
          </a:xfrm>
          <a:custGeom>
            <a:avLst/>
            <a:gdLst/>
            <a:ahLst/>
            <a:cxnLst/>
            <a:rect l="l" t="t" r="r" b="b"/>
            <a:pathLst>
              <a:path w="3119622" h="1469058">
                <a:moveTo>
                  <a:pt x="0" y="0"/>
                </a:moveTo>
                <a:lnTo>
                  <a:pt x="3119622" y="0"/>
                </a:lnTo>
                <a:lnTo>
                  <a:pt x="3119622" y="1469058"/>
                </a:lnTo>
                <a:lnTo>
                  <a:pt x="0" y="1469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342087" y="4991635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19" y="0"/>
                </a:moveTo>
                <a:lnTo>
                  <a:pt x="0" y="0"/>
                </a:lnTo>
                <a:lnTo>
                  <a:pt x="0" y="3534603"/>
                </a:lnTo>
                <a:lnTo>
                  <a:pt x="11084119" y="3534603"/>
                </a:lnTo>
                <a:lnTo>
                  <a:pt x="110841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138206" y="4991635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0" y="0"/>
                </a:moveTo>
                <a:lnTo>
                  <a:pt x="11084119" y="0"/>
                </a:lnTo>
                <a:lnTo>
                  <a:pt x="11084119" y="3534603"/>
                </a:lnTo>
                <a:lnTo>
                  <a:pt x="0" y="35346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2569117" y="9103791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0"/>
                </a:moveTo>
                <a:lnTo>
                  <a:pt x="0" y="1656400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651627"/>
            <a:ext cx="15887760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ТЕПЛОВОЙ АНАЛИЗ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5913" y="2567113"/>
            <a:ext cx="13252405" cy="5169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Flow Simulation позволяет моделировать: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конвекцию (естественную и вынужденную);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теплопроводность между деталями;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радиационный теплообмен.</a:t>
            </a:r>
          </a:p>
          <a:p>
            <a:pPr marL="911042" lvl="1" indent="-455521" algn="just">
              <a:lnSpc>
                <a:spcPts val="5907"/>
              </a:lnSpc>
              <a:buFont typeface="Arial"/>
              <a:buChar char="•"/>
            </a:pPr>
            <a:endParaRPr lang="en-US" sz="42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907"/>
              </a:lnSpc>
            </a:pPr>
            <a:r>
              <a:rPr lang="en-US" sz="42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Пример: </a:t>
            </a:r>
            <a:r>
              <a:rPr lang="en-US" sz="42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анализ охлаждения корпуса двигателя.</a:t>
            </a:r>
          </a:p>
          <a:p>
            <a:pPr algn="just">
              <a:lnSpc>
                <a:spcPts val="5907"/>
              </a:lnSpc>
            </a:pPr>
            <a:endParaRPr lang="en-US" sz="42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7744" y="365121"/>
            <a:ext cx="16011556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ОПТИМИЗАЦИЯ КОНСТРУКЦИИ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50275" y="3192495"/>
            <a:ext cx="15387449" cy="425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2"/>
              </a:lnSpc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CFD анализ помогает оптимизировать форму каналов и узлов для улучшения эффективности потока.</a:t>
            </a:r>
          </a:p>
          <a:p>
            <a:pPr algn="just">
              <a:lnSpc>
                <a:spcPts val="5732"/>
              </a:lnSpc>
            </a:pPr>
            <a:endParaRPr lang="en-US" sz="40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5732"/>
              </a:lnSpc>
            </a:pPr>
            <a:r>
              <a:rPr lang="en-US" sz="4094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Пример:</a:t>
            </a: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изменение угла поворота трубы уменьшило потери давления на 18%.</a:t>
            </a:r>
          </a:p>
          <a:p>
            <a:pPr algn="just">
              <a:lnSpc>
                <a:spcPts val="5172"/>
              </a:lnSpc>
            </a:pPr>
            <a:endParaRPr lang="en-US" sz="40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16149" y="1558929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1"/>
                </a:lnTo>
                <a:lnTo>
                  <a:pt x="0" y="9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28700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61203" y="365121"/>
            <a:ext cx="14380103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ВИЗУАЛИЗАЦИЯ РЕЗУЛЬТАТОВ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89378" y="3149152"/>
            <a:ext cx="12923753" cy="442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2"/>
              </a:lnSpc>
            </a:pPr>
            <a:r>
              <a:rPr lang="en-US" sz="41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Flow Simulation предоставляет:</a:t>
            </a:r>
          </a:p>
          <a:p>
            <a:pPr marL="905608" lvl="1" indent="-452804" algn="just">
              <a:lnSpc>
                <a:spcPts val="5872"/>
              </a:lnSpc>
              <a:buFont typeface="Arial"/>
              <a:buChar char="•"/>
            </a:pPr>
            <a:r>
              <a:rPr lang="en-US" sz="41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карты скоростей и давлений;</a:t>
            </a:r>
          </a:p>
          <a:p>
            <a:pPr marL="905608" lvl="1" indent="-452804" algn="just">
              <a:lnSpc>
                <a:spcPts val="5872"/>
              </a:lnSpc>
              <a:buFont typeface="Arial"/>
              <a:buChar char="•"/>
            </a:pPr>
            <a:r>
              <a:rPr lang="en-US" sz="41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линии тока (streamlines);</a:t>
            </a:r>
          </a:p>
          <a:p>
            <a:pPr marL="905608" lvl="1" indent="-452804" algn="just">
              <a:lnSpc>
                <a:spcPts val="5872"/>
              </a:lnSpc>
              <a:buFont typeface="Arial"/>
              <a:buChar char="•"/>
            </a:pPr>
            <a:r>
              <a:rPr lang="en-US" sz="41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анимацию движения частиц;</a:t>
            </a:r>
          </a:p>
          <a:p>
            <a:pPr marL="905608" lvl="1" indent="-452804" algn="just">
              <a:lnSpc>
                <a:spcPts val="5872"/>
              </a:lnSpc>
              <a:buFont typeface="Arial"/>
              <a:buChar char="•"/>
            </a:pPr>
            <a:r>
              <a:rPr lang="en-US" sz="41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изотермы и изобарные поверхности.</a:t>
            </a:r>
          </a:p>
          <a:p>
            <a:pPr algn="just">
              <a:lnSpc>
                <a:spcPts val="5872"/>
              </a:lnSpc>
            </a:pPr>
            <a:endParaRPr lang="en-US" sz="41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673251" y="2041364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1"/>
                </a:lnTo>
                <a:lnTo>
                  <a:pt x="0" y="9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0645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84189" y="7791709"/>
            <a:ext cx="3119622" cy="1469058"/>
          </a:xfrm>
          <a:custGeom>
            <a:avLst/>
            <a:gdLst/>
            <a:ahLst/>
            <a:cxnLst/>
            <a:rect l="l" t="t" r="r" b="b"/>
            <a:pathLst>
              <a:path w="3119622" h="1469058">
                <a:moveTo>
                  <a:pt x="0" y="0"/>
                </a:moveTo>
                <a:lnTo>
                  <a:pt x="3119622" y="0"/>
                </a:lnTo>
                <a:lnTo>
                  <a:pt x="3119622" y="1469058"/>
                </a:lnTo>
                <a:lnTo>
                  <a:pt x="0" y="1469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6342087" y="4991635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19" y="0"/>
                </a:moveTo>
                <a:lnTo>
                  <a:pt x="0" y="0"/>
                </a:lnTo>
                <a:lnTo>
                  <a:pt x="0" y="3534603"/>
                </a:lnTo>
                <a:lnTo>
                  <a:pt x="11084119" y="3534603"/>
                </a:lnTo>
                <a:lnTo>
                  <a:pt x="110841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093576" y="6987158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0" y="0"/>
                </a:moveTo>
                <a:lnTo>
                  <a:pt x="11084119" y="0"/>
                </a:lnTo>
                <a:lnTo>
                  <a:pt x="11084119" y="3534602"/>
                </a:lnTo>
                <a:lnTo>
                  <a:pt x="0" y="3534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2569117" y="9103791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0"/>
                </a:moveTo>
                <a:lnTo>
                  <a:pt x="0" y="1656400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71540" y="365121"/>
            <a:ext cx="15887760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АНАЛИЗ УЗЛОВ В СБОРКАХ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7798" y="2251326"/>
            <a:ext cx="13252405" cy="712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7"/>
              </a:lnSpc>
            </a:pPr>
            <a:r>
              <a:rPr lang="en-US" sz="40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Flow Simulation поддерживает расчёты многокомпонентных сборок.</a:t>
            </a:r>
          </a:p>
          <a:p>
            <a:pPr algn="l">
              <a:lnSpc>
                <a:spcPts val="5627"/>
              </a:lnSpc>
            </a:pPr>
            <a:endParaRPr lang="en-US" sz="40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627"/>
              </a:lnSpc>
            </a:pPr>
            <a:r>
              <a:rPr lang="en-US" sz="40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Пример:</a:t>
            </a:r>
            <a:r>
              <a:rPr lang="en-US" sz="40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анализ вентиляции корпуса компьютера — воздух поступает через решётку и выходит через вентилятор.</a:t>
            </a:r>
          </a:p>
          <a:p>
            <a:pPr algn="l">
              <a:lnSpc>
                <a:spcPts val="5627"/>
              </a:lnSpc>
            </a:pPr>
            <a:endParaRPr lang="en-US" sz="40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627"/>
              </a:lnSpc>
            </a:pPr>
            <a:r>
              <a:rPr lang="en-US" sz="401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Результаты:</a:t>
            </a:r>
            <a:r>
              <a:rPr lang="en-US" sz="401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равномерное распределение температуры и потока.</a:t>
            </a:r>
          </a:p>
          <a:p>
            <a:pPr algn="l">
              <a:lnSpc>
                <a:spcPts val="5627"/>
              </a:lnSpc>
            </a:pPr>
            <a:endParaRPr lang="en-US" sz="401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688" y="364405"/>
            <a:ext cx="12958624" cy="216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ПРЕИМУЩЕСТВА FLOW SIMULATION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0096" y="2810243"/>
            <a:ext cx="11727807" cy="546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0841" lvl="1" indent="-420420" algn="l">
              <a:lnSpc>
                <a:spcPts val="5452"/>
              </a:lnSpc>
              <a:buFont typeface="Arial"/>
              <a:buChar char="•"/>
            </a:pPr>
            <a:r>
              <a:rPr lang="en-US" sz="38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Полная интеграция с CAD;</a:t>
            </a:r>
          </a:p>
          <a:p>
            <a:pPr marL="840841" lvl="1" indent="-420420" algn="l">
              <a:lnSpc>
                <a:spcPts val="5452"/>
              </a:lnSpc>
              <a:buFont typeface="Arial"/>
              <a:buChar char="•"/>
            </a:pPr>
            <a:r>
              <a:rPr lang="en-US" sz="38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Простота настройки и автоматизация сетки;</a:t>
            </a:r>
          </a:p>
          <a:p>
            <a:pPr marL="840841" lvl="1" indent="-420420" algn="l">
              <a:lnSpc>
                <a:spcPts val="5452"/>
              </a:lnSpc>
              <a:buFont typeface="Arial"/>
              <a:buChar char="•"/>
            </a:pPr>
            <a:r>
              <a:rPr lang="en-US" sz="38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Возможность параметрической оптимизации;</a:t>
            </a:r>
          </a:p>
          <a:p>
            <a:pPr marL="840841" lvl="1" indent="-420420" algn="l">
              <a:lnSpc>
                <a:spcPts val="5452"/>
              </a:lnSpc>
              <a:buFont typeface="Arial"/>
              <a:buChar char="•"/>
            </a:pPr>
            <a:r>
              <a:rPr lang="en-US" sz="38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Поддержка стационарных и нестационарных расчётов;</a:t>
            </a:r>
          </a:p>
          <a:p>
            <a:pPr marL="840841" lvl="1" indent="-420420" algn="l">
              <a:lnSpc>
                <a:spcPts val="5452"/>
              </a:lnSpc>
              <a:buFont typeface="Arial"/>
              <a:buChar char="•"/>
            </a:pPr>
            <a:r>
              <a:rPr lang="en-US" sz="38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Быстрый визуальный анализ.</a:t>
            </a:r>
          </a:p>
          <a:p>
            <a:pPr algn="l">
              <a:lnSpc>
                <a:spcPts val="5452"/>
              </a:lnSpc>
            </a:pPr>
            <a:endParaRPr lang="en-US" sz="38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855257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0645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068489" y="6438929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20" y="3534603"/>
                </a:moveTo>
                <a:lnTo>
                  <a:pt x="0" y="3534603"/>
                </a:lnTo>
                <a:lnTo>
                  <a:pt x="0" y="0"/>
                </a:lnTo>
                <a:lnTo>
                  <a:pt x="11084120" y="0"/>
                </a:lnTo>
                <a:lnTo>
                  <a:pt x="11084120" y="35346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864609" y="313468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0" y="0"/>
                </a:moveTo>
                <a:lnTo>
                  <a:pt x="11084120" y="0"/>
                </a:lnTo>
                <a:lnTo>
                  <a:pt x="11084120" y="3534603"/>
                </a:lnTo>
                <a:lnTo>
                  <a:pt x="0" y="3534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4886" y="374650"/>
            <a:ext cx="1477822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ЗАКЛЮЧЕНИЕ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6189127" y="4661564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6775" y="4661564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-2569117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0"/>
                </a:moveTo>
                <a:lnTo>
                  <a:pt x="0" y="1656400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9458800"/>
            <a:ext cx="1829066" cy="272697"/>
          </a:xfrm>
          <a:custGeom>
            <a:avLst/>
            <a:gdLst/>
            <a:ahLst/>
            <a:cxnLst/>
            <a:rect l="l" t="t" r="r" b="b"/>
            <a:pathLst>
              <a:path w="1829066" h="272697">
                <a:moveTo>
                  <a:pt x="0" y="0"/>
                </a:moveTo>
                <a:lnTo>
                  <a:pt x="1829066" y="0"/>
                </a:lnTo>
                <a:lnTo>
                  <a:pt x="1829066" y="272697"/>
                </a:lnTo>
                <a:lnTo>
                  <a:pt x="0" y="272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82996" y="2446177"/>
            <a:ext cx="14778229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FAFDF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Flow Simulation </a:t>
            </a:r>
            <a:r>
              <a:rPr lang="en-US" sz="3699">
                <a:solidFill>
                  <a:srgbClr val="FAFDFD"/>
                </a:solidFill>
                <a:latin typeface="Open Sans"/>
                <a:ea typeface="Open Sans"/>
                <a:cs typeface="Open Sans"/>
                <a:sym typeface="Open Sans"/>
              </a:rPr>
              <a:t>— мощный инструмент инженерного анализа, объединяющий геометрию, физику и визуализацию.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AFDFD"/>
                </a:solidFill>
                <a:latin typeface="Open Sans"/>
                <a:ea typeface="Open Sans"/>
                <a:cs typeface="Open Sans"/>
                <a:sym typeface="Open Sans"/>
              </a:rPr>
              <a:t> Он позволяет инженерам проектировать более эффективные и надёжные изделия.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AFDF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79"/>
              </a:lnSpc>
            </a:pPr>
            <a:r>
              <a:rPr lang="en-US" sz="3699" b="1">
                <a:solidFill>
                  <a:srgbClr val="FAFDF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Главная идея:</a:t>
            </a:r>
            <a:r>
              <a:rPr lang="en-US" sz="3699">
                <a:solidFill>
                  <a:srgbClr val="FAFDFD"/>
                </a:solidFill>
                <a:latin typeface="Open Sans"/>
                <a:ea typeface="Open Sans"/>
                <a:cs typeface="Open Sans"/>
                <a:sym typeface="Open Sans"/>
              </a:rPr>
              <a:t> цифровое моделирование потоков — ключ к инновационному проектированию в XXI веке.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AFDF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A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1377" y="2317754"/>
            <a:ext cx="6113123" cy="4258464"/>
          </a:xfrm>
          <a:custGeom>
            <a:avLst/>
            <a:gdLst/>
            <a:ahLst/>
            <a:cxnLst/>
            <a:rect l="l" t="t" r="r" b="b"/>
            <a:pathLst>
              <a:path w="6113123" h="4258464">
                <a:moveTo>
                  <a:pt x="0" y="0"/>
                </a:moveTo>
                <a:lnTo>
                  <a:pt x="6113123" y="0"/>
                </a:lnTo>
                <a:lnTo>
                  <a:pt x="6113123" y="4258464"/>
                </a:lnTo>
                <a:lnTo>
                  <a:pt x="0" y="4258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837462" y="1111462"/>
            <a:ext cx="2945489" cy="1387058"/>
          </a:xfrm>
          <a:custGeom>
            <a:avLst/>
            <a:gdLst/>
            <a:ahLst/>
            <a:cxnLst/>
            <a:rect l="l" t="t" r="r" b="b"/>
            <a:pathLst>
              <a:path w="2945489" h="1387058">
                <a:moveTo>
                  <a:pt x="0" y="0"/>
                </a:moveTo>
                <a:lnTo>
                  <a:pt x="2945489" y="0"/>
                </a:lnTo>
                <a:lnTo>
                  <a:pt x="2945489" y="1387058"/>
                </a:lnTo>
                <a:lnTo>
                  <a:pt x="0" y="13870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02098" y="222248"/>
            <a:ext cx="8964709" cy="1450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50"/>
              </a:lnSpc>
            </a:pPr>
            <a:r>
              <a:rPr lang="en-US" sz="85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ВВЕДЕНИЕ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9079" y="2251079"/>
            <a:ext cx="10151832" cy="637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Flow Simulation</a:t>
            </a:r>
            <a:r>
              <a:rPr lang="en-US" sz="330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— это модуль вычислительной гидродинамики (CFD), встроенный в SolidWorks.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Он позволяет анализировать движение жидкостей и газов внутри и вокруг деталей и сборок.</a:t>
            </a:r>
          </a:p>
          <a:p>
            <a:pPr algn="just">
              <a:lnSpc>
                <a:spcPts val="4620"/>
              </a:lnSpc>
            </a:pPr>
            <a:endParaRPr lang="en-US" sz="330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Основные задачи: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Расчет скоростей и давлений потока;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Анализ теплопередачи и охлаждения;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Оптимизация формы каналов и элементов.</a:t>
            </a:r>
          </a:p>
          <a:p>
            <a:pPr algn="just">
              <a:lnSpc>
                <a:spcPts val="4620"/>
              </a:lnSpc>
            </a:pPr>
            <a:endParaRPr lang="en-US" sz="330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6574500" y="797114"/>
            <a:ext cx="1429200" cy="1189809"/>
          </a:xfrm>
          <a:custGeom>
            <a:avLst/>
            <a:gdLst/>
            <a:ahLst/>
            <a:cxnLst/>
            <a:rect l="l" t="t" r="r" b="b"/>
            <a:pathLst>
              <a:path w="1429200" h="1189809">
                <a:moveTo>
                  <a:pt x="1429199" y="0"/>
                </a:moveTo>
                <a:lnTo>
                  <a:pt x="0" y="0"/>
                </a:lnTo>
                <a:lnTo>
                  <a:pt x="0" y="1189808"/>
                </a:lnTo>
                <a:lnTo>
                  <a:pt x="1429199" y="1189808"/>
                </a:lnTo>
                <a:lnTo>
                  <a:pt x="142919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52274" y="9492018"/>
            <a:ext cx="1829066" cy="272697"/>
          </a:xfrm>
          <a:custGeom>
            <a:avLst/>
            <a:gdLst/>
            <a:ahLst/>
            <a:cxnLst/>
            <a:rect l="l" t="t" r="r" b="b"/>
            <a:pathLst>
              <a:path w="1829066" h="272697">
                <a:moveTo>
                  <a:pt x="0" y="0"/>
                </a:moveTo>
                <a:lnTo>
                  <a:pt x="1829065" y="0"/>
                </a:lnTo>
                <a:lnTo>
                  <a:pt x="1829065" y="272697"/>
                </a:lnTo>
                <a:lnTo>
                  <a:pt x="0" y="2726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34294" y="2021543"/>
            <a:ext cx="5243992" cy="5331230"/>
          </a:xfrm>
          <a:custGeom>
            <a:avLst/>
            <a:gdLst/>
            <a:ahLst/>
            <a:cxnLst/>
            <a:rect l="l" t="t" r="r" b="b"/>
            <a:pathLst>
              <a:path w="5243992" h="5331230">
                <a:moveTo>
                  <a:pt x="0" y="0"/>
                </a:moveTo>
                <a:lnTo>
                  <a:pt x="5243992" y="0"/>
                </a:lnTo>
                <a:lnTo>
                  <a:pt x="5243992" y="5331230"/>
                </a:lnTo>
                <a:lnTo>
                  <a:pt x="0" y="5331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858663" y="1785087"/>
            <a:ext cx="3119622" cy="1469058"/>
          </a:xfrm>
          <a:custGeom>
            <a:avLst/>
            <a:gdLst/>
            <a:ahLst/>
            <a:cxnLst/>
            <a:rect l="l" t="t" r="r" b="b"/>
            <a:pathLst>
              <a:path w="3119622" h="1469058">
                <a:moveTo>
                  <a:pt x="0" y="0"/>
                </a:moveTo>
                <a:lnTo>
                  <a:pt x="3119623" y="0"/>
                </a:lnTo>
                <a:lnTo>
                  <a:pt x="3119623" y="1469058"/>
                </a:lnTo>
                <a:lnTo>
                  <a:pt x="0" y="1469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6084799" y="3376199"/>
            <a:ext cx="11084119" cy="3534603"/>
          </a:xfrm>
          <a:custGeom>
            <a:avLst/>
            <a:gdLst/>
            <a:ahLst/>
            <a:cxnLst/>
            <a:rect l="l" t="t" r="r" b="b"/>
            <a:pathLst>
              <a:path w="11084119" h="3534603">
                <a:moveTo>
                  <a:pt x="11084120" y="3534602"/>
                </a:moveTo>
                <a:lnTo>
                  <a:pt x="0" y="3534602"/>
                </a:lnTo>
                <a:lnTo>
                  <a:pt x="0" y="0"/>
                </a:lnTo>
                <a:lnTo>
                  <a:pt x="11084120" y="0"/>
                </a:lnTo>
                <a:lnTo>
                  <a:pt x="11084120" y="35346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-2569117" y="9103791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0"/>
                </a:moveTo>
                <a:lnTo>
                  <a:pt x="0" y="1656400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8394" y="478884"/>
            <a:ext cx="13008948" cy="130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60"/>
              </a:lnSpc>
            </a:pPr>
            <a:r>
              <a:rPr lang="en-US" sz="76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ОБЛАСТИ ПРИМЕНЕНИЯ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6084799" y="471453"/>
            <a:ext cx="1429200" cy="1189809"/>
          </a:xfrm>
          <a:custGeom>
            <a:avLst/>
            <a:gdLst/>
            <a:ahLst/>
            <a:cxnLst/>
            <a:rect l="l" t="t" r="r" b="b"/>
            <a:pathLst>
              <a:path w="1429200" h="1189809">
                <a:moveTo>
                  <a:pt x="1429200" y="0"/>
                </a:moveTo>
                <a:lnTo>
                  <a:pt x="0" y="0"/>
                </a:lnTo>
                <a:lnTo>
                  <a:pt x="0" y="1189809"/>
                </a:lnTo>
                <a:lnTo>
                  <a:pt x="1429200" y="1189809"/>
                </a:lnTo>
                <a:lnTo>
                  <a:pt x="1429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452941"/>
            <a:ext cx="10826230" cy="531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Flow Simulation используется в различных инженерных областях: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машиностроение (охлаждение механизмов);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электроника (тепловые режимы плат);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энергетика (обтекание турбин);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транспорт (аэродинамика кузовов);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климатические системы (вентиляция, кондиционирование).</a:t>
            </a:r>
          </a:p>
          <a:p>
            <a:pPr algn="just">
              <a:lnSpc>
                <a:spcPts val="4200"/>
              </a:lnSpc>
            </a:pPr>
            <a:endParaRPr lang="en-US" sz="339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4533750" y="9068186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23426234" y="1656401"/>
                </a:moveTo>
                <a:lnTo>
                  <a:pt x="0" y="1656401"/>
                </a:lnTo>
                <a:lnTo>
                  <a:pt x="0" y="0"/>
                </a:lnTo>
                <a:lnTo>
                  <a:pt x="23426234" y="0"/>
                </a:lnTo>
                <a:lnTo>
                  <a:pt x="23426234" y="16564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54303" y="314321"/>
            <a:ext cx="15579393" cy="128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ОСНОВНЫЕ ПРИНЦИПЫ CFD</a:t>
            </a:r>
          </a:p>
        </p:txBody>
      </p:sp>
      <p:sp>
        <p:nvSpPr>
          <p:cNvPr id="4" name="Freeform 4"/>
          <p:cNvSpPr/>
          <p:nvPr/>
        </p:nvSpPr>
        <p:spPr>
          <a:xfrm>
            <a:off x="12153244" y="3084857"/>
            <a:ext cx="5820656" cy="4498676"/>
          </a:xfrm>
          <a:custGeom>
            <a:avLst/>
            <a:gdLst/>
            <a:ahLst/>
            <a:cxnLst/>
            <a:rect l="l" t="t" r="r" b="b"/>
            <a:pathLst>
              <a:path w="5820656" h="4498676">
                <a:moveTo>
                  <a:pt x="0" y="0"/>
                </a:moveTo>
                <a:lnTo>
                  <a:pt x="5820656" y="0"/>
                </a:lnTo>
                <a:lnTo>
                  <a:pt x="5820656" y="4498676"/>
                </a:lnTo>
                <a:lnTo>
                  <a:pt x="0" y="449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1028700" y="1916308"/>
            <a:ext cx="10651509" cy="739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CFD (Computational Fluid Dynamics) основана на решении уравнений Навье–Стокса, описывающих движение жидкости и газа.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Flow Simulation использует метод конечных объёмов (FVM).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Основные величины: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давление (P),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скорость (V),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температура (T),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плотность (ρ).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544700" y="409148"/>
            <a:ext cx="1429200" cy="1189809"/>
          </a:xfrm>
          <a:custGeom>
            <a:avLst/>
            <a:gdLst/>
            <a:ahLst/>
            <a:cxnLst/>
            <a:rect l="l" t="t" r="r" b="b"/>
            <a:pathLst>
              <a:path w="1429200" h="1189809">
                <a:moveTo>
                  <a:pt x="0" y="0"/>
                </a:moveTo>
                <a:lnTo>
                  <a:pt x="1429200" y="0"/>
                </a:lnTo>
                <a:lnTo>
                  <a:pt x="1429200" y="1189809"/>
                </a:lnTo>
                <a:lnTo>
                  <a:pt x="0" y="1189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32743" y="365121"/>
            <a:ext cx="13776618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ИНТЕРФЕЙС FLOW SIMULATION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4650" y="2973636"/>
            <a:ext cx="12368749" cy="425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2"/>
              </a:lnSpc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Flow Simulation полностью интегрирован в SolidWorks: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работает с теми же 3D моделями;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использует параметрические данные;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поддерживает многокомпонентные сборки.</a:t>
            </a:r>
          </a:p>
          <a:p>
            <a:pPr algn="just">
              <a:lnSpc>
                <a:spcPts val="5172"/>
              </a:lnSpc>
            </a:pPr>
            <a:endParaRPr lang="en-US" sz="40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855257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0645" y="1775891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330375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918028" y="2543488"/>
            <a:ext cx="9637101" cy="5952248"/>
            <a:chOff x="0" y="0"/>
            <a:chExt cx="2538167" cy="15676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8167" cy="1567670"/>
            </a:xfrm>
            <a:custGeom>
              <a:avLst/>
              <a:gdLst/>
              <a:ahLst/>
              <a:cxnLst/>
              <a:rect l="l" t="t" r="r" b="b"/>
              <a:pathLst>
                <a:path w="2538167" h="1567670">
                  <a:moveTo>
                    <a:pt x="28117" y="0"/>
                  </a:moveTo>
                  <a:lnTo>
                    <a:pt x="2510050" y="0"/>
                  </a:lnTo>
                  <a:cubicBezTo>
                    <a:pt x="2517507" y="0"/>
                    <a:pt x="2524658" y="2962"/>
                    <a:pt x="2529931" y="8235"/>
                  </a:cubicBezTo>
                  <a:cubicBezTo>
                    <a:pt x="2535204" y="13508"/>
                    <a:pt x="2538167" y="20660"/>
                    <a:pt x="2538167" y="28117"/>
                  </a:cubicBezTo>
                  <a:lnTo>
                    <a:pt x="2538167" y="1539553"/>
                  </a:lnTo>
                  <a:cubicBezTo>
                    <a:pt x="2538167" y="1547010"/>
                    <a:pt x="2535204" y="1554162"/>
                    <a:pt x="2529931" y="1559435"/>
                  </a:cubicBezTo>
                  <a:cubicBezTo>
                    <a:pt x="2524658" y="1564708"/>
                    <a:pt x="2517507" y="1567670"/>
                    <a:pt x="2510050" y="1567670"/>
                  </a:cubicBezTo>
                  <a:lnTo>
                    <a:pt x="28117" y="1567670"/>
                  </a:lnTo>
                  <a:cubicBezTo>
                    <a:pt x="20660" y="1567670"/>
                    <a:pt x="13508" y="1564708"/>
                    <a:pt x="8235" y="1559435"/>
                  </a:cubicBezTo>
                  <a:cubicBezTo>
                    <a:pt x="2962" y="1554162"/>
                    <a:pt x="0" y="1547010"/>
                    <a:pt x="0" y="1539553"/>
                  </a:cubicBezTo>
                  <a:lnTo>
                    <a:pt x="0" y="28117"/>
                  </a:lnTo>
                  <a:cubicBezTo>
                    <a:pt x="0" y="20660"/>
                    <a:pt x="2962" y="13508"/>
                    <a:pt x="8235" y="8235"/>
                  </a:cubicBezTo>
                  <a:cubicBezTo>
                    <a:pt x="13508" y="2962"/>
                    <a:pt x="20660" y="0"/>
                    <a:pt x="28117" y="0"/>
                  </a:cubicBezTo>
                  <a:close/>
                </a:path>
              </a:pathLst>
            </a:custGeom>
            <a:solidFill>
              <a:srgbClr val="FA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38167" cy="1605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20769" y="365125"/>
            <a:ext cx="1284646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ЭТАПЫ МОДЕЛИРОВАНИЯ</a:t>
            </a:r>
          </a:p>
        </p:txBody>
      </p:sp>
      <p:sp>
        <p:nvSpPr>
          <p:cNvPr id="7" name="Freeform 7"/>
          <p:cNvSpPr/>
          <p:nvPr/>
        </p:nvSpPr>
        <p:spPr>
          <a:xfrm>
            <a:off x="-3280659" y="3608847"/>
            <a:ext cx="10049818" cy="4736121"/>
          </a:xfrm>
          <a:custGeom>
            <a:avLst/>
            <a:gdLst/>
            <a:ahLst/>
            <a:cxnLst/>
            <a:rect l="l" t="t" r="r" b="b"/>
            <a:pathLst>
              <a:path w="10049818" h="4736121">
                <a:moveTo>
                  <a:pt x="0" y="0"/>
                </a:moveTo>
                <a:lnTo>
                  <a:pt x="10049818" y="0"/>
                </a:lnTo>
                <a:lnTo>
                  <a:pt x="10049818" y="4736121"/>
                </a:lnTo>
                <a:lnTo>
                  <a:pt x="0" y="4736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7948626" y="2832895"/>
            <a:ext cx="7575905" cy="594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Подготовка 3D модели;</a:t>
            </a:r>
          </a:p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Создание проекта Flow Simulation;</a:t>
            </a:r>
          </a:p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Задание физических условий (тип среды, давление, температура);</a:t>
            </a:r>
          </a:p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Определение граничных условий (вход, выход, стенки);</a:t>
            </a:r>
          </a:p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Построение расчётной сетки;</a:t>
            </a:r>
          </a:p>
          <a:p>
            <a:pPr marL="673265" lvl="1" indent="-336632" algn="just">
              <a:lnSpc>
                <a:spcPts val="4365"/>
              </a:lnSpc>
              <a:buAutoNum type="arabicPeriod"/>
            </a:pPr>
            <a:r>
              <a:rPr lang="en-US" sz="3118">
                <a:solidFill>
                  <a:srgbClr val="3C393C"/>
                </a:solidFill>
                <a:latin typeface="Canva Sans"/>
                <a:ea typeface="Canva Sans"/>
                <a:cs typeface="Canva Sans"/>
                <a:sym typeface="Canva Sans"/>
              </a:rPr>
              <a:t>Запуск анализа и интерпретация результатов.</a:t>
            </a:r>
          </a:p>
          <a:p>
            <a:pPr algn="just">
              <a:lnSpc>
                <a:spcPts val="3945"/>
              </a:lnSpc>
            </a:pPr>
            <a:endParaRPr lang="en-US" sz="3118">
              <a:solidFill>
                <a:srgbClr val="3C393C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945"/>
              </a:lnSpc>
            </a:pPr>
            <a:endParaRPr lang="en-US" sz="3118">
              <a:solidFill>
                <a:srgbClr val="3C393C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6087202" y="583153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5049" y="1558925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40596" y="9480300"/>
            <a:ext cx="1829066" cy="272697"/>
          </a:xfrm>
          <a:custGeom>
            <a:avLst/>
            <a:gdLst/>
            <a:ahLst/>
            <a:cxnLst/>
            <a:rect l="l" t="t" r="r" b="b"/>
            <a:pathLst>
              <a:path w="1829066" h="272697">
                <a:moveTo>
                  <a:pt x="0" y="0"/>
                </a:moveTo>
                <a:lnTo>
                  <a:pt x="1829065" y="0"/>
                </a:lnTo>
                <a:lnTo>
                  <a:pt x="1829065" y="272697"/>
                </a:lnTo>
                <a:lnTo>
                  <a:pt x="0" y="272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428227" y="890755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3" y="1656400"/>
                </a:lnTo>
                <a:lnTo>
                  <a:pt x="23426233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8505" y="374646"/>
            <a:ext cx="17029199" cy="1038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НАСТРОЙКА ФИЗИЧЕСКОЙ МОДЕЛИ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71755" y="2008911"/>
            <a:ext cx="14742699" cy="700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7"/>
              </a:lnSpc>
            </a:pPr>
            <a:r>
              <a:rPr lang="en-US" sz="44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Flow Simulation позволяет учитывать:</a:t>
            </a:r>
          </a:p>
          <a:p>
            <a:pPr marL="969570" lvl="1" indent="-484785" algn="l">
              <a:lnSpc>
                <a:spcPts val="6287"/>
              </a:lnSpc>
              <a:buFont typeface="Arial"/>
              <a:buChar char="•"/>
            </a:pPr>
            <a:r>
              <a:rPr lang="en-US" sz="44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турбулентность потока (модель k–ε);</a:t>
            </a:r>
          </a:p>
          <a:p>
            <a:pPr marL="969570" lvl="1" indent="-484785" algn="l">
              <a:lnSpc>
                <a:spcPts val="6287"/>
              </a:lnSpc>
              <a:buFont typeface="Arial"/>
              <a:buChar char="•"/>
            </a:pPr>
            <a:r>
              <a:rPr lang="en-US" sz="44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сжимаемость газов;</a:t>
            </a:r>
          </a:p>
          <a:p>
            <a:pPr marL="969570" lvl="1" indent="-484785" algn="l">
              <a:lnSpc>
                <a:spcPts val="6287"/>
              </a:lnSpc>
              <a:buFont typeface="Arial"/>
              <a:buChar char="•"/>
            </a:pPr>
            <a:r>
              <a:rPr lang="en-US" sz="44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вязкость жидкостей;</a:t>
            </a:r>
          </a:p>
          <a:p>
            <a:pPr marL="969570" lvl="1" indent="-484785" algn="l">
              <a:lnSpc>
                <a:spcPts val="6287"/>
              </a:lnSpc>
              <a:buFont typeface="Arial"/>
              <a:buChar char="•"/>
            </a:pPr>
            <a:r>
              <a:rPr lang="en-US" sz="44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теплопередачу (конвекцию, теплопроводность, излучение).</a:t>
            </a:r>
          </a:p>
          <a:p>
            <a:pPr algn="l">
              <a:lnSpc>
                <a:spcPts val="6287"/>
              </a:lnSpc>
            </a:pPr>
            <a:endParaRPr lang="en-US" sz="44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6287"/>
              </a:lnSpc>
            </a:pPr>
            <a:r>
              <a:rPr lang="en-US" sz="44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Пример:</a:t>
            </a:r>
            <a:r>
              <a:rPr lang="en-US" sz="44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охлаждение процессора с вентилятором.</a:t>
            </a:r>
          </a:p>
          <a:p>
            <a:pPr algn="just">
              <a:lnSpc>
                <a:spcPts val="5587"/>
              </a:lnSpc>
            </a:pPr>
            <a:endParaRPr lang="en-US" sz="44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600825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1"/>
                </a:lnTo>
                <a:lnTo>
                  <a:pt x="1172098" y="975771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9657" y="1118864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507356" y="863060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4" y="1656400"/>
                </a:lnTo>
                <a:lnTo>
                  <a:pt x="23426234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688" y="582084"/>
            <a:ext cx="12958624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ГРАНИЧНЫЕ УСЛОВИЯ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91189" y="2204897"/>
            <a:ext cx="13750118" cy="7149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2"/>
              </a:lnSpc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Граничные условия определяют взаимодействие потока с объектом.</a:t>
            </a:r>
          </a:p>
          <a:p>
            <a:pPr algn="l">
              <a:lnSpc>
                <a:spcPts val="5732"/>
              </a:lnSpc>
            </a:pPr>
            <a:r>
              <a:rPr lang="en-US" sz="4094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Типы условий: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вход потока (Velocity Inlet);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выход (Pressure Outlet);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стенки (Wall);</a:t>
            </a:r>
          </a:p>
          <a:p>
            <a:pPr marL="884018" lvl="1" indent="-442009" algn="l">
              <a:lnSpc>
                <a:spcPts val="5732"/>
              </a:lnSpc>
              <a:buFont typeface="Arial"/>
              <a:buChar char="•"/>
            </a:pP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источники тепла (Heat Source).</a:t>
            </a:r>
          </a:p>
          <a:p>
            <a:pPr algn="l">
              <a:lnSpc>
                <a:spcPts val="5732"/>
              </a:lnSpc>
            </a:pPr>
            <a:endParaRPr lang="en-US" sz="40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732"/>
              </a:lnSpc>
            </a:pPr>
            <a:r>
              <a:rPr lang="en-US" sz="4094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Пример:</a:t>
            </a:r>
            <a:r>
              <a:rPr lang="en-US" sz="4094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поток воздуха через радиатор.</a:t>
            </a:r>
          </a:p>
          <a:p>
            <a:pPr algn="just">
              <a:lnSpc>
                <a:spcPts val="5172"/>
              </a:lnSpc>
            </a:pPr>
            <a:endParaRPr lang="en-US" sz="4094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253466" y="540814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7" y="0"/>
                </a:lnTo>
                <a:lnTo>
                  <a:pt x="1172097" y="975772"/>
                </a:lnTo>
                <a:lnTo>
                  <a:pt x="0" y="97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263990" y="102870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2"/>
                </a:lnTo>
                <a:lnTo>
                  <a:pt x="1172098" y="975772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428227" y="8907550"/>
            <a:ext cx="23426234" cy="1656400"/>
          </a:xfrm>
          <a:custGeom>
            <a:avLst/>
            <a:gdLst/>
            <a:ahLst/>
            <a:cxnLst/>
            <a:rect l="l" t="t" r="r" b="b"/>
            <a:pathLst>
              <a:path w="23426234" h="1656400">
                <a:moveTo>
                  <a:pt x="0" y="1656400"/>
                </a:moveTo>
                <a:lnTo>
                  <a:pt x="23426233" y="1656400"/>
                </a:lnTo>
                <a:lnTo>
                  <a:pt x="23426233" y="0"/>
                </a:lnTo>
                <a:lnTo>
                  <a:pt x="0" y="0"/>
                </a:lnTo>
                <a:lnTo>
                  <a:pt x="0" y="16564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64688" y="563510"/>
            <a:ext cx="12958624" cy="119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 b="1">
                <a:solidFill>
                  <a:srgbClr val="FAFDFD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ПОСТРОЕНИЕ СЕТКИ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06460" y="1930251"/>
            <a:ext cx="15407699" cy="649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Сетка </a:t>
            </a: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— ключ к точности расчёта.</a:t>
            </a:r>
          </a:p>
          <a:p>
            <a:pPr algn="l">
              <a:lnSpc>
                <a:spcPts val="5727"/>
              </a:lnSpc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 Flow Simulation автоматически генерирует сетку, но допускает локальное уточнение.</a:t>
            </a:r>
          </a:p>
          <a:p>
            <a:pPr algn="l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727"/>
              </a:lnSpc>
            </a:pPr>
            <a:r>
              <a:rPr lang="en-US" sz="4090" b="1">
                <a:solidFill>
                  <a:srgbClr val="FA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Рекомендации:</a:t>
            </a:r>
          </a:p>
          <a:p>
            <a:pPr marL="883212" lvl="1" indent="-441606" algn="l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мелкая сетка — в зонах резких изменений скорости и температуры;</a:t>
            </a:r>
          </a:p>
          <a:p>
            <a:pPr marL="883212" lvl="1" indent="-441606" algn="l">
              <a:lnSpc>
                <a:spcPts val="5727"/>
              </a:lnSpc>
              <a:buFont typeface="Arial"/>
              <a:buChar char="•"/>
            </a:pPr>
            <a:r>
              <a:rPr lang="en-US" sz="4090">
                <a:solidFill>
                  <a:srgbClr val="FAFDFD"/>
                </a:solidFill>
                <a:latin typeface="Canva Sans"/>
                <a:ea typeface="Canva Sans"/>
                <a:cs typeface="Canva Sans"/>
                <a:sym typeface="Canva Sans"/>
              </a:rPr>
              <a:t>крупная — в равномерных областях.</a:t>
            </a:r>
          </a:p>
          <a:p>
            <a:pPr algn="l">
              <a:lnSpc>
                <a:spcPts val="5727"/>
              </a:lnSpc>
            </a:pPr>
            <a:endParaRPr lang="en-US" sz="4090">
              <a:solidFill>
                <a:srgbClr val="FAFDF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6242061" y="1528090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1172098" y="0"/>
                </a:moveTo>
                <a:lnTo>
                  <a:pt x="0" y="0"/>
                </a:lnTo>
                <a:lnTo>
                  <a:pt x="0" y="975771"/>
                </a:lnTo>
                <a:lnTo>
                  <a:pt x="1172098" y="975771"/>
                </a:lnTo>
                <a:lnTo>
                  <a:pt x="117209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4362" y="781546"/>
            <a:ext cx="1172098" cy="975772"/>
          </a:xfrm>
          <a:custGeom>
            <a:avLst/>
            <a:gdLst/>
            <a:ahLst/>
            <a:cxnLst/>
            <a:rect l="l" t="t" r="r" b="b"/>
            <a:pathLst>
              <a:path w="1172098" h="975772">
                <a:moveTo>
                  <a:pt x="0" y="0"/>
                </a:moveTo>
                <a:lnTo>
                  <a:pt x="1172098" y="0"/>
                </a:lnTo>
                <a:lnTo>
                  <a:pt x="1172098" y="975771"/>
                </a:lnTo>
                <a:lnTo>
                  <a:pt x="0" y="97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682</Words>
  <Application>Microsoft Office PowerPoint</Application>
  <PresentationFormat>Произвольный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Canva Sans Bold</vt:lpstr>
      <vt:lpstr>Calibri</vt:lpstr>
      <vt:lpstr>Open Sans</vt:lpstr>
      <vt:lpstr>Open Sans Bold</vt:lpstr>
      <vt:lpstr>Canva Sans</vt:lpstr>
      <vt:lpstr>Arial</vt:lpstr>
      <vt:lpstr>Times New Roman</vt:lpstr>
      <vt:lpstr>Cooper Hewitt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Perizat Rakhmetova</cp:lastModifiedBy>
  <cp:revision>2</cp:revision>
  <dcterms:created xsi:type="dcterms:W3CDTF">2006-08-16T00:00:00Z</dcterms:created>
  <dcterms:modified xsi:type="dcterms:W3CDTF">2025-11-04T18:00:32Z</dcterms:modified>
  <dc:identifier>DAG23zXkF_Y</dc:identifier>
</cp:coreProperties>
</file>