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8" r:id="rId2"/>
    <p:sldId id="257" r:id="rId3"/>
    <p:sldId id="271" r:id="rId4"/>
    <p:sldId id="270" r:id="rId5"/>
    <p:sldId id="273" r:id="rId6"/>
    <p:sldId id="274" r:id="rId7"/>
    <p:sldId id="275" r:id="rId8"/>
    <p:sldId id="276" r:id="rId9"/>
    <p:sldId id="27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без заголовка" id="{5EB35DD3-A0C3-4DB1-8D2A-B3D5A418E1A2}">
          <p14:sldIdLst>
            <p14:sldId id="269"/>
            <p14:sldId id="257"/>
            <p14:sldId id="271"/>
            <p14:sldId id="270"/>
            <p14:sldId id="273"/>
            <p14:sldId id="274"/>
            <p14:sldId id="275"/>
            <p14:sldId id="276"/>
            <p14:sldId id="27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82" autoAdjust="0"/>
    <p:restoredTop sz="94660"/>
  </p:normalViewPr>
  <p:slideViewPr>
    <p:cSldViewPr snapToGrid="0">
      <p:cViewPr varScale="1">
        <p:scale>
          <a:sx n="63" d="100"/>
          <a:sy n="63" d="100"/>
        </p:scale>
        <p:origin x="-134"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5698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26691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62458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69861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216459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196635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419904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111675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255250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176813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189207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54950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417979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26966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4725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204506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41544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B944013-A893-4BD5-A654-9CEECF8D0010}" type="datetimeFigureOut">
              <a:rPr lang="ru-RU" smtClean="0"/>
              <a:pPr/>
              <a:t>15.08.2024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78FA82-1A20-4A25-BBBF-508036DCD844}" type="slidenum">
              <a:rPr lang="ru-RU" smtClean="0"/>
              <a:pPr/>
              <a:t>‹#›</a:t>
            </a:fld>
            <a:endParaRPr lang="ru-RU"/>
          </a:p>
        </p:txBody>
      </p:sp>
    </p:spTree>
    <p:extLst>
      <p:ext uri="{BB962C8B-B14F-4D97-AF65-F5344CB8AC3E}">
        <p14:creationId xmlns="" xmlns:p14="http://schemas.microsoft.com/office/powerpoint/2010/main" val="33353893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292439"/>
            <a:ext cx="10058400" cy="2376543"/>
          </a:xfrm>
        </p:spPr>
        <p:txBody>
          <a:bodyPr>
            <a:noAutofit/>
          </a:bodyPr>
          <a:lstStyle/>
          <a:p>
            <a:r>
              <a:rPr lang="ru-RU" sz="3200" dirty="0" smtClean="0">
                <a:solidFill>
                  <a:schemeClr val="accent2"/>
                </a:solidFill>
              </a:rPr>
              <a:t>№6</a:t>
            </a:r>
            <a:r>
              <a:rPr lang="kk-KZ" sz="3200" dirty="0" smtClean="0">
                <a:solidFill>
                  <a:schemeClr val="accent2"/>
                </a:solidFill>
              </a:rPr>
              <a:t/>
            </a:r>
            <a:br>
              <a:rPr lang="kk-KZ" sz="3200" dirty="0" smtClean="0">
                <a:solidFill>
                  <a:schemeClr val="accent2"/>
                </a:solidFill>
              </a:rPr>
            </a:br>
            <a:r>
              <a:rPr lang="kk-KZ" sz="3200" dirty="0" smtClean="0">
                <a:solidFill>
                  <a:schemeClr val="accent2"/>
                </a:solidFill>
              </a:rPr>
              <a:t> Оптика-механикалық теодолиттер. Олардың дәлдігі бойынша классификациясы және ерекшеліктері</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97280" y="5048049"/>
            <a:ext cx="10058400" cy="1143000"/>
          </a:xfrm>
        </p:spPr>
        <p:txBody>
          <a:bodyPr>
            <a:normAutofit/>
          </a:bodyPr>
          <a:lstStyle/>
          <a:p>
            <a:pPr algn="r"/>
            <a:r>
              <a:rPr lang="kk-KZ" sz="1400" dirty="0" smtClean="0">
                <a:latin typeface="Times New Roman" panose="02020603050405020304" pitchFamily="18" charset="0"/>
                <a:cs typeface="Times New Roman" panose="02020603050405020304" pitchFamily="18" charset="0"/>
              </a:rPr>
              <a:t>преподаватель</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PhD, </a:t>
            </a:r>
            <a:r>
              <a:rPr lang="kk-KZ" sz="1400" dirty="0" smtClean="0">
                <a:latin typeface="Times New Roman" panose="02020603050405020304" pitchFamily="18" charset="0"/>
                <a:cs typeface="Times New Roman" panose="02020603050405020304" pitchFamily="18" charset="0"/>
              </a:rPr>
              <a:t>ассоц.проф. </a:t>
            </a:r>
            <a:r>
              <a:rPr lang="ru-RU" sz="1400" dirty="0" err="1" smtClean="0">
                <a:latin typeface="Times New Roman" panose="02020603050405020304" pitchFamily="18" charset="0"/>
                <a:cs typeface="Times New Roman" panose="02020603050405020304" pitchFamily="18" charset="0"/>
              </a:rPr>
              <a:t>Кожаев</a:t>
            </a:r>
            <a:r>
              <a:rPr lang="ru-RU" sz="1400" dirty="0" smtClean="0">
                <a:latin typeface="Times New Roman" panose="02020603050405020304" pitchFamily="18" charset="0"/>
                <a:cs typeface="Times New Roman" panose="02020603050405020304" pitchFamily="18" charset="0"/>
              </a:rPr>
              <a:t> Ж.Т.</a:t>
            </a:r>
          </a:p>
          <a:p>
            <a:pPr algn="r"/>
            <a:endParaRPr lang="kk-KZ" sz="1400" dirty="0">
              <a:latin typeface="Times New Roman" panose="02020603050405020304" pitchFamily="18" charset="0"/>
              <a:cs typeface="Times New Roman" panose="02020603050405020304" pitchFamily="18" charset="0"/>
            </a:endParaRPr>
          </a:p>
          <a:p>
            <a:pPr algn="ctr"/>
            <a:r>
              <a:rPr lang="kk-KZ" sz="1400" dirty="0" smtClean="0">
                <a:latin typeface="Times New Roman" panose="02020603050405020304" pitchFamily="18" charset="0"/>
                <a:cs typeface="Times New Roman" panose="02020603050405020304" pitchFamily="18" charset="0"/>
              </a:rPr>
              <a:t>Алматы </a:t>
            </a:r>
            <a:r>
              <a:rPr lang="kk-KZ" sz="1400" dirty="0" smtClean="0">
                <a:latin typeface="Times New Roman" panose="02020603050405020304" pitchFamily="18" charset="0"/>
                <a:cs typeface="Times New Roman" panose="02020603050405020304" pitchFamily="18" charset="0"/>
              </a:rPr>
              <a:t>202</a:t>
            </a:r>
            <a:r>
              <a:rPr lang="en-US"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1336281"/>
            <a:ext cx="6096000" cy="646331"/>
          </a:xfrm>
          <a:prstGeom prst="rect">
            <a:avLst/>
          </a:prstGeom>
        </p:spPr>
        <p:txBody>
          <a:bodyPr>
            <a:spAutoFit/>
          </a:bodyPr>
          <a:lstStyle/>
          <a:p>
            <a:pPr lvl="0" algn="ctr" fontAlgn="base">
              <a:spcBef>
                <a:spcPct val="0"/>
              </a:spcBef>
              <a:spcAft>
                <a:spcPct val="0"/>
              </a:spcAft>
            </a:pPr>
            <a:r>
              <a:rPr lang="kk-KZ" dirty="0" smtClean="0"/>
              <a:t>6В0730</a:t>
            </a:r>
            <a:r>
              <a:rPr lang="en-US" dirty="0" smtClean="0"/>
              <a:t>3,30</a:t>
            </a:r>
            <a:r>
              <a:rPr lang="kk-KZ" dirty="0" smtClean="0"/>
              <a:t>4 </a:t>
            </a:r>
            <a:r>
              <a:rPr lang="kk-KZ" dirty="0" smtClean="0"/>
              <a:t>– «Геокеңістіктік цифрлық инженерия</a:t>
            </a:r>
            <a:r>
              <a:rPr lang="kk-KZ" dirty="0" smtClean="0"/>
              <a:t>»</a:t>
            </a:r>
            <a:endParaRPr lang="en-US" dirty="0" smtClean="0"/>
          </a:p>
          <a:p>
            <a:pPr lvl="0" algn="ctr" fontAlgn="base">
              <a:spcBef>
                <a:spcPct val="0"/>
              </a:spcBef>
              <a:spcAft>
                <a:spcPct val="0"/>
              </a:spcAft>
            </a:pPr>
            <a:r>
              <a:rPr lang="en-US" dirty="0" smtClean="0"/>
              <a:t>MAP</a:t>
            </a:r>
            <a:r>
              <a:rPr lang="ru-RU" dirty="0" smtClean="0"/>
              <a:t>4811 «</a:t>
            </a:r>
            <a:r>
              <a:rPr lang="ru-RU" dirty="0" err="1" smtClean="0"/>
              <a:t>Геодезиялық аспаптану</a:t>
            </a:r>
            <a:r>
              <a:rPr lang="ru-RU" dirty="0" smtClean="0"/>
              <a:t>»</a:t>
            </a:r>
          </a:p>
        </p:txBody>
      </p:sp>
      <p:sp>
        <p:nvSpPr>
          <p:cNvPr id="7" name="Rectangle 2"/>
          <p:cNvSpPr>
            <a:spLocks noChangeArrowheads="1"/>
          </p:cNvSpPr>
          <p:nvPr/>
        </p:nvSpPr>
        <p:spPr bwMode="auto">
          <a:xfrm>
            <a:off x="0" y="105344"/>
            <a:ext cx="12192000" cy="1031051"/>
          </a:xfrm>
          <a:prstGeom prst="rect">
            <a:avLst/>
          </a:prstGeom>
          <a:solidFill>
            <a:schemeClr val="accent2"/>
          </a:solidFill>
          <a:ln w="9525" cap="flat" cmpd="sng" algn="ctr">
            <a:solidFill>
              <a:schemeClr val="accent1"/>
            </a:solidFill>
            <a:prstDash val="solid"/>
            <a:headEnd/>
            <a:tailEnd/>
          </a:ln>
          <a:effectLst>
            <a:outerShdw blurRad="50800" dist="25400" dir="5400000" rotWithShape="0">
              <a:srgbClr val="000000">
                <a:alpha val="35000"/>
              </a:srgbClr>
            </a:outerShdw>
          </a:effectLst>
        </p:spPr>
        <p:txBody>
          <a:bodyPr vert="horz" wrap="square" lIns="91440" tIns="45720" rIns="91440" bIns="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ҚАЗАҚСТАН РЕСПУБЛИКАСЫ БІЛІМ ЖӘНЕ ҒЫЛЫМ МИНИСТРЛІГІ</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Сәтбаев Университеті</a:t>
            </a:r>
          </a:p>
          <a:p>
            <a:pPr lvl="0" algn="ctr" eaLnBrk="0" fontAlgn="base" hangingPunct="0">
              <a:spcBef>
                <a:spcPct val="0"/>
              </a:spcBef>
              <a:spcAft>
                <a:spcPct val="0"/>
              </a:spcAft>
              <a:defRPr/>
            </a:pPr>
            <a:r>
              <a:rPr lang="ru-RU" sz="1600" kern="0" dirty="0" err="1" smtClean="0">
                <a:solidFill>
                  <a:prstClr val="black"/>
                </a:solidFill>
                <a:latin typeface="Times New Roman" pitchFamily="18" charset="0"/>
                <a:ea typeface="Times New Roman" pitchFamily="18" charset="0"/>
                <a:cs typeface="Times New Roman" pitchFamily="18" charset="0"/>
              </a:rPr>
              <a:t>Ө.А.Байқоңыров атындағы Тау-кен</a:t>
            </a:r>
            <a:r>
              <a:rPr lang="ru-RU" sz="1600" kern="0" dirty="0" smtClean="0">
                <a:solidFill>
                  <a:prstClr val="black"/>
                </a:solidFill>
                <a:latin typeface="Times New Roman" pitchFamily="18" charset="0"/>
                <a:ea typeface="Times New Roman" pitchFamily="18" charset="0"/>
                <a:cs typeface="Times New Roman" pitchFamily="18" charset="0"/>
              </a:rPr>
              <a:t> металлургия институты</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Маркшейдерлік іс және геодезия</a:t>
            </a: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 кафедрасы</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0098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287480"/>
            <a:ext cx="5043055" cy="6334993"/>
          </a:xfrm>
        </p:spPr>
        <p:txBody>
          <a:bodyPr/>
          <a:lstStyle/>
          <a:p>
            <a:endParaRPr lang="ru-RU" dirty="0"/>
          </a:p>
        </p:txBody>
      </p:sp>
      <p:sp>
        <p:nvSpPr>
          <p:cNvPr id="5" name="Объект 4"/>
          <p:cNvSpPr>
            <a:spLocks noGrp="1"/>
          </p:cNvSpPr>
          <p:nvPr>
            <p:ph idx="1"/>
          </p:nvPr>
        </p:nvSpPr>
        <p:spPr>
          <a:xfrm>
            <a:off x="5569527" y="287480"/>
            <a:ext cx="6179128" cy="6334992"/>
          </a:xfrm>
        </p:spPr>
        <p:txBody>
          <a:bodyPr>
            <a:normAutofit/>
          </a:bodyPr>
          <a:lstStyle/>
          <a:p>
            <a:r>
              <a:rPr lang="kk-KZ" dirty="0">
                <a:effectLst/>
              </a:rPr>
              <a:t>Электронды тахеометр дегеніміз – геодезиялық жұмыстардың кең ауқымын орындайтын аспаптар.</a:t>
            </a:r>
            <a:endParaRPr lang="ru-RU" dirty="0">
              <a:effectLst/>
            </a:endParaRPr>
          </a:p>
          <a:p>
            <a:r>
              <a:rPr lang="kk-KZ" dirty="0">
                <a:effectLst/>
              </a:rPr>
              <a:t>Тахеометр үлкен ішкі жады бар барлық түсірістердің нәтижесін сақтайтын өте интелектуалды аспап. Кейбір электронды тахеометрлердің моделінде координаттарды персоналды компьютердің көмегімен енгізуге болады.</a:t>
            </a:r>
            <a:endParaRPr lang="ru-RU" dirty="0">
              <a:effectLst/>
            </a:endParaRPr>
          </a:p>
          <a:p>
            <a:r>
              <a:rPr lang="kk-KZ" dirty="0">
                <a:effectLst/>
              </a:rPr>
              <a:t>Электронды тахеометрдің экранының және әріптік – сандық пернелер тақтасының көмегі аспапты қолдануды жеңілдетеді.</a:t>
            </a:r>
            <a:endParaRPr lang="ru-RU" sz="3000" dirty="0"/>
          </a:p>
        </p:txBody>
      </p:sp>
      <p:pic>
        <p:nvPicPr>
          <p:cNvPr id="6" name="Рисунок 5"/>
          <p:cNvPicPr>
            <a:picLocks noChangeAspect="1"/>
          </p:cNvPicPr>
          <p:nvPr/>
        </p:nvPicPr>
        <p:blipFill>
          <a:blip r:embed="rId2"/>
          <a:stretch>
            <a:fillRect/>
          </a:stretch>
        </p:blipFill>
        <p:spPr>
          <a:xfrm>
            <a:off x="277091" y="1163782"/>
            <a:ext cx="4973782" cy="4128655"/>
          </a:xfrm>
          <a:prstGeom prst="rect">
            <a:avLst/>
          </a:prstGeom>
        </p:spPr>
      </p:pic>
    </p:spTree>
    <p:extLst>
      <p:ext uri="{BB962C8B-B14F-4D97-AF65-F5344CB8AC3E}">
        <p14:creationId xmlns="" xmlns:p14="http://schemas.microsoft.com/office/powerpoint/2010/main" val="16518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6158" y="4291035"/>
            <a:ext cx="10472468" cy="2031325"/>
          </a:xfrm>
          <a:prstGeom prst="rect">
            <a:avLst/>
          </a:prstGeom>
        </p:spPr>
        <p:txBody>
          <a:bodyPr wrap="square">
            <a:spAutoFit/>
          </a:bodyPr>
          <a:lstStyle/>
          <a:p>
            <a:r>
              <a:rPr lang="kk-KZ" dirty="0">
                <a:sym typeface="Symbol" panose="05050102010706020507" pitchFamily="18" charset="2"/>
              </a:rPr>
              <a:t></a:t>
            </a:r>
            <a:r>
              <a:rPr lang="kk-KZ" dirty="0"/>
              <a:t> жетілдірілген бағдарламалық қамтамасыз етілуі: топография үшін, табиғатқа шығару, геометриялық координатын есептерін шешуге арналған қосымша.</a:t>
            </a:r>
            <a:endParaRPr lang="ru-RU" dirty="0"/>
          </a:p>
          <a:p>
            <a:r>
              <a:rPr lang="kk-KZ" dirty="0">
                <a:sym typeface="Symbol" panose="05050102010706020507" pitchFamily="18" charset="2"/>
              </a:rPr>
              <a:t></a:t>
            </a:r>
            <a:r>
              <a:rPr lang="kk-KZ" dirty="0"/>
              <a:t> қашықтық өлшеуіш стандартты режимде призмаға өлшегенде, сол сияқты бейнесіз режимде жұмыс істейді.</a:t>
            </a:r>
            <a:endParaRPr lang="ru-RU" dirty="0"/>
          </a:p>
          <a:p>
            <a:r>
              <a:rPr lang="kk-KZ" dirty="0">
                <a:sym typeface="Symbol" panose="05050102010706020507" pitchFamily="18" charset="2"/>
              </a:rPr>
              <a:t></a:t>
            </a:r>
            <a:r>
              <a:rPr lang="kk-KZ" dirty="0"/>
              <a:t> сәулесіз бейне режимін қосқанда көрінетін лазерлі көрсеткіш қосылады. Лазерлі көрсеткіштен көру түтікшесіне қарау қажеттігі жоқ. Бұл әдіс өлшеу қараңғыда немесе тунелде өлшегенде ыңғайлы.</a:t>
            </a:r>
            <a:endParaRPr lang="ru-RU"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6158" y="417197"/>
            <a:ext cx="5158401" cy="3723482"/>
          </a:xfrm>
          <a:prstGeom prst="rect">
            <a:avLst/>
          </a:prstGeom>
        </p:spPr>
      </p:pic>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88121" y="417197"/>
            <a:ext cx="5585222" cy="3723482"/>
          </a:xfrm>
          <a:prstGeom prst="rect">
            <a:avLst/>
          </a:prstGeom>
        </p:spPr>
      </p:pic>
    </p:spTree>
    <p:extLst>
      <p:ext uri="{BB962C8B-B14F-4D97-AF65-F5344CB8AC3E}">
        <p14:creationId xmlns="" xmlns:p14="http://schemas.microsoft.com/office/powerpoint/2010/main" val="385721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690" y="969159"/>
            <a:ext cx="4717474" cy="4532597"/>
          </a:xfrm>
        </p:spPr>
        <p:txBody>
          <a:bodyPr>
            <a:normAutofit/>
          </a:bodyPr>
          <a:lstStyle/>
          <a:p>
            <a:pPr marL="0" indent="0" algn="just">
              <a:buNone/>
            </a:pPr>
            <a:r>
              <a:rPr lang="ru-RU" dirty="0" smtClean="0"/>
              <a:t>	</a:t>
            </a:r>
            <a:r>
              <a:rPr lang="kk-KZ" sz="1600" dirty="0">
                <a:effectLst/>
              </a:rPr>
              <a:t>Тахеометр TPS –LEICA – cіздің көмекшіңіз. Бұл электронды тахеометр анағұрлым тез және дәл жұмыспен қамтамасыз етеді. Олар құрылыс аймақтарында қарапайым және күрделі өлшеулер жүргізу үшін құрастырылған. Құрастыру кезінде Leica Glosystems фирмасының инженерлері эксплуатация кезіндегі ыңғайлылығына және өндіріс көлемінің ұлғайтылуына ерекше көңіл бөлген. Салмағы өте жеңіл, бірақ мықты тахеометр жаңа функционалды мүмкіндіктерге ие.</a:t>
            </a:r>
            <a:endParaRPr lang="ru-RU" sz="1600" dirty="0"/>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304" y="518138"/>
            <a:ext cx="5434641" cy="5434641"/>
          </a:xfrm>
          <a:prstGeom prst="rect">
            <a:avLst/>
          </a:prstGeom>
        </p:spPr>
      </p:pic>
    </p:spTree>
    <p:extLst>
      <p:ext uri="{BB962C8B-B14F-4D97-AF65-F5344CB8AC3E}">
        <p14:creationId xmlns="" xmlns:p14="http://schemas.microsoft.com/office/powerpoint/2010/main" val="354039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5673435" y="267264"/>
            <a:ext cx="6217575" cy="5634772"/>
          </a:xfrm>
        </p:spPr>
        <p:txBody>
          <a:bodyPr>
            <a:normAutofit fontScale="85000" lnSpcReduction="20000"/>
          </a:bodyPr>
          <a:lstStyle/>
          <a:p>
            <a:r>
              <a:rPr lang="kk-KZ" i="1" dirty="0">
                <a:effectLst/>
              </a:rPr>
              <a:t>TPS 400, Leiсa TS 407/405/403 сериялы электронды тахеометрлері</a:t>
            </a:r>
            <a:endParaRPr lang="ru-RU" dirty="0">
              <a:effectLst/>
            </a:endParaRPr>
          </a:p>
          <a:p>
            <a:r>
              <a:rPr lang="kk-KZ" dirty="0">
                <a:effectLst/>
              </a:rPr>
              <a:t>Топографиялық және кадастрлық жұмыстарға, құрылысқа және іздестіруге арналған классикалық электронды тахеометр. Қарапайым қолданылушы интерфейс, енгізілген бағдарламалық қамсыздандыру сіздің жұмысыңызды жеңілдетеді. </a:t>
            </a:r>
            <a:endParaRPr lang="ru-RU" dirty="0">
              <a:effectLst/>
            </a:endParaRPr>
          </a:p>
          <a:p>
            <a:r>
              <a:rPr lang="ru-RU" dirty="0" err="1">
                <a:effectLst/>
              </a:rPr>
              <a:t>Ерекшеліктері</a:t>
            </a:r>
            <a:r>
              <a:rPr lang="ru-RU" dirty="0">
                <a:effectLst/>
              </a:rPr>
              <a:t>:</a:t>
            </a:r>
          </a:p>
          <a:p>
            <a:pPr lvl="0"/>
            <a:r>
              <a:rPr lang="kk-KZ" dirty="0">
                <a:effectLst/>
              </a:rPr>
              <a:t>сирек дисплей;</a:t>
            </a:r>
            <a:endParaRPr lang="ru-RU" dirty="0">
              <a:effectLst/>
            </a:endParaRPr>
          </a:p>
          <a:p>
            <a:pPr lvl="0"/>
            <a:r>
              <a:rPr lang="kk-KZ" dirty="0">
                <a:effectLst/>
              </a:rPr>
              <a:t>ыңғайлы батырмалар;</a:t>
            </a:r>
            <a:endParaRPr lang="ru-RU" dirty="0">
              <a:effectLst/>
            </a:endParaRPr>
          </a:p>
          <a:p>
            <a:pPr lvl="0"/>
            <a:r>
              <a:rPr lang="kk-KZ" dirty="0">
                <a:effectLst/>
              </a:rPr>
              <a:t>шексіз, тура келтіру винттері;</a:t>
            </a:r>
            <a:endParaRPr lang="ru-RU" dirty="0">
              <a:effectLst/>
            </a:endParaRPr>
          </a:p>
          <a:p>
            <a:pPr lvl="0"/>
            <a:r>
              <a:rPr lang="kk-KZ" dirty="0">
                <a:effectLst/>
              </a:rPr>
              <a:t>лазерлік центрир;</a:t>
            </a:r>
            <a:endParaRPr lang="ru-RU" dirty="0">
              <a:effectLst/>
            </a:endParaRPr>
          </a:p>
          <a:p>
            <a:pPr lvl="0"/>
            <a:r>
              <a:rPr lang="kk-KZ" dirty="0">
                <a:effectLst/>
              </a:rPr>
              <a:t>екі осьті компенсатор;</a:t>
            </a:r>
            <a:endParaRPr lang="ru-RU" dirty="0">
              <a:effectLst/>
            </a:endParaRPr>
          </a:p>
          <a:p>
            <a:pPr lvl="0"/>
            <a:r>
              <a:rPr lang="kk-KZ" dirty="0">
                <a:effectLst/>
              </a:rPr>
              <a:t>жіп торының түстері;</a:t>
            </a:r>
            <a:endParaRPr lang="ru-RU" dirty="0">
              <a:effectLst/>
            </a:endParaRPr>
          </a:p>
          <a:p>
            <a:pPr lvl="0"/>
            <a:r>
              <a:rPr lang="kk-KZ" dirty="0">
                <a:effectLst/>
              </a:rPr>
              <a:t>унифицирленген қоректендіру элементтері;</a:t>
            </a:r>
            <a:endParaRPr lang="ru-RU" dirty="0">
              <a:effectLst/>
            </a:endParaRPr>
          </a:p>
          <a:p>
            <a:r>
              <a:rPr lang="kk-KZ" dirty="0">
                <a:effectLst/>
              </a:rPr>
              <a:t>шағылдырғышсыз өлшеу;</a:t>
            </a:r>
            <a:endParaRPr lang="ru-RU"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49261" y="497313"/>
            <a:ext cx="2920500" cy="5174673"/>
          </a:xfrm>
          <a:prstGeom prst="rect">
            <a:avLst/>
          </a:prstGeom>
        </p:spPr>
      </p:pic>
    </p:spTree>
    <p:extLst>
      <p:ext uri="{BB962C8B-B14F-4D97-AF65-F5344CB8AC3E}">
        <p14:creationId xmlns="" xmlns:p14="http://schemas.microsoft.com/office/powerpoint/2010/main" val="42199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92581" y="533399"/>
            <a:ext cx="5534891" cy="5534891"/>
          </a:xfrm>
          <a:prstGeom prst="rect">
            <a:avLst/>
          </a:prstGeom>
        </p:spPr>
      </p:pic>
      <p:sp>
        <p:nvSpPr>
          <p:cNvPr id="3" name="Объект 2"/>
          <p:cNvSpPr>
            <a:spLocks noGrp="1"/>
          </p:cNvSpPr>
          <p:nvPr>
            <p:ph idx="1"/>
          </p:nvPr>
        </p:nvSpPr>
        <p:spPr>
          <a:xfrm>
            <a:off x="872232" y="994628"/>
            <a:ext cx="10353762" cy="4761936"/>
          </a:xfrm>
        </p:spPr>
        <p:txBody>
          <a:bodyPr>
            <a:normAutofit/>
          </a:bodyPr>
          <a:lstStyle/>
          <a:p>
            <a:r>
              <a:rPr lang="kk-KZ" i="1" dirty="0" smtClean="0">
                <a:solidFill>
                  <a:schemeClr val="tx2">
                    <a:lumMod val="50000"/>
                  </a:schemeClr>
                </a:solidFill>
                <a:effectLst/>
              </a:rPr>
              <a:t>Пайдалануға </a:t>
            </a:r>
            <a:r>
              <a:rPr lang="kk-KZ" i="1" dirty="0">
                <a:solidFill>
                  <a:schemeClr val="tx2">
                    <a:lumMod val="50000"/>
                  </a:schemeClr>
                </a:solidFill>
                <a:effectLst/>
              </a:rPr>
              <a:t>жалпы жөн сілтеу </a:t>
            </a:r>
            <a:endParaRPr lang="ru-RU" dirty="0">
              <a:solidFill>
                <a:schemeClr val="tx2">
                  <a:lumMod val="50000"/>
                </a:schemeClr>
              </a:solidFill>
              <a:effectLst/>
            </a:endParaRPr>
          </a:p>
          <a:p>
            <a:r>
              <a:rPr lang="ru-RU" dirty="0" err="1">
                <a:solidFill>
                  <a:schemeClr val="tx2">
                    <a:lumMod val="50000"/>
                  </a:schemeClr>
                </a:solidFill>
                <a:effectLst/>
              </a:rPr>
              <a:t>Оқытылған</a:t>
            </a:r>
            <a:r>
              <a:rPr lang="ru-RU" dirty="0">
                <a:solidFill>
                  <a:schemeClr val="tx2">
                    <a:lumMod val="50000"/>
                  </a:schemeClr>
                </a:solidFill>
                <a:effectLst/>
              </a:rPr>
              <a:t> </a:t>
            </a:r>
            <a:r>
              <a:rPr lang="ru-RU" dirty="0" err="1">
                <a:solidFill>
                  <a:schemeClr val="tx2">
                    <a:lumMod val="50000"/>
                  </a:schemeClr>
                </a:solidFill>
                <a:effectLst/>
              </a:rPr>
              <a:t>адам</a:t>
            </a:r>
            <a:r>
              <a:rPr lang="ru-RU" dirty="0">
                <a:solidFill>
                  <a:schemeClr val="tx2">
                    <a:lumMod val="50000"/>
                  </a:schemeClr>
                </a:solidFill>
                <a:effectLst/>
              </a:rPr>
              <a:t> </a:t>
            </a:r>
            <a:r>
              <a:rPr lang="ru-RU" dirty="0" err="1">
                <a:solidFill>
                  <a:schemeClr val="tx2">
                    <a:lumMod val="50000"/>
                  </a:schemeClr>
                </a:solidFill>
                <a:effectLst/>
              </a:rPr>
              <a:t>ғана</a:t>
            </a:r>
            <a:r>
              <a:rPr lang="ru-RU" dirty="0">
                <a:solidFill>
                  <a:schemeClr val="tx2">
                    <a:lumMod val="50000"/>
                  </a:schemeClr>
                </a:solidFill>
                <a:effectLst/>
              </a:rPr>
              <a:t> </a:t>
            </a:r>
            <a:r>
              <a:rPr lang="ru-RU" dirty="0" err="1">
                <a:solidFill>
                  <a:schemeClr val="tx2">
                    <a:lumMod val="50000"/>
                  </a:schemeClr>
                </a:solidFill>
                <a:effectLst/>
              </a:rPr>
              <a:t>тахеометрмен</a:t>
            </a:r>
            <a:r>
              <a:rPr lang="ru-RU" dirty="0">
                <a:solidFill>
                  <a:schemeClr val="tx2">
                    <a:lumMod val="50000"/>
                  </a:schemeClr>
                </a:solidFill>
                <a:effectLst/>
              </a:rPr>
              <a:t> </a:t>
            </a:r>
            <a:r>
              <a:rPr lang="ru-RU" dirty="0" err="1">
                <a:solidFill>
                  <a:schemeClr val="tx2">
                    <a:lumMod val="50000"/>
                  </a:schemeClr>
                </a:solidFill>
                <a:effectLst/>
              </a:rPr>
              <a:t>жұмыс</a:t>
            </a:r>
            <a:r>
              <a:rPr lang="ru-RU" dirty="0">
                <a:solidFill>
                  <a:schemeClr val="tx2">
                    <a:lumMod val="50000"/>
                  </a:schemeClr>
                </a:solidFill>
                <a:effectLst/>
              </a:rPr>
              <a:t> </a:t>
            </a:r>
            <a:r>
              <a:rPr lang="ru-RU" dirty="0" err="1">
                <a:solidFill>
                  <a:schemeClr val="tx2">
                    <a:lumMod val="50000"/>
                  </a:schemeClr>
                </a:solidFill>
                <a:effectLst/>
              </a:rPr>
              <a:t>істей</a:t>
            </a:r>
            <a:r>
              <a:rPr lang="ru-RU" dirty="0">
                <a:solidFill>
                  <a:schemeClr val="tx2">
                    <a:lumMod val="50000"/>
                  </a:schemeClr>
                </a:solidFill>
                <a:effectLst/>
              </a:rPr>
              <a:t> </a:t>
            </a:r>
            <a:r>
              <a:rPr lang="ru-RU" dirty="0" err="1">
                <a:solidFill>
                  <a:schemeClr val="tx2">
                    <a:lumMod val="50000"/>
                  </a:schemeClr>
                </a:solidFill>
                <a:effectLst/>
              </a:rPr>
              <a:t>алады</a:t>
            </a:r>
            <a:r>
              <a:rPr lang="ru-RU" dirty="0">
                <a:solidFill>
                  <a:schemeClr val="tx2">
                    <a:lumMod val="50000"/>
                  </a:schemeClr>
                </a:solidFill>
                <a:effectLst/>
              </a:rPr>
              <a:t>. </a:t>
            </a:r>
            <a:r>
              <a:rPr lang="ru-RU" dirty="0" err="1">
                <a:solidFill>
                  <a:schemeClr val="tx2">
                    <a:lumMod val="50000"/>
                  </a:schemeClr>
                </a:solidFill>
                <a:effectLst/>
              </a:rPr>
              <a:t>Тахеометрді</a:t>
            </a:r>
            <a:r>
              <a:rPr lang="ru-RU" dirty="0">
                <a:solidFill>
                  <a:schemeClr val="tx2">
                    <a:lumMod val="50000"/>
                  </a:schemeClr>
                </a:solidFill>
                <a:effectLst/>
              </a:rPr>
              <a:t> </a:t>
            </a:r>
            <a:r>
              <a:rPr lang="ru-RU" dirty="0" err="1">
                <a:solidFill>
                  <a:schemeClr val="tx2">
                    <a:lumMod val="50000"/>
                  </a:schemeClr>
                </a:solidFill>
                <a:effectLst/>
              </a:rPr>
              <a:t>алған</a:t>
            </a:r>
            <a:r>
              <a:rPr lang="ru-RU" dirty="0">
                <a:solidFill>
                  <a:schemeClr val="tx2">
                    <a:lumMod val="50000"/>
                  </a:schemeClr>
                </a:solidFill>
                <a:effectLst/>
              </a:rPr>
              <a:t> </a:t>
            </a:r>
            <a:r>
              <a:rPr lang="ru-RU" dirty="0" err="1">
                <a:solidFill>
                  <a:schemeClr val="tx2">
                    <a:lumMod val="50000"/>
                  </a:schemeClr>
                </a:solidFill>
                <a:effectLst/>
              </a:rPr>
              <a:t>кезде</a:t>
            </a:r>
            <a:r>
              <a:rPr lang="ru-RU" dirty="0">
                <a:solidFill>
                  <a:schemeClr val="tx2">
                    <a:lumMod val="50000"/>
                  </a:schemeClr>
                </a:solidFill>
                <a:effectLst/>
              </a:rPr>
              <a:t> </a:t>
            </a:r>
            <a:r>
              <a:rPr lang="ru-RU" dirty="0" err="1">
                <a:solidFill>
                  <a:schemeClr val="tx2">
                    <a:lumMod val="50000"/>
                  </a:schemeClr>
                </a:solidFill>
                <a:effectLst/>
              </a:rPr>
              <a:t>құрамдас</a:t>
            </a:r>
            <a:r>
              <a:rPr lang="ru-RU" dirty="0">
                <a:solidFill>
                  <a:schemeClr val="tx2">
                    <a:lumMod val="50000"/>
                  </a:schemeClr>
                </a:solidFill>
                <a:effectLst/>
              </a:rPr>
              <a:t> </a:t>
            </a:r>
            <a:r>
              <a:rPr lang="ru-RU" dirty="0" err="1">
                <a:solidFill>
                  <a:schemeClr val="tx2">
                    <a:lumMod val="50000"/>
                  </a:schemeClr>
                </a:solidFill>
                <a:effectLst/>
              </a:rPr>
              <a:t>бөліктерін</a:t>
            </a:r>
            <a:r>
              <a:rPr lang="ru-RU" dirty="0">
                <a:solidFill>
                  <a:schemeClr val="tx2">
                    <a:lumMod val="50000"/>
                  </a:schemeClr>
                </a:solidFill>
                <a:effectLst/>
              </a:rPr>
              <a:t> </a:t>
            </a:r>
            <a:r>
              <a:rPr lang="ru-RU" dirty="0" err="1">
                <a:solidFill>
                  <a:schemeClr val="tx2">
                    <a:lumMod val="50000"/>
                  </a:schemeClr>
                </a:solidFill>
                <a:effectLst/>
              </a:rPr>
              <a:t>және</a:t>
            </a:r>
            <a:r>
              <a:rPr lang="ru-RU" dirty="0">
                <a:solidFill>
                  <a:schemeClr val="tx2">
                    <a:lumMod val="50000"/>
                  </a:schemeClr>
                </a:solidFill>
                <a:effectLst/>
              </a:rPr>
              <a:t> </a:t>
            </a:r>
            <a:r>
              <a:rPr lang="ru-RU" dirty="0" err="1">
                <a:solidFill>
                  <a:schemeClr val="tx2">
                    <a:lumMod val="50000"/>
                  </a:schemeClr>
                </a:solidFill>
                <a:effectLst/>
              </a:rPr>
              <a:t>сыртқы</a:t>
            </a:r>
            <a:r>
              <a:rPr lang="ru-RU" dirty="0">
                <a:solidFill>
                  <a:schemeClr val="tx2">
                    <a:lumMod val="50000"/>
                  </a:schemeClr>
                </a:solidFill>
                <a:effectLst/>
              </a:rPr>
              <a:t> </a:t>
            </a:r>
            <a:r>
              <a:rPr lang="ru-RU" dirty="0" err="1">
                <a:solidFill>
                  <a:schemeClr val="tx2">
                    <a:lumMod val="50000"/>
                  </a:schemeClr>
                </a:solidFill>
                <a:effectLst/>
              </a:rPr>
              <a:t>бейнесін</a:t>
            </a:r>
            <a:r>
              <a:rPr lang="ru-RU" dirty="0">
                <a:solidFill>
                  <a:schemeClr val="tx2">
                    <a:lumMod val="50000"/>
                  </a:schemeClr>
                </a:solidFill>
                <a:effectLst/>
              </a:rPr>
              <a:t> </a:t>
            </a:r>
            <a:r>
              <a:rPr lang="ru-RU" dirty="0" err="1">
                <a:solidFill>
                  <a:schemeClr val="tx2">
                    <a:lumMod val="50000"/>
                  </a:schemeClr>
                </a:solidFill>
                <a:effectLst/>
              </a:rPr>
              <a:t>тексеру</a:t>
            </a:r>
            <a:r>
              <a:rPr lang="ru-RU" dirty="0">
                <a:solidFill>
                  <a:schemeClr val="tx2">
                    <a:lumMod val="50000"/>
                  </a:schemeClr>
                </a:solidFill>
                <a:effectLst/>
              </a:rPr>
              <a:t>. </a:t>
            </a:r>
            <a:endParaRPr lang="ru-RU" b="1" dirty="0">
              <a:solidFill>
                <a:schemeClr val="tx2">
                  <a:lumMod val="50000"/>
                </a:schemeClr>
              </a:solidFill>
              <a:effectLst/>
            </a:endParaRPr>
          </a:p>
          <a:p>
            <a:r>
              <a:rPr lang="kk-KZ" dirty="0">
                <a:solidFill>
                  <a:schemeClr val="tx2">
                    <a:lumMod val="50000"/>
                  </a:schemeClr>
                </a:solidFill>
                <a:effectLst/>
              </a:rPr>
              <a:t>Жұмысты бастамас бұрын аспаптың құжаттарымен танысу. Барлық талаптарын орындау.</a:t>
            </a:r>
            <a:endParaRPr lang="ru-RU" dirty="0">
              <a:solidFill>
                <a:schemeClr val="tx2">
                  <a:lumMod val="50000"/>
                </a:schemeClr>
              </a:solidFill>
              <a:effectLst/>
            </a:endParaRPr>
          </a:p>
          <a:p>
            <a:r>
              <a:rPr lang="kk-KZ" dirty="0">
                <a:solidFill>
                  <a:schemeClr val="tx2">
                    <a:lumMod val="50000"/>
                  </a:schemeClr>
                </a:solidFill>
                <a:effectLst/>
              </a:rPr>
              <a:t>Тахеометрді атмосфералық жауыннан, соққыдан сақтау.</a:t>
            </a:r>
            <a:endParaRPr lang="ru-RU" dirty="0">
              <a:solidFill>
                <a:schemeClr val="tx2">
                  <a:lumMod val="50000"/>
                </a:schemeClr>
              </a:solidFill>
              <a:effectLst/>
            </a:endParaRPr>
          </a:p>
          <a:p>
            <a:r>
              <a:rPr lang="kk-KZ" dirty="0">
                <a:solidFill>
                  <a:schemeClr val="tx2">
                    <a:lumMod val="50000"/>
                  </a:schemeClr>
                </a:solidFill>
                <a:effectLst/>
              </a:rPr>
              <a:t>Температура +30ºС асса тахеометрді күн сәулесінен қорғау. </a:t>
            </a:r>
            <a:endParaRPr lang="ru-RU" dirty="0">
              <a:solidFill>
                <a:schemeClr val="tx2">
                  <a:lumMod val="50000"/>
                </a:schemeClr>
              </a:solidFill>
              <a:effectLst/>
            </a:endParaRPr>
          </a:p>
          <a:p>
            <a:r>
              <a:rPr lang="kk-KZ" dirty="0">
                <a:solidFill>
                  <a:schemeClr val="tx2">
                    <a:lumMod val="50000"/>
                  </a:schemeClr>
                </a:solidFill>
                <a:effectLst/>
              </a:rPr>
              <a:t>Көру дүрбісін тура күнге бағыттауға болмайды.</a:t>
            </a:r>
            <a:endParaRPr lang="ru-RU" dirty="0">
              <a:solidFill>
                <a:schemeClr val="tx2">
                  <a:lumMod val="50000"/>
                </a:schemeClr>
              </a:solidFill>
              <a:effectLst/>
            </a:endParaRPr>
          </a:p>
          <a:p>
            <a:r>
              <a:rPr lang="kk-KZ" dirty="0">
                <a:solidFill>
                  <a:schemeClr val="tx2">
                    <a:lumMod val="50000"/>
                  </a:schemeClr>
                </a:solidFill>
                <a:effectLst/>
              </a:rPr>
              <a:t>Тахеометрдің оптикалық бетін саусақпен ұстауға болмайды, бетін металдық заттармен және кір салфеткалармен тазаламау керек, тахеометрді жапқышпен жапқан жөн.</a:t>
            </a:r>
            <a:endParaRPr lang="ru-RU" dirty="0">
              <a:solidFill>
                <a:schemeClr val="tx2">
                  <a:lumMod val="50000"/>
                </a:schemeClr>
              </a:solidFill>
            </a:endParaRPr>
          </a:p>
        </p:txBody>
      </p:sp>
    </p:spTree>
    <p:extLst>
      <p:ext uri="{BB962C8B-B14F-4D97-AF65-F5344CB8AC3E}">
        <p14:creationId xmlns="" xmlns:p14="http://schemas.microsoft.com/office/powerpoint/2010/main" val="115702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699165" y="527779"/>
            <a:ext cx="4339936" cy="5782966"/>
          </a:xfrm>
        </p:spPr>
      </p:pic>
      <p:sp>
        <p:nvSpPr>
          <p:cNvPr id="5" name="Прямоугольник 4"/>
          <p:cNvSpPr/>
          <p:nvPr/>
        </p:nvSpPr>
        <p:spPr>
          <a:xfrm>
            <a:off x="1338697" y="616879"/>
            <a:ext cx="9060872" cy="5693866"/>
          </a:xfrm>
          <a:prstGeom prst="rect">
            <a:avLst/>
          </a:prstGeom>
        </p:spPr>
        <p:txBody>
          <a:bodyPr wrap="square">
            <a:spAutoFit/>
          </a:bodyPr>
          <a:lstStyle/>
          <a:p>
            <a:pPr indent="342900" algn="just">
              <a:spcAft>
                <a:spcPts val="0"/>
              </a:spcAft>
            </a:pPr>
            <a:r>
              <a:rPr lang="kk-KZ" sz="2800" b="1" i="1" dirty="0">
                <a:solidFill>
                  <a:schemeClr val="tx2">
                    <a:lumMod val="50000"/>
                  </a:schemeClr>
                </a:solidFill>
                <a:latin typeface="Times New Roman" panose="02020603050405020304" pitchFamily="18" charset="0"/>
                <a:ea typeface="Times New Roman" panose="02020603050405020304" pitchFamily="18" charset="0"/>
              </a:rPr>
              <a:t>Қауыпсіздік шараларына нұсқау</a:t>
            </a:r>
            <a:endParaRPr lang="ru-RU" sz="2800" dirty="0">
              <a:solidFill>
                <a:schemeClr val="tx2">
                  <a:lumMod val="50000"/>
                </a:schemeClr>
              </a:solidFill>
              <a:latin typeface="Times New Roman" panose="02020603050405020304" pitchFamily="18" charset="0"/>
              <a:ea typeface="Times New Roman" panose="02020603050405020304" pitchFamily="18" charset="0"/>
            </a:endParaRPr>
          </a:p>
          <a:p>
            <a:pPr algn="just">
              <a:spcAft>
                <a:spcPts val="0"/>
              </a:spcAft>
            </a:pPr>
            <a:r>
              <a:rPr lang="kk-KZ" sz="2800" dirty="0">
                <a:solidFill>
                  <a:schemeClr val="tx2">
                    <a:lumMod val="50000"/>
                  </a:schemeClr>
                </a:solidFill>
                <a:latin typeface="Times New Roman" panose="02020603050405020304" pitchFamily="18" charset="0"/>
                <a:ea typeface="Times New Roman" panose="02020603050405020304" pitchFamily="18" charset="0"/>
              </a:rPr>
              <a:t>Тахеометрде жоғарғы кернеудегі ток өткізгіш элементтер жоқ, сондықтан өлшеу жұмыстарын жүргізу кезінде қауіпсіздік шаралары жүргізілмейді.</a:t>
            </a:r>
            <a:endParaRPr lang="ru-RU" sz="2800" b="1" dirty="0">
              <a:solidFill>
                <a:schemeClr val="tx2">
                  <a:lumMod val="50000"/>
                </a:schemeClr>
              </a:solidFill>
              <a:latin typeface="Times New Roman" panose="02020603050405020304" pitchFamily="18" charset="0"/>
              <a:ea typeface="Times New Roman" panose="02020603050405020304" pitchFamily="18" charset="0"/>
            </a:endParaRPr>
          </a:p>
          <a:p>
            <a:r>
              <a:rPr lang="kk-KZ" sz="2800" dirty="0">
                <a:solidFill>
                  <a:schemeClr val="tx2">
                    <a:lumMod val="50000"/>
                  </a:schemeClr>
                </a:solidFill>
                <a:latin typeface="Times New Roman" panose="02020603050405020304" pitchFamily="18" charset="0"/>
                <a:ea typeface="Times New Roman" panose="02020603050405020304" pitchFamily="18" charset="0"/>
              </a:rPr>
              <a:t>2. Зарядтау құралын тоқ көзінен қосу алдында тоқ шнурын және оның вилкасын тексеру қажет. Зарядтау құралын суық жерден әкелгенде 2 сағаттан кейін қосқан жөн. Зарядтау құралын шаңнан және ылғалдан сақтаңыз. Аспаппен далада жұмыс істеу кезінде электр желілері, тоқ кабельдері, электрленген темір жолдар, және басқа да электрқұралдарының жанынан алыс тұру қажет. Жаңбыр жауып жауып найзағай түсіп тұрған кезде, ашық жерлерде жұмыс істеуге болмайды.</a:t>
            </a:r>
            <a:endParaRPr lang="ru-RU" sz="2800" dirty="0">
              <a:solidFill>
                <a:schemeClr val="tx2">
                  <a:lumMod val="50000"/>
                </a:schemeClr>
              </a:solidFill>
            </a:endParaRPr>
          </a:p>
        </p:txBody>
      </p:sp>
    </p:spTree>
    <p:extLst>
      <p:ext uri="{BB962C8B-B14F-4D97-AF65-F5344CB8AC3E}">
        <p14:creationId xmlns="" xmlns:p14="http://schemas.microsoft.com/office/powerpoint/2010/main" val="134004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74738" y="1745670"/>
            <a:ext cx="4800602" cy="4800602"/>
          </a:xfrm>
          <a:prstGeom prst="rect">
            <a:avLst/>
          </a:prstGeom>
        </p:spPr>
      </p:pic>
      <p:sp>
        <p:nvSpPr>
          <p:cNvPr id="3" name="Объект 2"/>
          <p:cNvSpPr>
            <a:spLocks noGrp="1"/>
          </p:cNvSpPr>
          <p:nvPr>
            <p:ph idx="1"/>
          </p:nvPr>
        </p:nvSpPr>
        <p:spPr>
          <a:xfrm>
            <a:off x="498158" y="304799"/>
            <a:ext cx="10353762" cy="3695136"/>
          </a:xfrm>
        </p:spPr>
        <p:txBody>
          <a:bodyPr/>
          <a:lstStyle/>
          <a:p>
            <a:pPr algn="ctr"/>
            <a:r>
              <a:rPr lang="kk-KZ" b="1" dirty="0">
                <a:solidFill>
                  <a:schemeClr val="tx2">
                    <a:lumMod val="50000"/>
                  </a:schemeClr>
                </a:solidFill>
                <a:effectLst/>
              </a:rPr>
              <a:t>Жұмыс істеу тәртібі.</a:t>
            </a:r>
            <a:endParaRPr lang="ru-RU" b="1" dirty="0">
              <a:solidFill>
                <a:schemeClr val="tx2">
                  <a:lumMod val="50000"/>
                </a:schemeClr>
              </a:solidFill>
              <a:effectLst/>
            </a:endParaRPr>
          </a:p>
          <a:p>
            <a:r>
              <a:rPr lang="ru-RU" i="1" dirty="0" err="1">
                <a:solidFill>
                  <a:schemeClr val="tx2">
                    <a:lumMod val="50000"/>
                  </a:schemeClr>
                </a:solidFill>
                <a:effectLst/>
              </a:rPr>
              <a:t>Аспаппен</a:t>
            </a:r>
            <a:r>
              <a:rPr lang="ru-RU" i="1" dirty="0">
                <a:solidFill>
                  <a:schemeClr val="tx2">
                    <a:lumMod val="50000"/>
                  </a:schemeClr>
                </a:solidFill>
                <a:effectLst/>
              </a:rPr>
              <a:t> </a:t>
            </a:r>
            <a:r>
              <a:rPr lang="ru-RU" i="1" dirty="0" err="1">
                <a:solidFill>
                  <a:schemeClr val="tx2">
                    <a:lumMod val="50000"/>
                  </a:schemeClr>
                </a:solidFill>
                <a:effectLst/>
              </a:rPr>
              <a:t>жұмыс</a:t>
            </a:r>
            <a:r>
              <a:rPr lang="ru-RU" i="1" dirty="0">
                <a:solidFill>
                  <a:schemeClr val="tx2">
                    <a:lumMod val="50000"/>
                  </a:schemeClr>
                </a:solidFill>
                <a:effectLst/>
              </a:rPr>
              <a:t> </a:t>
            </a:r>
            <a:r>
              <a:rPr lang="ru-RU" i="1" dirty="0" err="1">
                <a:solidFill>
                  <a:schemeClr val="tx2">
                    <a:lumMod val="50000"/>
                  </a:schemeClr>
                </a:solidFill>
                <a:effectLst/>
              </a:rPr>
              <a:t>істеу</a:t>
            </a:r>
            <a:r>
              <a:rPr lang="ru-RU" i="1" dirty="0">
                <a:solidFill>
                  <a:schemeClr val="tx2">
                    <a:lumMod val="50000"/>
                  </a:schemeClr>
                </a:solidFill>
                <a:effectLst/>
              </a:rPr>
              <a:t> </a:t>
            </a:r>
            <a:r>
              <a:rPr lang="ru-RU" i="1" dirty="0" err="1">
                <a:solidFill>
                  <a:schemeClr val="tx2">
                    <a:lumMod val="50000"/>
                  </a:schemeClr>
                </a:solidFill>
                <a:effectLst/>
              </a:rPr>
              <a:t>алдында</a:t>
            </a:r>
            <a:r>
              <a:rPr lang="ru-RU" i="1" dirty="0">
                <a:solidFill>
                  <a:schemeClr val="tx2">
                    <a:lumMod val="50000"/>
                  </a:schemeClr>
                </a:solidFill>
                <a:effectLst/>
              </a:rPr>
              <a:t> </a:t>
            </a:r>
            <a:r>
              <a:rPr lang="ru-RU" i="1" dirty="0" err="1">
                <a:solidFill>
                  <a:schemeClr val="tx2">
                    <a:lumMod val="50000"/>
                  </a:schemeClr>
                </a:solidFill>
                <a:effectLst/>
              </a:rPr>
              <a:t>батареяны</a:t>
            </a:r>
            <a:r>
              <a:rPr lang="ru-RU" i="1" dirty="0">
                <a:solidFill>
                  <a:schemeClr val="tx2">
                    <a:lumMod val="50000"/>
                  </a:schemeClr>
                </a:solidFill>
                <a:effectLst/>
              </a:rPr>
              <a:t> </a:t>
            </a:r>
            <a:r>
              <a:rPr lang="ru-RU" i="1" dirty="0" err="1">
                <a:solidFill>
                  <a:schemeClr val="tx2">
                    <a:lumMod val="50000"/>
                  </a:schemeClr>
                </a:solidFill>
                <a:effectLst/>
              </a:rPr>
              <a:t>зарядтап</a:t>
            </a:r>
            <a:r>
              <a:rPr lang="ru-RU" i="1" dirty="0">
                <a:solidFill>
                  <a:schemeClr val="tx2">
                    <a:lumMod val="50000"/>
                  </a:schemeClr>
                </a:solidFill>
                <a:effectLst/>
              </a:rPr>
              <a:t>, </a:t>
            </a:r>
            <a:r>
              <a:rPr lang="ru-RU" i="1" dirty="0" err="1">
                <a:solidFill>
                  <a:schemeClr val="tx2">
                    <a:lumMod val="50000"/>
                  </a:schemeClr>
                </a:solidFill>
                <a:effectLst/>
              </a:rPr>
              <a:t>оның</a:t>
            </a:r>
            <a:r>
              <a:rPr lang="ru-RU" i="1" dirty="0">
                <a:solidFill>
                  <a:schemeClr val="tx2">
                    <a:lumMod val="50000"/>
                  </a:schemeClr>
                </a:solidFill>
                <a:effectLst/>
              </a:rPr>
              <a:t> </a:t>
            </a:r>
            <a:r>
              <a:rPr lang="ru-RU" i="1" dirty="0" err="1">
                <a:solidFill>
                  <a:schemeClr val="tx2">
                    <a:lumMod val="50000"/>
                  </a:schemeClr>
                </a:solidFill>
                <a:effectLst/>
              </a:rPr>
              <a:t>жұмыс</a:t>
            </a:r>
            <a:r>
              <a:rPr lang="ru-RU" i="1" dirty="0">
                <a:solidFill>
                  <a:schemeClr val="tx2">
                    <a:lumMod val="50000"/>
                  </a:schemeClr>
                </a:solidFill>
                <a:effectLst/>
              </a:rPr>
              <a:t> </a:t>
            </a:r>
            <a:r>
              <a:rPr lang="ru-RU" i="1" dirty="0" err="1">
                <a:solidFill>
                  <a:schemeClr val="tx2">
                    <a:lumMod val="50000"/>
                  </a:schemeClr>
                </a:solidFill>
                <a:effectLst/>
              </a:rPr>
              <a:t>істеу</a:t>
            </a:r>
            <a:r>
              <a:rPr lang="ru-RU" i="1" dirty="0">
                <a:solidFill>
                  <a:schemeClr val="tx2">
                    <a:lumMod val="50000"/>
                  </a:schemeClr>
                </a:solidFill>
                <a:effectLst/>
              </a:rPr>
              <a:t> </a:t>
            </a:r>
            <a:r>
              <a:rPr lang="ru-RU" i="1" dirty="0" err="1">
                <a:solidFill>
                  <a:schemeClr val="tx2">
                    <a:lumMod val="50000"/>
                  </a:schemeClr>
                </a:solidFill>
                <a:effectLst/>
              </a:rPr>
              <a:t>қызметін</a:t>
            </a:r>
            <a:r>
              <a:rPr lang="ru-RU" i="1" dirty="0">
                <a:solidFill>
                  <a:schemeClr val="tx2">
                    <a:lumMod val="50000"/>
                  </a:schemeClr>
                </a:solidFill>
                <a:effectLst/>
              </a:rPr>
              <a:t>, </a:t>
            </a:r>
            <a:r>
              <a:rPr lang="ru-RU" i="1" dirty="0" err="1">
                <a:solidFill>
                  <a:schemeClr val="tx2">
                    <a:lumMod val="50000"/>
                  </a:schemeClr>
                </a:solidFill>
                <a:effectLst/>
              </a:rPr>
              <a:t>жады</a:t>
            </a:r>
            <a:r>
              <a:rPr lang="ru-RU" i="1" dirty="0">
                <a:solidFill>
                  <a:schemeClr val="tx2">
                    <a:lumMod val="50000"/>
                  </a:schemeClr>
                </a:solidFill>
                <a:effectLst/>
              </a:rPr>
              <a:t> </a:t>
            </a:r>
            <a:r>
              <a:rPr lang="ru-RU" i="1" dirty="0" err="1">
                <a:solidFill>
                  <a:schemeClr val="tx2">
                    <a:lumMod val="50000"/>
                  </a:schemeClr>
                </a:solidFill>
                <a:effectLst/>
              </a:rPr>
              <a:t>картасының</a:t>
            </a:r>
            <a:r>
              <a:rPr lang="ru-RU" i="1" dirty="0">
                <a:solidFill>
                  <a:schemeClr val="tx2">
                    <a:lumMod val="50000"/>
                  </a:schemeClr>
                </a:solidFill>
                <a:effectLst/>
              </a:rPr>
              <a:t> </a:t>
            </a:r>
            <a:r>
              <a:rPr lang="ru-RU" i="1" dirty="0" err="1">
                <a:solidFill>
                  <a:schemeClr val="tx2">
                    <a:lumMod val="50000"/>
                  </a:schemeClr>
                </a:solidFill>
                <a:effectLst/>
              </a:rPr>
              <a:t>көлемін</a:t>
            </a:r>
            <a:r>
              <a:rPr lang="ru-RU" i="1" dirty="0">
                <a:solidFill>
                  <a:schemeClr val="tx2">
                    <a:lumMod val="50000"/>
                  </a:schemeClr>
                </a:solidFill>
                <a:effectLst/>
              </a:rPr>
              <a:t> </a:t>
            </a:r>
            <a:r>
              <a:rPr lang="ru-RU" i="1" dirty="0" err="1">
                <a:solidFill>
                  <a:schemeClr val="tx2">
                    <a:lumMod val="50000"/>
                  </a:schemeClr>
                </a:solidFill>
                <a:effectLst/>
              </a:rPr>
              <a:t>және</a:t>
            </a:r>
            <a:r>
              <a:rPr lang="ru-RU" i="1" dirty="0">
                <a:solidFill>
                  <a:schemeClr val="tx2">
                    <a:lumMod val="50000"/>
                  </a:schemeClr>
                </a:solidFill>
                <a:effectLst/>
              </a:rPr>
              <a:t> </a:t>
            </a:r>
            <a:r>
              <a:rPr lang="ru-RU" i="1" dirty="0" err="1">
                <a:solidFill>
                  <a:schemeClr val="tx2">
                    <a:lumMod val="50000"/>
                  </a:schemeClr>
                </a:solidFill>
                <a:effectLst/>
              </a:rPr>
              <a:t>оның</a:t>
            </a:r>
            <a:r>
              <a:rPr lang="ru-RU" i="1" dirty="0">
                <a:solidFill>
                  <a:schemeClr val="tx2">
                    <a:lumMod val="50000"/>
                  </a:schemeClr>
                </a:solidFill>
                <a:effectLst/>
              </a:rPr>
              <a:t> </a:t>
            </a:r>
            <a:r>
              <a:rPr lang="ru-RU" i="1" dirty="0" err="1">
                <a:solidFill>
                  <a:schemeClr val="tx2">
                    <a:lumMod val="50000"/>
                  </a:schemeClr>
                </a:solidFill>
                <a:effectLst/>
              </a:rPr>
              <a:t>батареясын</a:t>
            </a:r>
            <a:r>
              <a:rPr lang="ru-RU" i="1" dirty="0">
                <a:solidFill>
                  <a:schemeClr val="tx2">
                    <a:lumMod val="50000"/>
                  </a:schemeClr>
                </a:solidFill>
                <a:effectLst/>
              </a:rPr>
              <a:t> </a:t>
            </a:r>
            <a:r>
              <a:rPr lang="ru-RU" i="1" dirty="0" err="1">
                <a:solidFill>
                  <a:schemeClr val="tx2">
                    <a:lumMod val="50000"/>
                  </a:schemeClr>
                </a:solidFill>
                <a:effectLst/>
              </a:rPr>
              <a:t>тексеру</a:t>
            </a:r>
            <a:r>
              <a:rPr lang="ru-RU" i="1" dirty="0">
                <a:solidFill>
                  <a:schemeClr val="tx2">
                    <a:lumMod val="50000"/>
                  </a:schemeClr>
                </a:solidFill>
                <a:effectLst/>
              </a:rPr>
              <a:t> </a:t>
            </a:r>
            <a:r>
              <a:rPr lang="ru-RU" i="1" dirty="0" err="1">
                <a:solidFill>
                  <a:schemeClr val="tx2">
                    <a:lumMod val="50000"/>
                  </a:schemeClr>
                </a:solidFill>
                <a:effectLst/>
              </a:rPr>
              <a:t>қажет</a:t>
            </a:r>
            <a:r>
              <a:rPr lang="ru-RU" i="1" dirty="0">
                <a:solidFill>
                  <a:schemeClr val="tx2">
                    <a:lumMod val="50000"/>
                  </a:schemeClr>
                </a:solidFill>
                <a:effectLst/>
              </a:rPr>
              <a:t>.</a:t>
            </a:r>
            <a:endParaRPr lang="ru-RU" dirty="0">
              <a:solidFill>
                <a:schemeClr val="tx2">
                  <a:lumMod val="50000"/>
                </a:schemeClr>
              </a:solidFill>
            </a:endParaRPr>
          </a:p>
        </p:txBody>
      </p:sp>
    </p:spTree>
    <p:extLst>
      <p:ext uri="{BB962C8B-B14F-4D97-AF65-F5344CB8AC3E}">
        <p14:creationId xmlns="" xmlns:p14="http://schemas.microsoft.com/office/powerpoint/2010/main" val="7477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800" dirty="0" smtClean="0"/>
              <a:t>Осы бақылау сұрақтарына, осының алдындағы алған тахеометрімізге, осы сұрақтарға жауап бере отырып, </a:t>
            </a:r>
            <a:r>
              <a:rPr lang="kk-KZ" sz="2800" dirty="0"/>
              <a:t>слайд </a:t>
            </a:r>
            <a:r>
              <a:rPr lang="kk-KZ" sz="2800" dirty="0" smtClean="0"/>
              <a:t>түрінде жасап келу (қайталану болса есептелінбейді)</a:t>
            </a:r>
            <a:r>
              <a:rPr lang="kk-KZ" dirty="0" smtClean="0"/>
              <a:t> </a:t>
            </a:r>
            <a:endParaRPr lang="ru-RU" dirty="0"/>
          </a:p>
        </p:txBody>
      </p:sp>
      <p:sp>
        <p:nvSpPr>
          <p:cNvPr id="3" name="Объект 2"/>
          <p:cNvSpPr>
            <a:spLocks noGrp="1"/>
          </p:cNvSpPr>
          <p:nvPr>
            <p:ph idx="1"/>
          </p:nvPr>
        </p:nvSpPr>
        <p:spPr/>
        <p:txBody>
          <a:bodyPr>
            <a:normAutofit lnSpcReduction="10000"/>
          </a:bodyPr>
          <a:lstStyle/>
          <a:p>
            <a:pPr marL="0" indent="0">
              <a:buNone/>
            </a:pPr>
            <a:r>
              <a:rPr lang="kk-KZ" dirty="0" smtClean="0"/>
              <a:t>Бақылау сұрақтары:</a:t>
            </a:r>
          </a:p>
          <a:p>
            <a:pPr lvl="0"/>
            <a:r>
              <a:rPr lang="kk-KZ" dirty="0">
                <a:effectLst/>
              </a:rPr>
              <a:t>Электронды тахеометрлерді шығаратын жетекші өндірістер?</a:t>
            </a:r>
            <a:endParaRPr lang="ru-RU" dirty="0">
              <a:effectLst/>
            </a:endParaRPr>
          </a:p>
          <a:p>
            <a:pPr lvl="0"/>
            <a:r>
              <a:rPr lang="kk-KZ" dirty="0">
                <a:effectLst/>
              </a:rPr>
              <a:t>Қазіргі жаңа тахеометрлердің техникалық сипаттамалары және конструктивті ерекшеліктері</a:t>
            </a:r>
            <a:endParaRPr lang="ru-RU" dirty="0">
              <a:effectLst/>
            </a:endParaRPr>
          </a:p>
          <a:p>
            <a:pPr lvl="0"/>
            <a:r>
              <a:rPr lang="kk-KZ" dirty="0">
                <a:effectLst/>
              </a:rPr>
              <a:t>Э</a:t>
            </a:r>
            <a:r>
              <a:rPr lang="ru-RU" dirty="0" err="1">
                <a:effectLst/>
              </a:rPr>
              <a:t>лектрон</a:t>
            </a:r>
            <a:r>
              <a:rPr lang="kk-KZ" dirty="0">
                <a:effectLst/>
              </a:rPr>
              <a:t>ды </a:t>
            </a:r>
            <a:r>
              <a:rPr lang="ru-RU" dirty="0">
                <a:effectLst/>
              </a:rPr>
              <a:t>тахеометр</a:t>
            </a:r>
            <a:r>
              <a:rPr lang="kk-KZ" dirty="0">
                <a:effectLst/>
              </a:rPr>
              <a:t>лердің өлшеу түрлеріне байланысты класстары</a:t>
            </a:r>
            <a:endParaRPr lang="ru-RU" dirty="0">
              <a:effectLst/>
            </a:endParaRPr>
          </a:p>
          <a:p>
            <a:pPr lvl="0"/>
            <a:r>
              <a:rPr lang="kk-KZ" dirty="0">
                <a:effectLst/>
              </a:rPr>
              <a:t>Та</a:t>
            </a:r>
            <a:r>
              <a:rPr lang="ru-RU" dirty="0" err="1">
                <a:effectLst/>
              </a:rPr>
              <a:t>хеометр</a:t>
            </a:r>
            <a:r>
              <a:rPr lang="kk-KZ" dirty="0">
                <a:effectLst/>
              </a:rPr>
              <a:t>лердің негізгі мақсаты</a:t>
            </a:r>
            <a:endParaRPr lang="ru-RU" dirty="0">
              <a:effectLst/>
            </a:endParaRPr>
          </a:p>
          <a:p>
            <a:pPr lvl="0"/>
            <a:r>
              <a:rPr lang="ru-RU" dirty="0" err="1">
                <a:effectLst/>
              </a:rPr>
              <a:t>Тахеометрлерді</a:t>
            </a:r>
            <a:r>
              <a:rPr lang="ru-RU" dirty="0">
                <a:effectLst/>
              </a:rPr>
              <a:t> </a:t>
            </a:r>
            <a:r>
              <a:rPr lang="ru-RU" dirty="0" err="1">
                <a:effectLst/>
              </a:rPr>
              <a:t>қамтамасыз</a:t>
            </a:r>
            <a:r>
              <a:rPr lang="ru-RU" dirty="0">
                <a:effectLst/>
              </a:rPr>
              <a:t> </a:t>
            </a:r>
            <a:r>
              <a:rPr lang="ru-RU" dirty="0" err="1">
                <a:effectLst/>
              </a:rPr>
              <a:t>ету</a:t>
            </a:r>
            <a:r>
              <a:rPr lang="ru-RU" dirty="0">
                <a:effectLst/>
              </a:rPr>
              <a:t> </a:t>
            </a:r>
            <a:r>
              <a:rPr lang="ru-RU" dirty="0" err="1">
                <a:effectLst/>
              </a:rPr>
              <a:t>бағдарламалары</a:t>
            </a:r>
            <a:r>
              <a:rPr lang="ru-RU" dirty="0">
                <a:effectLst/>
              </a:rPr>
              <a:t> </a:t>
            </a:r>
            <a:endParaRPr lang="ru-RU" b="1" dirty="0">
              <a:effectLst/>
            </a:endParaRPr>
          </a:p>
          <a:p>
            <a:pPr lvl="0"/>
            <a:r>
              <a:rPr lang="kk-KZ" dirty="0">
                <a:effectLst/>
              </a:rPr>
              <a:t>Деңгейлерді түзету және оптикалық центирилерді тексеру</a:t>
            </a:r>
            <a:endParaRPr lang="ru-RU" dirty="0">
              <a:effectLst/>
            </a:endParaRPr>
          </a:p>
          <a:p>
            <a:pPr marL="0" indent="0">
              <a:buNone/>
            </a:pPr>
            <a:endParaRPr lang="ru-RU" dirty="0"/>
          </a:p>
        </p:txBody>
      </p:sp>
    </p:spTree>
    <p:extLst>
      <p:ext uri="{BB962C8B-B14F-4D97-AF65-F5344CB8AC3E}">
        <p14:creationId xmlns="" xmlns:p14="http://schemas.microsoft.com/office/powerpoint/2010/main" val="1394577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Дамаск</Template>
  <TotalTime>398</TotalTime>
  <Words>483</Words>
  <Application>Microsoft Office PowerPoint</Application>
  <PresentationFormat>Произвольный</PresentationFormat>
  <Paragraphs>48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Damask</vt:lpstr>
      <vt:lpstr>№6  Оптика-механикалық теодолиттер. Олардың дәлдігі бойынша классификациясы және ерекшеліктері</vt:lpstr>
      <vt:lpstr>Слайд 2</vt:lpstr>
      <vt:lpstr>Слайд 3</vt:lpstr>
      <vt:lpstr>Слайд 4</vt:lpstr>
      <vt:lpstr>Слайд 5</vt:lpstr>
      <vt:lpstr>Слайд 6</vt:lpstr>
      <vt:lpstr>Слайд 7</vt:lpstr>
      <vt:lpstr>Слайд 8</vt:lpstr>
      <vt:lpstr>Осы бақылау сұрақтарына, осының алдындағы алған тахеометрімізге, осы сұрақтарға жауап бере отырып, слайд түрінде жасап келу (қайталану болса есептелінбейді)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Электронды тахеометр және оның түрлері</dc:title>
  <dc:creator>Admin</dc:creator>
  <cp:lastModifiedBy>Acer</cp:lastModifiedBy>
  <cp:revision>33</cp:revision>
  <dcterms:created xsi:type="dcterms:W3CDTF">2020-04-19T22:59:59Z</dcterms:created>
  <dcterms:modified xsi:type="dcterms:W3CDTF">2024-08-15T12:08:56Z</dcterms:modified>
</cp:coreProperties>
</file>