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73" r:id="rId2"/>
    <p:sldId id="257" r:id="rId3"/>
    <p:sldId id="258" r:id="rId4"/>
    <p:sldId id="271" r:id="rId5"/>
    <p:sldId id="270" r:id="rId6"/>
    <p:sldId id="260" r:id="rId7"/>
    <p:sldId id="261" r:id="rId8"/>
    <p:sldId id="262" r:id="rId9"/>
    <p:sldId id="272" r:id="rId10"/>
    <p:sldId id="264" r:id="rId11"/>
    <p:sldId id="265" r:id="rId12"/>
    <p:sldId id="266"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без заголовка" id="{5EB35DD3-A0C3-4DB1-8D2A-B3D5A418E1A2}">
          <p14:sldIdLst>
            <p14:sldId id="269"/>
            <p14:sldId id="257"/>
            <p14:sldId id="258"/>
            <p14:sldId id="271"/>
            <p14:sldId id="270"/>
            <p14:sldId id="260"/>
            <p14:sldId id="261"/>
            <p14:sldId id="262"/>
            <p14:sldId id="272"/>
            <p14:sldId id="264"/>
            <p14:sldId id="265"/>
            <p14:sldId id="266"/>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982" autoAdjust="0"/>
    <p:restoredTop sz="94660"/>
  </p:normalViewPr>
  <p:slideViewPr>
    <p:cSldViewPr snapToGrid="0">
      <p:cViewPr varScale="1">
        <p:scale>
          <a:sx n="50" d="100"/>
          <a:sy n="50" d="100"/>
        </p:scale>
        <p:origin x="-72" y="-715"/>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B944013-A893-4BD5-A654-9CEECF8D0010}" type="datetimeFigureOut">
              <a:rPr lang="ru-RU" smtClean="0"/>
              <a:pPr/>
              <a:t>15.10.2023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p14="http://schemas.microsoft.com/office/powerpoint/2010/main" xmlns="" val="3569850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944013-A893-4BD5-A654-9CEECF8D0010}" type="datetimeFigureOut">
              <a:rPr lang="ru-RU" smtClean="0"/>
              <a:pPr/>
              <a:t>15.10.2023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p14="http://schemas.microsoft.com/office/powerpoint/2010/main" xmlns="" val="3266916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944013-A893-4BD5-A654-9CEECF8D0010}" type="datetimeFigureOut">
              <a:rPr lang="ru-RU" smtClean="0"/>
              <a:pPr/>
              <a:t>15.10.2023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p14="http://schemas.microsoft.com/office/powerpoint/2010/main" xmlns="" val="3624589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944013-A893-4BD5-A654-9CEECF8D0010}" type="datetimeFigureOut">
              <a:rPr lang="ru-RU" smtClean="0"/>
              <a:pPr/>
              <a:t>15.10.2023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78FA82-1A20-4A25-BBBF-508036DCD844}" type="slidenum">
              <a:rPr lang="ru-RU" smtClean="0"/>
              <a:pPr/>
              <a:t>‹#›</a:t>
            </a:fld>
            <a:endParaRPr lang="ru-RU"/>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698616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944013-A893-4BD5-A654-9CEECF8D0010}" type="datetimeFigureOut">
              <a:rPr lang="ru-RU" smtClean="0"/>
              <a:pPr/>
              <a:t>15.10.2023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p14="http://schemas.microsoft.com/office/powerpoint/2010/main" xmlns="" val="2164597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7B944013-A893-4BD5-A654-9CEECF8D0010}" type="datetimeFigureOut">
              <a:rPr lang="ru-RU" smtClean="0"/>
              <a:pPr/>
              <a:t>15.10.2023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p14="http://schemas.microsoft.com/office/powerpoint/2010/main" xmlns="" val="1966350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7B944013-A893-4BD5-A654-9CEECF8D0010}" type="datetimeFigureOut">
              <a:rPr lang="ru-RU" smtClean="0"/>
              <a:pPr/>
              <a:t>15.10.2023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p14="http://schemas.microsoft.com/office/powerpoint/2010/main" xmlns="" val="4199042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B944013-A893-4BD5-A654-9CEECF8D0010}" type="datetimeFigureOut">
              <a:rPr lang="ru-RU" smtClean="0"/>
              <a:pPr/>
              <a:t>15.10.2023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p14="http://schemas.microsoft.com/office/powerpoint/2010/main" xmlns="" val="1116756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B944013-A893-4BD5-A654-9CEECF8D0010}" type="datetimeFigureOut">
              <a:rPr lang="ru-RU" smtClean="0"/>
              <a:pPr/>
              <a:t>15.10.2023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p14="http://schemas.microsoft.com/office/powerpoint/2010/main" xmlns="" val="2552500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B944013-A893-4BD5-A654-9CEECF8D0010}" type="datetimeFigureOut">
              <a:rPr lang="ru-RU" smtClean="0"/>
              <a:pPr/>
              <a:t>15.10.2023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p14="http://schemas.microsoft.com/office/powerpoint/2010/main" xmlns="" val="176813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ru-RU" smtClean="0"/>
              <a:t>Образец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B944013-A893-4BD5-A654-9CEECF8D0010}" type="datetimeFigureOut">
              <a:rPr lang="ru-RU" smtClean="0"/>
              <a:pPr/>
              <a:t>15.10.2023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p14="http://schemas.microsoft.com/office/powerpoint/2010/main" xmlns="" val="1892070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B944013-A893-4BD5-A654-9CEECF8D0010}" type="datetimeFigureOut">
              <a:rPr lang="ru-RU" smtClean="0"/>
              <a:pPr/>
              <a:t>15.10.2023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p14="http://schemas.microsoft.com/office/powerpoint/2010/main" xmlns="" val="3549503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913795" y="2912232"/>
            <a:ext cx="5107208"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912232"/>
            <a:ext cx="5095357"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B944013-A893-4BD5-A654-9CEECF8D0010}" type="datetimeFigureOut">
              <a:rPr lang="ru-RU" smtClean="0"/>
              <a:pPr/>
              <a:t>15.10.2023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p14="http://schemas.microsoft.com/office/powerpoint/2010/main" xmlns="" val="4179799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B944013-A893-4BD5-A654-9CEECF8D0010}" type="datetimeFigureOut">
              <a:rPr lang="ru-RU" smtClean="0"/>
              <a:pPr/>
              <a:t>15.10.2023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p14="http://schemas.microsoft.com/office/powerpoint/2010/main" xmlns="" val="3269665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944013-A893-4BD5-A654-9CEECF8D0010}" type="datetimeFigureOut">
              <a:rPr lang="ru-RU" smtClean="0"/>
              <a:pPr/>
              <a:t>15.10.2023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p14="http://schemas.microsoft.com/office/powerpoint/2010/main" xmlns="" val="472571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ru-RU" smtClean="0"/>
              <a:t>Образец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944013-A893-4BD5-A654-9CEECF8D0010}" type="datetimeFigureOut">
              <a:rPr lang="ru-RU" smtClean="0"/>
              <a:pPr/>
              <a:t>15.10.2023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p14="http://schemas.microsoft.com/office/powerpoint/2010/main" xmlns="" val="2045061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944013-A893-4BD5-A654-9CEECF8D0010}" type="datetimeFigureOut">
              <a:rPr lang="ru-RU" smtClean="0"/>
              <a:pPr/>
              <a:t>15.10.2023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p14="http://schemas.microsoft.com/office/powerpoint/2010/main" xmlns="" val="4154430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B944013-A893-4BD5-A654-9CEECF8D0010}" type="datetimeFigureOut">
              <a:rPr lang="ru-RU" smtClean="0"/>
              <a:pPr/>
              <a:t>15.10.2023</a:t>
            </a:fld>
            <a:endParaRPr lang="ru-RU"/>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678FA82-1A20-4A25-BBBF-508036DCD844}" type="slidenum">
              <a:rPr lang="ru-RU" smtClean="0"/>
              <a:pPr/>
              <a:t>‹#›</a:t>
            </a:fld>
            <a:endParaRPr lang="ru-RU"/>
          </a:p>
        </p:txBody>
      </p:sp>
    </p:spTree>
    <p:extLst>
      <p:ext uri="{BB962C8B-B14F-4D97-AF65-F5344CB8AC3E}">
        <p14:creationId xmlns:p14="http://schemas.microsoft.com/office/powerpoint/2010/main" xmlns="" val="3335389303"/>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limbos.ru/catalog/takheometry/takheometr-south-nts-365-r/" TargetMode="External"/><Relationship Id="rId7" Type="http://schemas.openxmlformats.org/officeDocument/2006/relationships/hyperlink" Target="https://analytprom.ru/taxeometr-trimble-c3-2-lp/"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satu.kz/p74360242-taheometr-leica-nova.html"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6800" y="2734635"/>
            <a:ext cx="10058400" cy="1934347"/>
          </a:xfrm>
        </p:spPr>
        <p:txBody>
          <a:bodyPr>
            <a:normAutofit fontScale="90000"/>
          </a:bodyPr>
          <a:lstStyle/>
          <a:p>
            <a:r>
              <a:rPr lang="ru-RU" sz="4800" smtClean="0">
                <a:solidFill>
                  <a:schemeClr val="accent2"/>
                </a:solidFill>
              </a:rPr>
              <a:t>№7</a:t>
            </a:r>
            <a:r>
              <a:rPr lang="kk-KZ" sz="4800" dirty="0" smtClean="0">
                <a:solidFill>
                  <a:schemeClr val="accent2"/>
                </a:solidFill>
              </a:rPr>
              <a:t/>
            </a:r>
            <a:br>
              <a:rPr lang="kk-KZ" sz="4800" dirty="0" smtClean="0">
                <a:solidFill>
                  <a:schemeClr val="accent2"/>
                </a:solidFill>
              </a:rPr>
            </a:br>
            <a:r>
              <a:rPr lang="ru-RU" dirty="0" smtClean="0">
                <a:solidFill>
                  <a:schemeClr val="accent2"/>
                </a:solidFill>
              </a:rPr>
              <a:t> </a:t>
            </a:r>
            <a:r>
              <a:rPr lang="ru-RU" dirty="0" err="1" smtClean="0">
                <a:solidFill>
                  <a:schemeClr val="accent2"/>
                </a:solidFill>
              </a:rPr>
              <a:t>Leica</a:t>
            </a:r>
            <a:r>
              <a:rPr lang="ru-RU" dirty="0" smtClean="0">
                <a:solidFill>
                  <a:schemeClr val="accent2"/>
                </a:solidFill>
              </a:rPr>
              <a:t> TS  02,06,09 </a:t>
            </a:r>
            <a:r>
              <a:rPr lang="ru-RU" dirty="0" err="1" smtClean="0">
                <a:solidFill>
                  <a:schemeClr val="accent2"/>
                </a:solidFill>
              </a:rPr>
              <a:t>сериялы</a:t>
            </a:r>
            <a:r>
              <a:rPr lang="ru-RU" dirty="0" smtClean="0">
                <a:solidFill>
                  <a:schemeClr val="accent2"/>
                </a:solidFill>
              </a:rPr>
              <a:t> </a:t>
            </a:r>
            <a:r>
              <a:rPr lang="ru-RU" dirty="0" err="1" smtClean="0">
                <a:solidFill>
                  <a:schemeClr val="accent2"/>
                </a:solidFill>
              </a:rPr>
              <a:t>электронды</a:t>
            </a:r>
            <a:r>
              <a:rPr lang="ru-RU" dirty="0" smtClean="0">
                <a:solidFill>
                  <a:schemeClr val="accent2"/>
                </a:solidFill>
              </a:rPr>
              <a:t> </a:t>
            </a:r>
            <a:r>
              <a:rPr lang="ru-RU" dirty="0" err="1" smtClean="0">
                <a:solidFill>
                  <a:schemeClr val="accent2"/>
                </a:solidFill>
              </a:rPr>
              <a:t>тахеометрлері</a:t>
            </a:r>
            <a:endParaRPr lang="ru-RU" sz="48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097280" y="5048049"/>
            <a:ext cx="10058400" cy="1143000"/>
          </a:xfrm>
        </p:spPr>
        <p:txBody>
          <a:bodyPr>
            <a:normAutofit/>
          </a:bodyPr>
          <a:lstStyle/>
          <a:p>
            <a:pPr algn="r"/>
            <a:r>
              <a:rPr lang="kk-KZ" sz="1400" dirty="0" smtClean="0">
                <a:latin typeface="Times New Roman" panose="02020603050405020304" pitchFamily="18" charset="0"/>
                <a:cs typeface="Times New Roman" panose="02020603050405020304" pitchFamily="18" charset="0"/>
              </a:rPr>
              <a:t>преподаватель</a:t>
            </a:r>
            <a:r>
              <a:rPr lang="ru-RU"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Phd</a:t>
            </a:r>
            <a:r>
              <a:rPr lang="en-US" sz="1400" dirty="0" smtClean="0">
                <a:latin typeface="Times New Roman" panose="02020603050405020304" pitchFamily="18" charset="0"/>
                <a:cs typeface="Times New Roman" panose="02020603050405020304" pitchFamily="18" charset="0"/>
              </a:rPr>
              <a:t>, </a:t>
            </a:r>
            <a:r>
              <a:rPr lang="kk-KZ" sz="1400" dirty="0" smtClean="0">
                <a:latin typeface="Times New Roman" panose="02020603050405020304" pitchFamily="18" charset="0"/>
                <a:cs typeface="Times New Roman" panose="02020603050405020304" pitchFamily="18" charset="0"/>
              </a:rPr>
              <a:t>ассоц.проф. </a:t>
            </a:r>
            <a:r>
              <a:rPr lang="ru-RU" sz="1400" dirty="0" err="1" smtClean="0">
                <a:latin typeface="Times New Roman" panose="02020603050405020304" pitchFamily="18" charset="0"/>
                <a:cs typeface="Times New Roman" panose="02020603050405020304" pitchFamily="18" charset="0"/>
              </a:rPr>
              <a:t>Кожаев</a:t>
            </a:r>
            <a:r>
              <a:rPr lang="ru-RU" sz="1400" dirty="0" smtClean="0">
                <a:latin typeface="Times New Roman" panose="02020603050405020304" pitchFamily="18" charset="0"/>
                <a:cs typeface="Times New Roman" panose="02020603050405020304" pitchFamily="18" charset="0"/>
              </a:rPr>
              <a:t> Ж.Т.</a:t>
            </a:r>
          </a:p>
          <a:p>
            <a:pPr algn="r"/>
            <a:endParaRPr lang="kk-KZ" sz="1400" dirty="0">
              <a:latin typeface="Times New Roman" panose="02020603050405020304" pitchFamily="18" charset="0"/>
              <a:cs typeface="Times New Roman" panose="02020603050405020304" pitchFamily="18" charset="0"/>
            </a:endParaRPr>
          </a:p>
          <a:p>
            <a:pPr algn="ctr"/>
            <a:r>
              <a:rPr lang="kk-KZ" sz="1400" smtClean="0">
                <a:latin typeface="Times New Roman" panose="02020603050405020304" pitchFamily="18" charset="0"/>
                <a:cs typeface="Times New Roman" panose="02020603050405020304" pitchFamily="18" charset="0"/>
              </a:rPr>
              <a:t>Алматы </a:t>
            </a:r>
            <a:r>
              <a:rPr lang="kk-KZ" sz="1400" smtClean="0">
                <a:latin typeface="Times New Roman" panose="02020603050405020304" pitchFamily="18" charset="0"/>
                <a:cs typeface="Times New Roman" panose="02020603050405020304" pitchFamily="18" charset="0"/>
              </a:rPr>
              <a:t>2023</a:t>
            </a:r>
            <a:endParaRPr lang="ru-RU" sz="1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048000" y="1336281"/>
            <a:ext cx="6096000" cy="923330"/>
          </a:xfrm>
          <a:prstGeom prst="rect">
            <a:avLst/>
          </a:prstGeom>
        </p:spPr>
        <p:txBody>
          <a:bodyPr>
            <a:spAutoFit/>
          </a:bodyPr>
          <a:lstStyle/>
          <a:p>
            <a:pPr lvl="0" algn="ctr" fontAlgn="base">
              <a:spcBef>
                <a:spcPct val="0"/>
              </a:spcBef>
              <a:spcAft>
                <a:spcPct val="0"/>
              </a:spcAft>
            </a:pPr>
            <a:r>
              <a:rPr lang="kk-KZ" dirty="0" smtClean="0"/>
              <a:t>6В07304 – «Геокеңістіктік цифрлық инженерия», 6В07205 – «Тау-кен инженерия» </a:t>
            </a:r>
            <a:endParaRPr lang="en-US" dirty="0" smtClean="0"/>
          </a:p>
          <a:p>
            <a:pPr lvl="0" algn="ctr" fontAlgn="base">
              <a:spcBef>
                <a:spcPct val="0"/>
              </a:spcBef>
              <a:spcAft>
                <a:spcPct val="0"/>
              </a:spcAft>
            </a:pPr>
            <a:r>
              <a:rPr lang="en-US" dirty="0" smtClean="0"/>
              <a:t>MAP</a:t>
            </a:r>
            <a:r>
              <a:rPr lang="ru-RU" dirty="0" smtClean="0"/>
              <a:t>4811 «</a:t>
            </a:r>
            <a:r>
              <a:rPr lang="ru-RU" dirty="0" err="1" smtClean="0"/>
              <a:t>Геодезиялық аспаптану</a:t>
            </a:r>
            <a:r>
              <a:rPr lang="ru-RU" dirty="0" smtClean="0"/>
              <a:t>»</a:t>
            </a:r>
          </a:p>
        </p:txBody>
      </p:sp>
      <p:sp>
        <p:nvSpPr>
          <p:cNvPr id="7" name="Rectangle 2"/>
          <p:cNvSpPr>
            <a:spLocks noChangeArrowheads="1"/>
          </p:cNvSpPr>
          <p:nvPr/>
        </p:nvSpPr>
        <p:spPr bwMode="auto">
          <a:xfrm>
            <a:off x="0" y="105344"/>
            <a:ext cx="12192000" cy="1031051"/>
          </a:xfrm>
          <a:prstGeom prst="rect">
            <a:avLst/>
          </a:prstGeom>
          <a:solidFill>
            <a:schemeClr val="accent2"/>
          </a:solidFill>
          <a:ln w="9525" cap="flat" cmpd="sng" algn="ctr">
            <a:solidFill>
              <a:schemeClr val="accent1"/>
            </a:solidFill>
            <a:prstDash val="solid"/>
            <a:headEnd/>
            <a:tailEnd/>
          </a:ln>
          <a:effectLst>
            <a:outerShdw blurRad="50800" dist="25400" dir="5400000" rotWithShape="0">
              <a:srgbClr val="000000">
                <a:alpha val="35000"/>
              </a:srgbClr>
            </a:outerShdw>
          </a:effectLst>
        </p:spPr>
        <p:txBody>
          <a:bodyPr vert="horz" wrap="square" lIns="91440" tIns="45720" rIns="91440" bIns="0" numCol="1"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kk-KZ" sz="1600" b="0" i="0" u="none" strike="noStrike" kern="0" cap="none" spc="0" normalizeH="0" baseline="0" noProof="0" dirty="0" smtClean="0">
                <a:ln>
                  <a:noFill/>
                </a:ln>
                <a:solidFill>
                  <a:prstClr val="black"/>
                </a:solidFill>
                <a:effectLst/>
                <a:uLnTx/>
                <a:uFillTx/>
                <a:latin typeface="Times New Roman" pitchFamily="18" charset="0"/>
                <a:ea typeface="Times New Roman" pitchFamily="18" charset="0"/>
                <a:cs typeface="Times New Roman" pitchFamily="18" charset="0"/>
              </a:rPr>
              <a:t>ҚАЗАҚСТАН РЕСПУБЛИКАСЫ БІЛІМ ЖӘНЕ ҒЫЛЫМ МИНИСТРЛІГІ</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kk-KZ" sz="1600" b="0" i="0" u="none" strike="noStrike" kern="0" cap="none" spc="0" normalizeH="0" baseline="0" noProof="0" dirty="0" smtClean="0">
                <a:ln>
                  <a:noFill/>
                </a:ln>
                <a:solidFill>
                  <a:prstClr val="black"/>
                </a:solidFill>
                <a:effectLst/>
                <a:uLnTx/>
                <a:uFillTx/>
                <a:latin typeface="Times New Roman" pitchFamily="18" charset="0"/>
                <a:ea typeface="Times New Roman" pitchFamily="18" charset="0"/>
                <a:cs typeface="Times New Roman" pitchFamily="18" charset="0"/>
              </a:rPr>
              <a:t>Сәтбаев Университеті</a:t>
            </a:r>
          </a:p>
          <a:p>
            <a:pPr lvl="0" algn="ctr" eaLnBrk="0" fontAlgn="base" hangingPunct="0">
              <a:spcBef>
                <a:spcPct val="0"/>
              </a:spcBef>
              <a:spcAft>
                <a:spcPct val="0"/>
              </a:spcAft>
              <a:defRPr/>
            </a:pPr>
            <a:r>
              <a:rPr lang="ru-RU" sz="1600" kern="0" dirty="0" err="1" smtClean="0">
                <a:solidFill>
                  <a:prstClr val="black"/>
                </a:solidFill>
                <a:latin typeface="Times New Roman" pitchFamily="18" charset="0"/>
                <a:ea typeface="Times New Roman" pitchFamily="18" charset="0"/>
                <a:cs typeface="Times New Roman" pitchFamily="18" charset="0"/>
              </a:rPr>
              <a:t>Ө.А.Байқоңыров атындағы Тау-кен</a:t>
            </a:r>
            <a:r>
              <a:rPr lang="ru-RU" sz="1600" kern="0" dirty="0" smtClean="0">
                <a:solidFill>
                  <a:prstClr val="black"/>
                </a:solidFill>
                <a:latin typeface="Times New Roman" pitchFamily="18" charset="0"/>
                <a:ea typeface="Times New Roman" pitchFamily="18" charset="0"/>
                <a:cs typeface="Times New Roman" pitchFamily="18" charset="0"/>
              </a:rPr>
              <a:t> металлургия институты</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ru-RU" sz="1600" b="0" i="0" u="none" strike="noStrike" kern="0" cap="none" spc="0" normalizeH="0" baseline="0" noProof="0" dirty="0" smtClean="0">
                <a:ln>
                  <a:noFill/>
                </a:ln>
                <a:solidFill>
                  <a:prstClr val="black"/>
                </a:solidFill>
                <a:effectLst/>
                <a:uLnTx/>
                <a:uFillTx/>
                <a:latin typeface="Times New Roman" pitchFamily="18" charset="0"/>
                <a:ea typeface="Times New Roman" pitchFamily="18" charset="0"/>
                <a:cs typeface="Times New Roman" pitchFamily="18" charset="0"/>
              </a:rPr>
              <a:t>«</a:t>
            </a:r>
            <a:r>
              <a:rPr kumimoji="0" lang="kk-KZ" sz="1600" b="0" i="0" u="none" strike="noStrike" kern="0" cap="none" spc="0" normalizeH="0" baseline="0" noProof="0" dirty="0" smtClean="0">
                <a:ln>
                  <a:noFill/>
                </a:ln>
                <a:solidFill>
                  <a:prstClr val="black"/>
                </a:solidFill>
                <a:effectLst/>
                <a:uLnTx/>
                <a:uFillTx/>
                <a:latin typeface="Times New Roman" pitchFamily="18" charset="0"/>
                <a:ea typeface="Times New Roman" pitchFamily="18" charset="0"/>
                <a:cs typeface="Times New Roman" pitchFamily="18" charset="0"/>
              </a:rPr>
              <a:t>Маркшейдерлік іс және геодезия</a:t>
            </a:r>
            <a:r>
              <a:rPr kumimoji="0" lang="ru-RU" sz="1600" b="0" i="0" u="none" strike="noStrike" kern="0" cap="none" spc="0" normalizeH="0" baseline="0" noProof="0" dirty="0" smtClean="0">
                <a:ln>
                  <a:noFill/>
                </a:ln>
                <a:solidFill>
                  <a:prstClr val="black"/>
                </a:solidFill>
                <a:effectLst/>
                <a:uLnTx/>
                <a:uFillTx/>
                <a:latin typeface="Times New Roman" pitchFamily="18" charset="0"/>
                <a:ea typeface="Times New Roman" pitchFamily="18" charset="0"/>
                <a:cs typeface="Times New Roman" pitchFamily="18" charset="0"/>
              </a:rPr>
              <a:t>»</a:t>
            </a:r>
            <a:r>
              <a:rPr kumimoji="0" lang="kk-KZ" sz="1600" b="0" i="0" u="none" strike="noStrike" kern="0" cap="none" spc="0" normalizeH="0" baseline="0" noProof="0" dirty="0" smtClean="0">
                <a:ln>
                  <a:noFill/>
                </a:ln>
                <a:solidFill>
                  <a:prstClr val="black"/>
                </a:solidFill>
                <a:effectLst/>
                <a:uLnTx/>
                <a:uFillTx/>
                <a:latin typeface="Times New Roman" pitchFamily="18" charset="0"/>
                <a:ea typeface="Times New Roman" pitchFamily="18" charset="0"/>
                <a:cs typeface="Times New Roman" pitchFamily="18" charset="0"/>
              </a:rPr>
              <a:t> кафедрасы</a:t>
            </a:r>
            <a:endParaRPr kumimoji="0" lang="ru-RU" sz="16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 xmlns:p14="http://schemas.microsoft.com/office/powerpoint/2010/main" val="200983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5" y="528638"/>
            <a:ext cx="10353761" cy="771526"/>
          </a:xfrm>
        </p:spPr>
        <p:txBody>
          <a:bodyPr>
            <a:normAutofit fontScale="90000"/>
          </a:bodyPr>
          <a:lstStyle/>
          <a:p>
            <a:r>
              <a:rPr lang="en-US" dirty="0">
                <a:solidFill>
                  <a:srgbClr val="FF0000"/>
                </a:solidFill>
                <a:latin typeface="Times New Roman" pitchFamily="18" charset="0"/>
                <a:cs typeface="Times New Roman" pitchFamily="18" charset="0"/>
              </a:rPr>
              <a:t>Trimble 3303 DR/3305 DR </a:t>
            </a:r>
            <a:r>
              <a:rPr lang="ru-RU" dirty="0">
                <a:solidFill>
                  <a:srgbClr val="FF0000"/>
                </a:solidFill>
                <a:latin typeface="Times New Roman" pitchFamily="18" charset="0"/>
                <a:cs typeface="Times New Roman" pitchFamily="18" charset="0"/>
              </a:rPr>
              <a:t>тахеометрі</a:t>
            </a:r>
            <a:br>
              <a:rPr lang="ru-RU" dirty="0">
                <a:solidFill>
                  <a:srgbClr val="FF0000"/>
                </a:solidFill>
                <a:latin typeface="Times New Roman" pitchFamily="18" charset="0"/>
                <a:cs typeface="Times New Roman" pitchFamily="18" charset="0"/>
              </a:rPr>
            </a:br>
            <a:endParaRPr lang="ru-RU" dirty="0"/>
          </a:p>
        </p:txBody>
      </p:sp>
      <p:sp>
        <p:nvSpPr>
          <p:cNvPr id="3" name="Объект 2"/>
          <p:cNvSpPr>
            <a:spLocks noGrp="1"/>
          </p:cNvSpPr>
          <p:nvPr>
            <p:ph idx="1"/>
          </p:nvPr>
        </p:nvSpPr>
        <p:spPr>
          <a:xfrm>
            <a:off x="799495" y="1042988"/>
            <a:ext cx="6601969" cy="5643562"/>
          </a:xfrm>
        </p:spPr>
        <p:txBody>
          <a:bodyPr>
            <a:normAutofit fontScale="40000" lnSpcReduction="20000"/>
          </a:bodyPr>
          <a:lstStyle/>
          <a:p>
            <a:pPr>
              <a:buNone/>
            </a:pP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buNone/>
            </a:pPr>
            <a:r>
              <a:rPr lang="en-US" sz="2900" dirty="0" smtClean="0">
                <a:latin typeface="Times New Roman" pitchFamily="18" charset="0"/>
                <a:cs typeface="Times New Roman" pitchFamily="18" charset="0"/>
              </a:rPr>
              <a:t>Trimble </a:t>
            </a:r>
            <a:r>
              <a:rPr lang="en-US" sz="2900" dirty="0">
                <a:latin typeface="Times New Roman" pitchFamily="18" charset="0"/>
                <a:cs typeface="Times New Roman" pitchFamily="18" charset="0"/>
              </a:rPr>
              <a:t>3303 DR </a:t>
            </a:r>
            <a:r>
              <a:rPr lang="ru-RU" sz="2900" dirty="0">
                <a:latin typeface="Times New Roman" pitchFamily="18" charset="0"/>
                <a:cs typeface="Times New Roman" pitchFamily="18" charset="0"/>
              </a:rPr>
              <a:t>лазерлі көрсеткішпен қамтамасыз етілген. Ол көру түтікшесінде құрылып, жіптің ортасында жобаланған. Бұл ерекшелік – түсіріс кезінде нашар жарық берілетін және ғимарат ішіндегі жұмыстарды орындауға ыңғайлы.</a:t>
            </a:r>
            <a:endParaRPr lang="en-US" sz="2900" dirty="0">
              <a:latin typeface="Times New Roman" pitchFamily="18" charset="0"/>
              <a:cs typeface="Times New Roman" pitchFamily="18" charset="0"/>
            </a:endParaRPr>
          </a:p>
          <a:p>
            <a:pPr>
              <a:buNone/>
            </a:pPr>
            <a:r>
              <a:rPr lang="en-US" sz="2900" dirty="0">
                <a:latin typeface="Times New Roman" pitchFamily="18" charset="0"/>
                <a:cs typeface="Times New Roman" pitchFamily="18" charset="0"/>
              </a:rPr>
              <a:t>    </a:t>
            </a:r>
            <a:r>
              <a:rPr lang="ru-RU" sz="2900" dirty="0">
                <a:latin typeface="Times New Roman" pitchFamily="18" charset="0"/>
                <a:cs typeface="Times New Roman" pitchFamily="18" charset="0"/>
              </a:rPr>
              <a:t>Тахеометрдің техникалық сипаттамасы;</a:t>
            </a:r>
            <a:endParaRPr lang="en-US" sz="2900" dirty="0">
              <a:latin typeface="Times New Roman" pitchFamily="18" charset="0"/>
              <a:cs typeface="Times New Roman" pitchFamily="18" charset="0"/>
            </a:endParaRPr>
          </a:p>
          <a:p>
            <a:r>
              <a:rPr lang="ru-RU" sz="2900" dirty="0">
                <a:latin typeface="Times New Roman" pitchFamily="18" charset="0"/>
                <a:cs typeface="Times New Roman" pitchFamily="18" charset="0"/>
              </a:rPr>
              <a:t> </a:t>
            </a:r>
            <a:r>
              <a:rPr lang="en-US" sz="2900" dirty="0">
                <a:latin typeface="Times New Roman" pitchFamily="18" charset="0"/>
                <a:cs typeface="Times New Roman" pitchFamily="18" charset="0"/>
              </a:rPr>
              <a:t>-</a:t>
            </a:r>
            <a:r>
              <a:rPr lang="ru-RU" sz="2900" dirty="0">
                <a:latin typeface="Times New Roman" pitchFamily="18" charset="0"/>
                <a:cs typeface="Times New Roman" pitchFamily="18" charset="0"/>
              </a:rPr>
              <a:t>бұрыштарды өлшеу дәлдігі: 3"; </a:t>
            </a:r>
            <a:endParaRPr lang="en-US" sz="2900" dirty="0">
              <a:latin typeface="Times New Roman" pitchFamily="18" charset="0"/>
              <a:cs typeface="Times New Roman" pitchFamily="18" charset="0"/>
            </a:endParaRPr>
          </a:p>
          <a:p>
            <a:r>
              <a:rPr lang="en-US" sz="2900" dirty="0">
                <a:latin typeface="Times New Roman" pitchFamily="18" charset="0"/>
                <a:cs typeface="Times New Roman" pitchFamily="18" charset="0"/>
              </a:rPr>
              <a:t>-</a:t>
            </a:r>
            <a:r>
              <a:rPr lang="ru-RU" sz="2900" dirty="0">
                <a:latin typeface="Times New Roman" pitchFamily="18" charset="0"/>
                <a:cs typeface="Times New Roman" pitchFamily="18" charset="0"/>
              </a:rPr>
              <a:t>ара қашықтықты өлшеу дәлдігі: 3мм+2мм/км (сәулесіз); </a:t>
            </a:r>
            <a:endParaRPr lang="en-US" sz="2900" dirty="0">
              <a:latin typeface="Times New Roman" pitchFamily="18" charset="0"/>
              <a:cs typeface="Times New Roman" pitchFamily="18" charset="0"/>
            </a:endParaRPr>
          </a:p>
          <a:p>
            <a:r>
              <a:rPr lang="en-US" sz="2900" dirty="0">
                <a:latin typeface="Times New Roman" pitchFamily="18" charset="0"/>
                <a:cs typeface="Times New Roman" pitchFamily="18" charset="0"/>
              </a:rPr>
              <a:t>-</a:t>
            </a:r>
            <a:r>
              <a:rPr lang="ru-RU" sz="2900" dirty="0">
                <a:latin typeface="Times New Roman" pitchFamily="18" charset="0"/>
                <a:cs typeface="Times New Roman" pitchFamily="18" charset="0"/>
              </a:rPr>
              <a:t>призма бойынша 2мм+2мм/км бір призма бойынша 3000 м); </a:t>
            </a:r>
            <a:endParaRPr lang="en-US" sz="2900" dirty="0">
              <a:latin typeface="Times New Roman" pitchFamily="18" charset="0"/>
              <a:cs typeface="Times New Roman" pitchFamily="18" charset="0"/>
            </a:endParaRPr>
          </a:p>
          <a:p>
            <a:r>
              <a:rPr lang="en-US" sz="2900" dirty="0">
                <a:latin typeface="Times New Roman" pitchFamily="18" charset="0"/>
                <a:cs typeface="Times New Roman" pitchFamily="18" charset="0"/>
              </a:rPr>
              <a:t>-</a:t>
            </a:r>
            <a:r>
              <a:rPr lang="ru-RU" sz="2900" dirty="0">
                <a:latin typeface="Times New Roman" pitchFamily="18" charset="0"/>
                <a:cs typeface="Times New Roman" pitchFamily="18" charset="0"/>
              </a:rPr>
              <a:t>1900 нүктеге дейінгі жад; </a:t>
            </a:r>
            <a:endParaRPr lang="en-US" sz="2900" dirty="0">
              <a:latin typeface="Times New Roman" pitchFamily="18" charset="0"/>
              <a:cs typeface="Times New Roman" pitchFamily="18" charset="0"/>
            </a:endParaRPr>
          </a:p>
          <a:p>
            <a:r>
              <a:rPr lang="en-US" sz="2900" dirty="0">
                <a:latin typeface="Times New Roman" pitchFamily="18" charset="0"/>
                <a:cs typeface="Times New Roman" pitchFamily="18" charset="0"/>
              </a:rPr>
              <a:t>-</a:t>
            </a:r>
            <a:r>
              <a:rPr lang="ru-RU" sz="2900" dirty="0">
                <a:latin typeface="Times New Roman" pitchFamily="18" charset="0"/>
                <a:cs typeface="Times New Roman" pitchFamily="18" charset="0"/>
              </a:rPr>
              <a:t>біржақты дисплей; </a:t>
            </a:r>
            <a:endParaRPr lang="en-US" sz="2900" dirty="0">
              <a:latin typeface="Times New Roman" pitchFamily="18" charset="0"/>
              <a:cs typeface="Times New Roman" pitchFamily="18" charset="0"/>
            </a:endParaRPr>
          </a:p>
          <a:p>
            <a:r>
              <a:rPr lang="en-US" sz="2900" dirty="0">
                <a:latin typeface="Times New Roman" pitchFamily="18" charset="0"/>
                <a:cs typeface="Times New Roman" pitchFamily="18" charset="0"/>
              </a:rPr>
              <a:t>-</a:t>
            </a:r>
            <a:r>
              <a:rPr lang="ru-RU" sz="2900" dirty="0">
                <a:latin typeface="Times New Roman" pitchFamily="18" charset="0"/>
                <a:cs typeface="Times New Roman" pitchFamily="18" charset="0"/>
              </a:rPr>
              <a:t>орысшаланған . </a:t>
            </a:r>
            <a:endParaRPr lang="en-US" sz="2900" dirty="0">
              <a:latin typeface="Times New Roman" pitchFamily="18" charset="0"/>
              <a:cs typeface="Times New Roman" pitchFamily="18" charset="0"/>
            </a:endParaRPr>
          </a:p>
          <a:p>
            <a:pPr>
              <a:buNone/>
            </a:pPr>
            <a:r>
              <a:rPr lang="en-US" sz="2900" dirty="0">
                <a:latin typeface="Times New Roman" pitchFamily="18" charset="0"/>
                <a:cs typeface="Times New Roman" pitchFamily="18" charset="0"/>
              </a:rPr>
              <a:t>          Trimble 3303 DR-</a:t>
            </a:r>
            <a:r>
              <a:rPr lang="ru-RU" sz="2900" dirty="0">
                <a:latin typeface="Times New Roman" pitchFamily="18" charset="0"/>
                <a:cs typeface="Times New Roman" pitchFamily="18" charset="0"/>
              </a:rPr>
              <a:t>дің негізгі ерекшеліктері:</a:t>
            </a:r>
            <a:endParaRPr lang="en-US" sz="2900" dirty="0">
              <a:latin typeface="Times New Roman" pitchFamily="18" charset="0"/>
              <a:cs typeface="Times New Roman" pitchFamily="18" charset="0"/>
            </a:endParaRPr>
          </a:p>
          <a:p>
            <a:r>
              <a:rPr lang="en-US" sz="2900" dirty="0">
                <a:latin typeface="Times New Roman" pitchFamily="18" charset="0"/>
                <a:cs typeface="Times New Roman" pitchFamily="18" charset="0"/>
              </a:rPr>
              <a:t>-</a:t>
            </a:r>
            <a:r>
              <a:rPr lang="ru-RU" sz="2900" dirty="0">
                <a:latin typeface="Times New Roman" pitchFamily="18" charset="0"/>
                <a:cs typeface="Times New Roman" pitchFamily="18" charset="0"/>
              </a:rPr>
              <a:t>жетілдірілген программалық қамтамасыз етілуі: топография үшін, табиғатқа шығару, геометриялық координаталар есептерін шешуге арналған қосымша;</a:t>
            </a:r>
            <a:endParaRPr lang="en-US" sz="2900" dirty="0">
              <a:latin typeface="Times New Roman" pitchFamily="18" charset="0"/>
              <a:cs typeface="Times New Roman" pitchFamily="18" charset="0"/>
            </a:endParaRPr>
          </a:p>
          <a:p>
            <a:r>
              <a:rPr lang="en-US" sz="2900" dirty="0">
                <a:latin typeface="Times New Roman" pitchFamily="18" charset="0"/>
                <a:cs typeface="Times New Roman" pitchFamily="18" charset="0"/>
              </a:rPr>
              <a:t>-</a:t>
            </a:r>
            <a:r>
              <a:rPr lang="ru-RU" sz="2900" dirty="0">
                <a:latin typeface="Times New Roman" pitchFamily="18" charset="0"/>
                <a:cs typeface="Times New Roman" pitchFamily="18" charset="0"/>
              </a:rPr>
              <a:t>қашықтық өлшеуіш стандартты режімде призмаға өлшегенде, сол сияқты бейнесіз режімде жұмыс істейді;</a:t>
            </a:r>
            <a:endParaRPr lang="en-US" sz="2900" dirty="0">
              <a:latin typeface="Times New Roman" pitchFamily="18" charset="0"/>
              <a:cs typeface="Times New Roman" pitchFamily="18" charset="0"/>
            </a:endParaRPr>
          </a:p>
          <a:p>
            <a:r>
              <a:rPr lang="en-US" sz="2900" dirty="0">
                <a:latin typeface="Times New Roman" pitchFamily="18" charset="0"/>
                <a:cs typeface="Times New Roman" pitchFamily="18" charset="0"/>
              </a:rPr>
              <a:t>-</a:t>
            </a:r>
            <a:r>
              <a:rPr lang="ru-RU" sz="2900" dirty="0">
                <a:latin typeface="Times New Roman" pitchFamily="18" charset="0"/>
                <a:cs typeface="Times New Roman" pitchFamily="18" charset="0"/>
              </a:rPr>
              <a:t>сәулесіз бейне режімін қосқанда, көрінетін лазерлі көрсеткіш қосылады. Лазерлі көрсеткіштен көру дүрбісіне қарау қажеттігі жоқ. Бұл әдіспен өлшеу – қараңғыда не туннельде өлшегенде ыңғайлы; </a:t>
            </a:r>
            <a:endParaRPr lang="en-US" sz="2900" dirty="0">
              <a:latin typeface="Times New Roman" pitchFamily="18" charset="0"/>
              <a:cs typeface="Times New Roman" pitchFamily="18" charset="0"/>
            </a:endParaRPr>
          </a:p>
          <a:p>
            <a:r>
              <a:rPr lang="en-US" sz="2900" dirty="0">
                <a:latin typeface="Times New Roman" pitchFamily="18" charset="0"/>
                <a:cs typeface="Times New Roman" pitchFamily="18" charset="0"/>
              </a:rPr>
              <a:t>-</a:t>
            </a:r>
            <a:r>
              <a:rPr lang="ru-RU" sz="2900" dirty="0">
                <a:latin typeface="Times New Roman" pitchFamily="18" charset="0"/>
                <a:cs typeface="Times New Roman" pitchFamily="18" charset="0"/>
              </a:rPr>
              <a:t>сәулесіз режім (</a:t>
            </a:r>
            <a:r>
              <a:rPr lang="en-US" sz="2900" dirty="0">
                <a:latin typeface="Times New Roman" pitchFamily="18" charset="0"/>
                <a:cs typeface="Times New Roman" pitchFamily="18" charset="0"/>
              </a:rPr>
              <a:t>DR)</a:t>
            </a:r>
            <a:endParaRPr lang="ru-RU" sz="2900" dirty="0">
              <a:latin typeface="Times New Roman" pitchFamily="18" charset="0"/>
              <a:cs typeface="Times New Roman" pitchFamily="18" charset="0"/>
            </a:endParaRPr>
          </a:p>
          <a:p>
            <a:endParaRPr lang="ru-RU" sz="2900" dirty="0"/>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xmlns="" val="0"/>
              </a:ext>
            </a:extLst>
          </a:blip>
          <a:srcRect l="33815" r="19895"/>
          <a:stretch/>
        </p:blipFill>
        <p:spPr>
          <a:xfrm>
            <a:off x="8093035" y="1042988"/>
            <a:ext cx="3174521" cy="5143500"/>
          </a:xfrm>
          <a:prstGeom prst="rect">
            <a:avLst/>
          </a:prstGeom>
        </p:spPr>
      </p:pic>
    </p:spTree>
    <p:extLst>
      <p:ext uri="{BB962C8B-B14F-4D97-AF65-F5344CB8AC3E}">
        <p14:creationId xmlns:p14="http://schemas.microsoft.com/office/powerpoint/2010/main" xmlns="" val="2738264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FF0000"/>
                </a:solidFill>
                <a:latin typeface="Times New Roman" pitchFamily="18" charset="0"/>
                <a:cs typeface="Times New Roman" pitchFamily="18" charset="0"/>
              </a:rPr>
              <a:t>Жұмыс істеу тәртібі</a:t>
            </a:r>
            <a:br>
              <a:rPr lang="ru-RU" dirty="0">
                <a:solidFill>
                  <a:srgbClr val="FF0000"/>
                </a:solidFill>
                <a:latin typeface="Times New Roman" pitchFamily="18" charset="0"/>
                <a:cs typeface="Times New Roman" pitchFamily="18" charset="0"/>
              </a:rPr>
            </a:br>
            <a:endParaRPr lang="ru-RU" dirty="0"/>
          </a:p>
        </p:txBody>
      </p:sp>
      <p:sp>
        <p:nvSpPr>
          <p:cNvPr id="3" name="Объект 2"/>
          <p:cNvSpPr>
            <a:spLocks noGrp="1"/>
          </p:cNvSpPr>
          <p:nvPr>
            <p:ph idx="1"/>
          </p:nvPr>
        </p:nvSpPr>
        <p:spPr>
          <a:xfrm>
            <a:off x="913795" y="1528763"/>
            <a:ext cx="10353762" cy="5172075"/>
          </a:xfrm>
        </p:spPr>
        <p:txBody>
          <a:bodyPr>
            <a:normAutofit/>
          </a:bodyPr>
          <a:lstStyle/>
          <a:p>
            <a:pPr>
              <a:buNone/>
            </a:pPr>
            <a:r>
              <a:rPr lang="en-US" dirty="0">
                <a:latin typeface="Times New Roman" pitchFamily="18" charset="0"/>
                <a:cs typeface="Times New Roman" pitchFamily="18" charset="0"/>
              </a:rPr>
              <a:t> </a:t>
            </a:r>
            <a:r>
              <a:rPr lang="kk-KZ"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Аспаппен </a:t>
            </a:r>
            <a:r>
              <a:rPr lang="ru-RU" dirty="0">
                <a:latin typeface="Times New Roman" pitchFamily="18" charset="0"/>
                <a:cs typeface="Times New Roman" pitchFamily="18" charset="0"/>
              </a:rPr>
              <a:t>жұмыс істер алдында батареяны зарядтап, оның жұмыс істеу қызметін, жад картасының көлемі мен оның батареясын тексеру қажет. </a:t>
            </a:r>
            <a:endParaRPr lang="en-US" dirty="0">
              <a:latin typeface="Times New Roman" pitchFamily="18" charset="0"/>
              <a:cs typeface="Times New Roman" pitchFamily="18" charset="0"/>
            </a:endParaRPr>
          </a:p>
          <a:p>
            <a:pPr>
              <a:buNone/>
            </a:pPr>
            <a:r>
              <a:rPr lang="kk-KZ"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Тахеометрде </a:t>
            </a:r>
            <a:r>
              <a:rPr lang="ru-RU" dirty="0">
                <a:latin typeface="Times New Roman" pitchFamily="18" charset="0"/>
                <a:cs typeface="Times New Roman" pitchFamily="18" charset="0"/>
              </a:rPr>
              <a:t>өлшенген горизонталь бұрыш мәндерінің коллимациялық қателігіне түзетулер, автоматты түрде енгізіледі. Оның мәні тахеометрдің қателіктерін анықтау процесінде анықталып, тахеометр жадында түзету мәндерін анықтауға дейін сақталады.</a:t>
            </a: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a:t>
            </a:r>
            <a:r>
              <a:rPr lang="ru-RU" dirty="0">
                <a:latin typeface="Times New Roman" pitchFamily="18" charset="0"/>
                <a:cs typeface="Times New Roman" pitchFamily="18" charset="0"/>
              </a:rPr>
              <a:t>Өлшеулер кезінде вертикаль осьтің көлбеу бұрышын ескеріп, автоматты түрде вертикаль осьтің көлбеулігіне түзету енгізіледі. Жер қисықтығы және рефракцияға түзетулер автоматты түрде енгізіледі (</a:t>
            </a:r>
            <a:r>
              <a:rPr lang="ru-RU">
                <a:latin typeface="Times New Roman" pitchFamily="18" charset="0"/>
                <a:cs typeface="Times New Roman" pitchFamily="18" charset="0"/>
              </a:rPr>
              <a:t>К=0.13</a:t>
            </a:r>
            <a:r>
              <a:rPr lang="ru-RU" smtClean="0">
                <a:latin typeface="Times New Roman" pitchFamily="18" charset="0"/>
                <a:cs typeface="Times New Roman" pitchFamily="18" charset="0"/>
              </a:rPr>
              <a:t>). </a:t>
            </a:r>
            <a:r>
              <a:rPr lang="ru-RU" dirty="0">
                <a:latin typeface="Times New Roman" pitchFamily="18" charset="0"/>
                <a:cs typeface="Times New Roman" pitchFamily="18" charset="0"/>
              </a:rPr>
              <a:t>Ток кернеуі 6,5В- тан төмен кезде, дисплейде “аккумулятордың разрядталуы” деген дерекпен сигнал дыбысы шығады. Осы деректен кейін тахеометрмен жұмыс істеу мүмкін емес. Жұмысты жалғастыру үшін тахеометрдің ток көзін ауыстыру қажет.</a:t>
            </a:r>
            <a:endParaRPr lang="ru-RU" dirty="0"/>
          </a:p>
        </p:txBody>
      </p:sp>
    </p:spTree>
    <p:extLst>
      <p:ext uri="{BB962C8B-B14F-4D97-AF65-F5344CB8AC3E}">
        <p14:creationId xmlns:p14="http://schemas.microsoft.com/office/powerpoint/2010/main" xmlns="" val="4180215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5" y="195263"/>
            <a:ext cx="10353761" cy="1326321"/>
          </a:xfrm>
        </p:spPr>
        <p:txBody>
          <a:bodyPr/>
          <a:lstStyle/>
          <a:p>
            <a:r>
              <a:rPr lang="kk-KZ" dirty="0" smtClean="0">
                <a:latin typeface="Times New Roman" panose="02020603050405020304" pitchFamily="18" charset="0"/>
                <a:cs typeface="Times New Roman" panose="02020603050405020304" pitchFamily="18" charset="0"/>
              </a:rPr>
              <a:t>Қорытынды</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913795" y="1521583"/>
            <a:ext cx="10353762" cy="5136391"/>
          </a:xfrm>
        </p:spPr>
        <p:txBody>
          <a:bodyPr>
            <a:noAutofit/>
          </a:bodyPr>
          <a:lstStyle/>
          <a:p>
            <a:pPr marL="0" indent="0" algn="just">
              <a:buNone/>
            </a:pPr>
            <a:r>
              <a:rPr lang="kk-KZ" sz="2200" dirty="0" smtClean="0">
                <a:latin typeface="Times New Roman" panose="02020603050405020304" pitchFamily="18" charset="0"/>
                <a:cs typeface="Times New Roman" panose="02020603050405020304" pitchFamily="18" charset="0"/>
              </a:rPr>
              <a:t>	Заман  талабына сай және де тұтынушылардың талабын толығымен қанағаттандыра алады. Яғни, аспаптар корозияға шыдамды, басқа да қоршаған орта факторларына төтеп бере алады. Заманауи геодезиялық аспаптар лазерлі-компьютерлі технологиялар арқылы жұмыс атқарады.</a:t>
            </a:r>
          </a:p>
          <a:p>
            <a:pPr marL="0" indent="0" algn="just">
              <a:buNone/>
            </a:pPr>
            <a:r>
              <a:rPr lang="kk-KZ" sz="2200" dirty="0" smtClean="0">
                <a:latin typeface="Times New Roman" panose="02020603050405020304" pitchFamily="18" charset="0"/>
                <a:cs typeface="Times New Roman" panose="02020603050405020304" pitchFamily="18" charset="0"/>
              </a:rPr>
              <a:t>	Қазіргі геодезиялық аспап – ол электроника, дәл механика, оптика және де басқа ғылымдардан тұратын жоғарғы технологиялық өнім. Спутниктік навигациялық жүйе өркениеттің жаңа даму сатысы болып табылады. Материалдарды сандық өңдеу әдісінің дамуы стандартты түрдегі өнімдер – сандық карта, әр түрлі мақсаттағы пландар, сандық фотопландар, сонымен қатар өнімнің жаңа түрлерін - 3</a:t>
            </a:r>
            <a:r>
              <a:rPr lang="en-US" sz="2200" dirty="0" smtClean="0">
                <a:latin typeface="Times New Roman" panose="02020603050405020304" pitchFamily="18" charset="0"/>
                <a:cs typeface="Times New Roman" panose="02020603050405020304" pitchFamily="18" charset="0"/>
              </a:rPr>
              <a:t>D</a:t>
            </a:r>
            <a:r>
              <a:rPr lang="kk-KZ" sz="2200" dirty="0" smtClean="0">
                <a:latin typeface="Times New Roman" panose="02020603050405020304" pitchFamily="18" charset="0"/>
                <a:cs typeface="Times New Roman" panose="02020603050405020304" pitchFamily="18" charset="0"/>
              </a:rPr>
              <a:t> модельдер, оперативті және планды мониторингке ақпараттар алуға мүмкіндік беретін жаңа эффектілі технология. Арнайы әдістер стандартты технологияларға қарағанда өлшемдерді жылдам нақты түрде алуға мүмкіндік береді.</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59114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818" y="287480"/>
            <a:ext cx="5043055" cy="6334993"/>
          </a:xfrm>
        </p:spPr>
        <p:txBody>
          <a:bodyPr/>
          <a:lstStyle/>
          <a:p>
            <a:endParaRPr lang="ru-RU" dirty="0"/>
          </a:p>
        </p:txBody>
      </p:sp>
      <p:sp>
        <p:nvSpPr>
          <p:cNvPr id="5" name="Объект 4"/>
          <p:cNvSpPr>
            <a:spLocks noGrp="1"/>
          </p:cNvSpPr>
          <p:nvPr>
            <p:ph idx="1"/>
          </p:nvPr>
        </p:nvSpPr>
        <p:spPr>
          <a:xfrm>
            <a:off x="5569527" y="287480"/>
            <a:ext cx="6179128" cy="6334992"/>
          </a:xfrm>
        </p:spPr>
        <p:txBody>
          <a:bodyPr>
            <a:normAutofit fontScale="70000" lnSpcReduction="20000"/>
          </a:bodyPr>
          <a:lstStyle/>
          <a:p>
            <a:pPr marL="0" indent="0" algn="ctr">
              <a:buNone/>
            </a:pPr>
            <a:r>
              <a:rPr lang="kk-KZ" sz="3000" dirty="0" smtClean="0"/>
              <a:t>Тарихы </a:t>
            </a:r>
          </a:p>
          <a:p>
            <a:r>
              <a:rPr lang="kk-KZ" sz="3200" dirty="0">
                <a:effectLst/>
              </a:rPr>
              <a:t>Егер 60-жж.дейін геодезиялық аспаптардың дамуы өзінің даму қарқындылығын көрсете білсе,оның негізіне XIXғ.аяғында жасалған физикалық принциптерді атап өтүге болады. Яғни соңғы 30 жылда микроэлектрониканың дамуы 20 ғ. символы болып геодезиялық жұмыстар әдістерінің басталуына жол ашты.</a:t>
            </a:r>
            <a:endParaRPr lang="ru-RU" sz="3200" dirty="0">
              <a:effectLst/>
            </a:endParaRPr>
          </a:p>
          <a:p>
            <a:r>
              <a:rPr lang="kk-KZ" sz="3200" dirty="0">
                <a:effectLst/>
              </a:rPr>
              <a:t>Қазіргі жаңа геодезиялық аспапты бұл жоғарғы технологиялардың өнімі деп айтсақ болады. Оның құрамына соңғы жетілген электроника, дәл механика, оптика және басқа да ғылымдар кіреді.Ал қазіргі қолданылып отырған спутникті –навигациялық жуйе (GPS)-қазіргі кезеңнің жаңа жетістіктері деп айтуымызға болады.</a:t>
            </a:r>
            <a:endParaRPr lang="ru-RU" sz="3000" dirty="0"/>
          </a:p>
        </p:txBody>
      </p:sp>
      <p:pic>
        <p:nvPicPr>
          <p:cNvPr id="2050" name="Picture 2" descr="ИЗ ИСТОРИИ ГЕОДЕЗИЧЕСКИХ ИЗМЕРЕНИЙ. GEODIMETЕR — ПЕРВЫЙ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7818" y="305809"/>
            <a:ext cx="5043055" cy="63166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5184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5" y="1"/>
            <a:ext cx="10353761" cy="1524000"/>
          </a:xfrm>
        </p:spPr>
        <p:txBody>
          <a:bodyPr/>
          <a:lstStyle/>
          <a:p>
            <a:r>
              <a:rPr lang="kk-KZ" dirty="0" smtClean="0"/>
              <a:t>Электронды тахеометр</a:t>
            </a:r>
            <a:endParaRPr lang="ru-RU" dirty="0"/>
          </a:p>
        </p:txBody>
      </p:sp>
      <p:sp>
        <p:nvSpPr>
          <p:cNvPr id="3" name="Объект 2"/>
          <p:cNvSpPr>
            <a:spLocks noGrp="1"/>
          </p:cNvSpPr>
          <p:nvPr>
            <p:ph idx="1"/>
          </p:nvPr>
        </p:nvSpPr>
        <p:spPr>
          <a:xfrm>
            <a:off x="913795" y="2096064"/>
            <a:ext cx="10353762" cy="4761936"/>
          </a:xfrm>
        </p:spPr>
        <p:txBody>
          <a:bodyPr>
            <a:normAutofit/>
          </a:bodyPr>
          <a:lstStyle/>
          <a:p>
            <a:endParaRPr lang="kk-KZ" dirty="0" smtClean="0">
              <a:latin typeface="Times New Roman" panose="02020603050405020304" pitchFamily="18" charset="0"/>
              <a:cs typeface="Times New Roman" panose="02020603050405020304" pitchFamily="18" charset="0"/>
            </a:endParaRPr>
          </a:p>
          <a:p>
            <a:endParaRPr lang="kk-KZ" dirty="0">
              <a:latin typeface="Times New Roman" panose="02020603050405020304" pitchFamily="18" charset="0"/>
              <a:cs typeface="Times New Roman" panose="02020603050405020304" pitchFamily="18" charset="0"/>
            </a:endParaRPr>
          </a:p>
          <a:p>
            <a:endParaRPr lang="kk-KZ" dirty="0" smtClean="0">
              <a:latin typeface="Times New Roman" panose="02020603050405020304" pitchFamily="18" charset="0"/>
              <a:cs typeface="Times New Roman" panose="02020603050405020304" pitchFamily="18" charset="0"/>
            </a:endParaRPr>
          </a:p>
          <a:p>
            <a:endParaRPr lang="kk-KZ" dirty="0">
              <a:latin typeface="Times New Roman" panose="02020603050405020304" pitchFamily="18" charset="0"/>
              <a:cs typeface="Times New Roman" panose="02020603050405020304" pitchFamily="18" charset="0"/>
            </a:endParaRPr>
          </a:p>
          <a:p>
            <a:endParaRPr lang="kk-KZ" dirty="0" smtClean="0">
              <a:latin typeface="Times New Roman" panose="02020603050405020304" pitchFamily="18" charset="0"/>
              <a:cs typeface="Times New Roman" panose="02020603050405020304" pitchFamily="18" charset="0"/>
            </a:endParaRPr>
          </a:p>
          <a:p>
            <a:endParaRPr lang="kk-KZ" dirty="0">
              <a:latin typeface="Times New Roman" panose="02020603050405020304" pitchFamily="18" charset="0"/>
              <a:cs typeface="Times New Roman" panose="02020603050405020304" pitchFamily="18" charset="0"/>
            </a:endParaRPr>
          </a:p>
          <a:p>
            <a:endParaRPr lang="kk-KZ" dirty="0" smtClean="0">
              <a:latin typeface="Times New Roman" panose="02020603050405020304" pitchFamily="18" charset="0"/>
              <a:cs typeface="Times New Roman" panose="02020603050405020304" pitchFamily="18" charset="0"/>
            </a:endParaRPr>
          </a:p>
          <a:p>
            <a:pPr marL="0" indent="0">
              <a:buNone/>
            </a:pPr>
            <a:r>
              <a:rPr lang="kk-KZ" sz="2200" b="1" dirty="0" smtClean="0">
                <a:latin typeface="Times New Roman" panose="02020603050405020304" pitchFamily="18" charset="0"/>
                <a:cs typeface="Times New Roman" panose="02020603050405020304" pitchFamily="18" charset="0"/>
              </a:rPr>
              <a:t>	Электронды тахеометр </a:t>
            </a:r>
            <a:r>
              <a:rPr lang="kk-KZ" sz="2200" dirty="0" smtClean="0">
                <a:latin typeface="Times New Roman" panose="02020603050405020304" pitchFamily="18" charset="0"/>
                <a:cs typeface="Times New Roman" panose="02020603050405020304" pitchFamily="18" charset="0"/>
              </a:rPr>
              <a:t>– жер бетінде горизонталь бұрышты, горизонталь 	арақашықтықты және өзара биіктікті өлшеуге арналған топографиялық 	электрондық-оптикалық аспап.</a:t>
            </a:r>
            <a:r>
              <a:rPr lang="kk-KZ" sz="2200" dirty="0" smtClean="0"/>
              <a:t> </a:t>
            </a:r>
            <a:endParaRPr lang="ru-RU" sz="2200" dirty="0"/>
          </a:p>
        </p:txBody>
      </p:sp>
      <p:pic>
        <p:nvPicPr>
          <p:cNvPr id="4" name="Рисунок 3"/>
          <p:cNvPicPr>
            <a:picLocks noChangeAspect="1"/>
          </p:cNvPicPr>
          <p:nvPr/>
        </p:nvPicPr>
        <p:blipFill>
          <a:blip r:embed="rId2"/>
          <a:stretch>
            <a:fillRect/>
          </a:stretch>
        </p:blipFill>
        <p:spPr>
          <a:xfrm>
            <a:off x="3463636" y="1205345"/>
            <a:ext cx="4973782" cy="4128655"/>
          </a:xfrm>
          <a:prstGeom prst="rect">
            <a:avLst/>
          </a:prstGeom>
        </p:spPr>
      </p:pic>
    </p:spTree>
    <p:extLst>
      <p:ext uri="{BB962C8B-B14F-4D97-AF65-F5344CB8AC3E}">
        <p14:creationId xmlns:p14="http://schemas.microsoft.com/office/powerpoint/2010/main" xmlns="" val="1270893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66158" y="4291035"/>
            <a:ext cx="10472468" cy="2031325"/>
          </a:xfrm>
          <a:prstGeom prst="rect">
            <a:avLst/>
          </a:prstGeom>
        </p:spPr>
        <p:txBody>
          <a:bodyPr wrap="square">
            <a:spAutoFit/>
          </a:bodyPr>
          <a:lstStyle/>
          <a:p>
            <a:pPr algn="just"/>
            <a:r>
              <a:rPr lang="kk-KZ" spc="30" dirty="0">
                <a:latin typeface="Times New Roman" panose="02020603050405020304" pitchFamily="18" charset="0"/>
                <a:ea typeface="Times New Roman" panose="02020603050405020304" pitchFamily="18" charset="0"/>
              </a:rPr>
              <a:t>Қазіргі жаңа тахеметрлер өзінің тек техникалық сипаттамаларды,конструкция ерекшеліктері ғана мен ерекшеленбейді. Ол қолдануылының әр түрлі  сферада қолдануымен ерекшеленеді.Сондықтан тахеметрлерді арнайы бір тапсырманы шешуге байланысты талдауға болады.бұл кезде оның дәлдігімен өлшеу қашықтығы айрықша роль атқарады.Мысалы: көп кездесетін далалықжұмыстарда жәй механикалық тахеметрлер қолданылады. Ал кейбір күрделі жағдайларда мысалға: Мұнай қубырлары автомагистральдарды жүргізу кезінде жарық шағылыстыратынқұрылғаны автоматты түрде іздеп табатын роботтандырылған тахеметлерді қолданған өте тиімді болып табылады</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66158" y="417197"/>
            <a:ext cx="5158401" cy="3723482"/>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88121" y="417197"/>
            <a:ext cx="5585222" cy="3723482"/>
          </a:xfrm>
          <a:prstGeom prst="rect">
            <a:avLst/>
          </a:prstGeom>
        </p:spPr>
      </p:pic>
    </p:spTree>
    <p:extLst>
      <p:ext uri="{BB962C8B-B14F-4D97-AF65-F5344CB8AC3E}">
        <p14:creationId xmlns:p14="http://schemas.microsoft.com/office/powerpoint/2010/main" xmlns="" val="3857218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5145" y="309566"/>
            <a:ext cx="3968756" cy="6217920"/>
          </a:xfrm>
        </p:spPr>
        <p:txBody>
          <a:bodyPr>
            <a:normAutofit/>
          </a:bodyPr>
          <a:lstStyle/>
          <a:p>
            <a:pPr marL="0" indent="0" algn="just">
              <a:buNone/>
            </a:pPr>
            <a:r>
              <a:rPr lang="ru-RU" dirty="0" smtClean="0"/>
              <a:t>	</a:t>
            </a:r>
            <a:r>
              <a:rPr lang="ru-RU" sz="1600" dirty="0" smtClean="0"/>
              <a:t>Қазіргі </a:t>
            </a:r>
            <a:r>
              <a:rPr lang="ru-RU" sz="1600" dirty="0"/>
              <a:t>заманғы геодезиялық аспаптарды жоғарғы технологиялардың өнімі деп айтуға болады. Оның құрамына соңғы жетілдірілген электроника, дәл механика, оптика, т.б. ғылымдар кіреді. Ал қазіргі қолданылып отырған электронды тахеометриялық жүйелер – жетекші жасаушыларға </a:t>
            </a:r>
            <a:r>
              <a:rPr lang="en-US" sz="1600" dirty="0"/>
              <a:t>SPECTRA (</a:t>
            </a:r>
            <a:r>
              <a:rPr lang="ru-RU" sz="1600" dirty="0"/>
              <a:t>Швеция – Германия), </a:t>
            </a:r>
            <a:r>
              <a:rPr lang="en-US" sz="1600" dirty="0"/>
              <a:t>LEICA (</a:t>
            </a:r>
            <a:r>
              <a:rPr lang="ru-RU" sz="1600" dirty="0"/>
              <a:t>Швейцария), </a:t>
            </a:r>
            <a:r>
              <a:rPr lang="en-US" sz="1600" dirty="0"/>
              <a:t>NIKON, SOKKIA T</a:t>
            </a:r>
            <a:r>
              <a:rPr lang="ru-RU" sz="1600" dirty="0"/>
              <a:t>О</a:t>
            </a:r>
            <a:r>
              <a:rPr lang="en-US" sz="1600" dirty="0"/>
              <a:t>PCON (</a:t>
            </a:r>
            <a:r>
              <a:rPr lang="ru-RU" sz="1600" dirty="0"/>
              <a:t>Жапония), </a:t>
            </a:r>
            <a:r>
              <a:rPr lang="en-US" sz="1600" dirty="0"/>
              <a:t>PENTAX, TRIMBLE/ SPECTRA/ PRECISION (</a:t>
            </a:r>
            <a:r>
              <a:rPr lang="ru-RU" sz="1600" dirty="0"/>
              <a:t>АҚШ), УОМЗ (Ресей) жатады. Осы аталған жетекші фирмалар жүзден астам электронды тахеометрлердің моделін модификацияларын және 2008 ж. </a:t>
            </a:r>
            <a:r>
              <a:rPr lang="en-US" sz="1600" dirty="0"/>
              <a:t>LEICA (</a:t>
            </a:r>
            <a:r>
              <a:rPr lang="ru-RU" sz="1600" dirty="0"/>
              <a:t>Швейцария) электронды тахеометр мен жер серігі қабылдағышының қосылған роботталған түрін жасап шығарды.</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7081" y="301432"/>
            <a:ext cx="2878757" cy="2878757"/>
          </a:xfrm>
          <a:prstGeom prst="rect">
            <a:avLst/>
          </a:prstGeom>
        </p:spPr>
      </p:pic>
      <p:sp>
        <p:nvSpPr>
          <p:cNvPr id="4" name="Прямоугольник 3"/>
          <p:cNvSpPr/>
          <p:nvPr/>
        </p:nvSpPr>
        <p:spPr>
          <a:xfrm>
            <a:off x="357081" y="3180189"/>
            <a:ext cx="2851422" cy="369332"/>
          </a:xfrm>
          <a:prstGeom prst="rect">
            <a:avLst/>
          </a:prstGeom>
        </p:spPr>
        <p:txBody>
          <a:bodyPr wrap="none">
            <a:spAutoFit/>
          </a:bodyPr>
          <a:lstStyle/>
          <a:p>
            <a:r>
              <a:rPr lang="ru-RU" dirty="0">
                <a:hlinkClick r:id="rId3"/>
              </a:rPr>
              <a:t>Тахеометр </a:t>
            </a:r>
            <a:r>
              <a:rPr lang="en-US" dirty="0">
                <a:hlinkClick r:id="rId3"/>
              </a:rPr>
              <a:t>South NTS-365</a:t>
            </a:r>
            <a:endParaRPr lang="ru-RU" dirty="0"/>
          </a:p>
        </p:txBody>
      </p:sp>
      <p:pic>
        <p:nvPicPr>
          <p:cNvPr id="9" name="Рисунок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09358" y="301432"/>
            <a:ext cx="2846717" cy="2846717"/>
          </a:xfrm>
          <a:prstGeom prst="rect">
            <a:avLst/>
          </a:prstGeom>
        </p:spPr>
      </p:pic>
      <p:sp>
        <p:nvSpPr>
          <p:cNvPr id="10" name="Прямоугольник 9"/>
          <p:cNvSpPr/>
          <p:nvPr/>
        </p:nvSpPr>
        <p:spPr>
          <a:xfrm>
            <a:off x="3891286" y="3180189"/>
            <a:ext cx="2482859" cy="369332"/>
          </a:xfrm>
          <a:prstGeom prst="rect">
            <a:avLst/>
          </a:prstGeom>
        </p:spPr>
        <p:txBody>
          <a:bodyPr wrap="none">
            <a:spAutoFit/>
          </a:bodyPr>
          <a:lstStyle/>
          <a:p>
            <a:r>
              <a:rPr lang="ru-RU" dirty="0">
                <a:hlinkClick r:id="rId5"/>
              </a:rPr>
              <a:t>Тахеометр </a:t>
            </a:r>
            <a:r>
              <a:rPr lang="en-US" dirty="0">
                <a:hlinkClick r:id="rId5"/>
              </a:rPr>
              <a:t>Leica Nova</a:t>
            </a:r>
            <a:endParaRPr lang="ru-RU" dirty="0"/>
          </a:p>
        </p:txBody>
      </p:sp>
      <p:pic>
        <p:nvPicPr>
          <p:cNvPr id="11" name="Рисунок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49296" y="3606395"/>
            <a:ext cx="2625914" cy="2625914"/>
          </a:xfrm>
          <a:prstGeom prst="rect">
            <a:avLst/>
          </a:prstGeom>
        </p:spPr>
      </p:pic>
      <p:sp>
        <p:nvSpPr>
          <p:cNvPr id="12" name="Прямоугольник 11"/>
          <p:cNvSpPr/>
          <p:nvPr/>
        </p:nvSpPr>
        <p:spPr>
          <a:xfrm>
            <a:off x="525919" y="6289183"/>
            <a:ext cx="2798908" cy="369332"/>
          </a:xfrm>
          <a:prstGeom prst="rect">
            <a:avLst/>
          </a:prstGeom>
        </p:spPr>
        <p:txBody>
          <a:bodyPr wrap="none">
            <a:spAutoFit/>
          </a:bodyPr>
          <a:lstStyle/>
          <a:p>
            <a:r>
              <a:rPr lang="ru-RU" dirty="0">
                <a:hlinkClick r:id="rId7"/>
              </a:rPr>
              <a:t>Тахеометр </a:t>
            </a:r>
            <a:r>
              <a:rPr lang="en-US" dirty="0">
                <a:hlinkClick r:id="rId7"/>
              </a:rPr>
              <a:t>Trimble C3 2"</a:t>
            </a:r>
            <a:endParaRPr lang="ru-RU" dirty="0"/>
          </a:p>
        </p:txBody>
      </p:sp>
      <p:pic>
        <p:nvPicPr>
          <p:cNvPr id="13" name="Рисунок 1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989019" y="3606395"/>
            <a:ext cx="2537604" cy="2537604"/>
          </a:xfrm>
          <a:prstGeom prst="rect">
            <a:avLst/>
          </a:prstGeom>
        </p:spPr>
      </p:pic>
      <p:sp>
        <p:nvSpPr>
          <p:cNvPr id="14" name="Прямоугольник 13"/>
          <p:cNvSpPr/>
          <p:nvPr/>
        </p:nvSpPr>
        <p:spPr>
          <a:xfrm>
            <a:off x="3935417" y="6289183"/>
            <a:ext cx="2560316" cy="369332"/>
          </a:xfrm>
          <a:prstGeom prst="rect">
            <a:avLst/>
          </a:prstGeom>
        </p:spPr>
        <p:txBody>
          <a:bodyPr wrap="none">
            <a:spAutoFit/>
          </a:bodyPr>
          <a:lstStyle/>
          <a:p>
            <a:r>
              <a:rPr lang="en-US" dirty="0"/>
              <a:t>SPECTRA/ PRECISION</a:t>
            </a:r>
            <a:endParaRPr lang="ru-RU" dirty="0"/>
          </a:p>
        </p:txBody>
      </p:sp>
    </p:spTree>
    <p:extLst>
      <p:ext uri="{BB962C8B-B14F-4D97-AF65-F5344CB8AC3E}">
        <p14:creationId xmlns:p14="http://schemas.microsoft.com/office/powerpoint/2010/main" xmlns="" val="3540392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5" y="123826"/>
            <a:ext cx="10353761" cy="1233488"/>
          </a:xfrm>
        </p:spPr>
        <p:txBody>
          <a:bodyPr/>
          <a:lstStyle/>
          <a:p>
            <a:r>
              <a:rPr lang="kk-KZ" dirty="0" smtClean="0"/>
              <a:t>Электронды тахеометрлердің түрлері</a:t>
            </a:r>
            <a:endParaRPr lang="ru-RU" dirty="0"/>
          </a:p>
        </p:txBody>
      </p:sp>
      <p:sp>
        <p:nvSpPr>
          <p:cNvPr id="3" name="Объект 2"/>
          <p:cNvSpPr>
            <a:spLocks noGrp="1"/>
          </p:cNvSpPr>
          <p:nvPr>
            <p:ph idx="1"/>
          </p:nvPr>
        </p:nvSpPr>
        <p:spPr>
          <a:xfrm>
            <a:off x="371474" y="1357314"/>
            <a:ext cx="11630025" cy="5500686"/>
          </a:xfrm>
        </p:spPr>
        <p:txBody>
          <a:bodyPr>
            <a:normAutofit lnSpcReduction="10000"/>
          </a:bodyPr>
          <a:lstStyle/>
          <a:p>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Қазіргі </a:t>
            </a:r>
            <a:r>
              <a:rPr lang="ru-RU" sz="2400" dirty="0">
                <a:latin typeface="Times New Roman" pitchFamily="18" charset="0"/>
                <a:cs typeface="Times New Roman" pitchFamily="18" charset="0"/>
              </a:rPr>
              <a:t>таңда электронды тахеометрлердің қолдану </a:t>
            </a:r>
            <a:r>
              <a:rPr lang="ru-RU" sz="2400" b="1" i="1" dirty="0">
                <a:solidFill>
                  <a:srgbClr val="FF0000"/>
                </a:solidFill>
                <a:latin typeface="Times New Roman" pitchFamily="18" charset="0"/>
                <a:cs typeface="Times New Roman" pitchFamily="18" charset="0"/>
              </a:rPr>
              <a:t>саласына, дәлдігіне және орындалатын функциясына</a:t>
            </a:r>
            <a:r>
              <a:rPr lang="ru-RU" sz="2400" dirty="0">
                <a:latin typeface="Times New Roman" pitchFamily="18" charset="0"/>
                <a:cs typeface="Times New Roman" pitchFamily="18" charset="0"/>
              </a:rPr>
              <a:t> байланысты үш топқа бөлуге болады: </a:t>
            </a:r>
            <a:endParaRPr lang="ru-RU"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a:t>
            </a:r>
            <a:r>
              <a:rPr lang="ru-RU" sz="2400" dirty="0">
                <a:latin typeface="Times New Roman" pitchFamily="18" charset="0"/>
                <a:cs typeface="Times New Roman" pitchFamily="18" charset="0"/>
              </a:rPr>
              <a:t> жәй электронды тахеометр; </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a:t>
            </a:r>
            <a:r>
              <a:rPr lang="ru-RU" sz="2400" dirty="0">
                <a:latin typeface="Times New Roman" pitchFamily="18" charset="0"/>
                <a:cs typeface="Times New Roman" pitchFamily="18" charset="0"/>
              </a:rPr>
              <a:t>орташа класты электронды тахеометрлер; </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a:t>
            </a:r>
            <a:r>
              <a:rPr lang="ru-RU" sz="2400" dirty="0">
                <a:latin typeface="Times New Roman" pitchFamily="18" charset="0"/>
                <a:cs typeface="Times New Roman" pitchFamily="18" charset="0"/>
              </a:rPr>
              <a:t>сервожетекпен жабдықталған (роботталған) тахеометрлер.</a:t>
            </a:r>
            <a:endParaRPr lang="en-US"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             </a:t>
            </a:r>
            <a:r>
              <a:rPr lang="ru-RU" sz="2400" b="1" i="1" dirty="0">
                <a:solidFill>
                  <a:srgbClr val="FF0000"/>
                </a:solidFill>
                <a:latin typeface="Times New Roman" pitchFamily="18" charset="0"/>
                <a:cs typeface="Times New Roman" pitchFamily="18" charset="0"/>
              </a:rPr>
              <a:t>Жәй электронды тахеометр </a:t>
            </a:r>
            <a:r>
              <a:rPr lang="ru-RU" sz="2400" dirty="0">
                <a:latin typeface="Times New Roman" pitchFamily="18" charset="0"/>
                <a:cs typeface="Times New Roman" pitchFamily="18" charset="0"/>
              </a:rPr>
              <a:t>– бұл аспап, дәстүрлі геодезиялық өлшеулерді (ара қашықтық, өзара биіктік) орындауға арналған аспаптар. Деректерді ішкі немесе қосымша жадқа жазады. Мұндай аспаптардың бұрыштық қателігі 5</a:t>
            </a:r>
            <a:r>
              <a:rPr lang="en-US" sz="2400" dirty="0">
                <a:latin typeface="Times New Roman" pitchFamily="18" charset="0"/>
                <a:cs typeface="Times New Roman" pitchFamily="18" charset="0"/>
              </a:rPr>
              <a:t>”</a:t>
            </a:r>
            <a:r>
              <a:rPr lang="ru-RU" sz="2400" dirty="0">
                <a:latin typeface="Times New Roman" pitchFamily="18" charset="0"/>
                <a:cs typeface="Times New Roman" pitchFamily="18" charset="0"/>
              </a:rPr>
              <a:t>–6</a:t>
            </a:r>
            <a:r>
              <a:rPr lang="en-US" sz="2400" dirty="0">
                <a:latin typeface="Times New Roman" pitchFamily="18" charset="0"/>
                <a:cs typeface="Times New Roman" pitchFamily="18" charset="0"/>
              </a:rPr>
              <a:t>”</a:t>
            </a:r>
            <a:r>
              <a:rPr lang="ru-RU" sz="2400" dirty="0">
                <a:latin typeface="Times New Roman" pitchFamily="18" charset="0"/>
                <a:cs typeface="Times New Roman" pitchFamily="18" charset="0"/>
              </a:rPr>
              <a:t>, ал ара қашықтықтікі 3–5 мм құрайды. Бір призма бойынша ара қашықтықты өлшеу, 1100-1500 м құрайды. </a:t>
            </a:r>
            <a:endParaRPr lang="ru-RU" sz="2400" dirty="0" smtClean="0">
              <a:latin typeface="Times New Roman" pitchFamily="18" charset="0"/>
              <a:cs typeface="Times New Roman" pitchFamily="18" charset="0"/>
            </a:endParaRPr>
          </a:p>
          <a:p>
            <a:pPr>
              <a:buNone/>
            </a:pPr>
            <a:endParaRPr lang="ru-RU" sz="2400" dirty="0">
              <a:latin typeface="Times New Roman" pitchFamily="18" charset="0"/>
              <a:cs typeface="Times New Roman" pitchFamily="18" charset="0"/>
            </a:endParaRPr>
          </a:p>
          <a:p>
            <a:endParaRPr lang="ru-RU"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xmlns="" val="793861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0050" y="300039"/>
            <a:ext cx="11358563" cy="6229350"/>
          </a:xfrm>
        </p:spPr>
        <p:txBody>
          <a:bodyPr>
            <a:normAutofit fontScale="92500" lnSpcReduction="10000"/>
          </a:bodyPr>
          <a:lstStyle/>
          <a:p>
            <a:pPr>
              <a:buNone/>
            </a:pPr>
            <a:endParaRPr lang="ru-RU" sz="2400" b="1" i="1" dirty="0" smtClean="0">
              <a:solidFill>
                <a:srgbClr val="FF0000"/>
              </a:solidFill>
              <a:latin typeface="Times New Roman" pitchFamily="18" charset="0"/>
              <a:cs typeface="Times New Roman" pitchFamily="18" charset="0"/>
            </a:endParaRPr>
          </a:p>
          <a:p>
            <a:pPr>
              <a:buNone/>
            </a:pPr>
            <a:r>
              <a:rPr lang="ru-RU" sz="2400" b="1" i="1" dirty="0" smtClean="0">
                <a:solidFill>
                  <a:srgbClr val="FF0000"/>
                </a:solidFill>
                <a:latin typeface="Times New Roman" pitchFamily="18" charset="0"/>
                <a:cs typeface="Times New Roman" pitchFamily="18" charset="0"/>
              </a:rPr>
              <a:t>   		Екінші </a:t>
            </a:r>
            <a:r>
              <a:rPr lang="ru-RU" sz="2400" b="1" i="1" dirty="0">
                <a:solidFill>
                  <a:srgbClr val="FF0000"/>
                </a:solidFill>
                <a:latin typeface="Times New Roman" pitchFamily="18" charset="0"/>
                <a:cs typeface="Times New Roman" pitchFamily="18" charset="0"/>
              </a:rPr>
              <a:t>типті электронды тахеометрлерге </a:t>
            </a:r>
            <a:r>
              <a:rPr lang="ru-RU" sz="2400" dirty="0">
                <a:latin typeface="Times New Roman" pitchFamily="18" charset="0"/>
                <a:cs typeface="Times New Roman" pitchFamily="18" charset="0"/>
              </a:rPr>
              <a:t>– орташа класты аспаптар жатады (</a:t>
            </a:r>
            <a:r>
              <a:rPr lang="en-US" sz="2400" dirty="0">
                <a:latin typeface="Times New Roman" pitchFamily="18" charset="0"/>
                <a:cs typeface="Times New Roman" pitchFamily="18" charset="0"/>
              </a:rPr>
              <a:t>Leica, Nikon, Trimble). </a:t>
            </a:r>
            <a:r>
              <a:rPr lang="ru-RU" sz="2400" dirty="0">
                <a:latin typeface="Times New Roman" pitchFamily="18" charset="0"/>
                <a:cs typeface="Times New Roman" pitchFamily="18" charset="0"/>
              </a:rPr>
              <a:t>Бұл тахеометрлер жәй тахеометрлерге қарағанда қымбат, бірақ кеңінен тараған. Олар барлық геодезиялық жұмыстарды (геодезиялық тораптарды дамыту, өлшеулер және қағаздан жерге түсіру, координаталау тапсырмаларын шешу: тура және кері геодезиялық есептерді ауданды есептеуді, қиылыстыруды шешу) орындауға қатысты есептеу программасымен қамтылған. Бұл аспаптардың бұрыштық қателігі, кластық дәлдікке </a:t>
            </a:r>
            <a:r>
              <a:rPr lang="ru-RU" sz="2400" dirty="0" err="1">
                <a:latin typeface="Times New Roman" pitchFamily="18" charset="0"/>
                <a:cs typeface="Times New Roman" pitchFamily="18" charset="0"/>
              </a:rPr>
              <a:t>байланысты</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сек-</a:t>
            </a:r>
            <a:r>
              <a:rPr lang="ru-RU" sz="2400" dirty="0" err="1" smtClean="0">
                <a:latin typeface="Times New Roman" pitchFamily="18" charset="0"/>
                <a:cs typeface="Times New Roman" pitchFamily="18" charset="0"/>
              </a:rPr>
              <a:t>тан</a:t>
            </a:r>
            <a:r>
              <a:rPr lang="ru-RU" sz="2400" dirty="0" smtClean="0">
                <a:latin typeface="Times New Roman" pitchFamily="18" charset="0"/>
                <a:cs typeface="Times New Roman" pitchFamily="18" charset="0"/>
              </a:rPr>
              <a:t> 5 сек-</a:t>
            </a:r>
            <a:r>
              <a:rPr lang="ru-RU" sz="2400" dirty="0" err="1" smtClean="0">
                <a:latin typeface="Times New Roman" pitchFamily="18" charset="0"/>
                <a:cs typeface="Times New Roman" pitchFamily="18" charset="0"/>
              </a:rPr>
              <a:t>қа</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дейінгі аралықты құрайды.</a:t>
            </a:r>
            <a:endParaRPr lang="en-US" sz="2400" dirty="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a:p>
            <a:pPr>
              <a:buNone/>
            </a:pPr>
            <a:r>
              <a:rPr lang="en-US" sz="2400" b="1" i="1" dirty="0">
                <a:solidFill>
                  <a:srgbClr val="FF0000"/>
                </a:solidFill>
                <a:latin typeface="Times New Roman" pitchFamily="18" charset="0"/>
                <a:cs typeface="Times New Roman" pitchFamily="18" charset="0"/>
              </a:rPr>
              <a:t>             </a:t>
            </a:r>
            <a:r>
              <a:rPr lang="ru-RU" sz="2400" b="1" i="1" dirty="0">
                <a:solidFill>
                  <a:srgbClr val="FF0000"/>
                </a:solidFill>
                <a:latin typeface="Times New Roman" pitchFamily="18" charset="0"/>
                <a:cs typeface="Times New Roman" pitchFamily="18" charset="0"/>
              </a:rPr>
              <a:t> Тахеометрлердің үшінші типіне </a:t>
            </a:r>
            <a:r>
              <a:rPr lang="ru-RU" sz="2400" dirty="0">
                <a:latin typeface="Times New Roman" pitchFamily="18" charset="0"/>
                <a:cs typeface="Times New Roman" pitchFamily="18" charset="0"/>
              </a:rPr>
              <a:t>– севрожетекпен (сервопривод) қамтылған роботталған тахеометрлерді жатқызуға болады. Бұл аспаптар арнайы шағылдырғыштарға өздігімен бағытталып, өлшеулер жүргізе алады. Сонымен қатар, бұл аспап қашықтықтан басқарылатын (өлшенетін нүктеден тұрып) арнайы жүйемен қамтылған. Яғни, бір адам ғана жұмыс істейді. Мұндай өлшеу жұмыстары жұмыс өнімділігін 80%-ға дейін арттырады.</a:t>
            </a:r>
          </a:p>
          <a:p>
            <a:endParaRPr lang="ru-RU" dirty="0"/>
          </a:p>
        </p:txBody>
      </p:sp>
    </p:spTree>
    <p:extLst>
      <p:ext uri="{BB962C8B-B14F-4D97-AF65-F5344CB8AC3E}">
        <p14:creationId xmlns:p14="http://schemas.microsoft.com/office/powerpoint/2010/main" xmlns="" val="3745070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32317" y="343966"/>
            <a:ext cx="8011761" cy="6099965"/>
          </a:xfrm>
          <a:prstGeom prst="rect">
            <a:avLst/>
          </a:prstGeom>
        </p:spPr>
      </p:pic>
    </p:spTree>
    <p:extLst>
      <p:ext uri="{BB962C8B-B14F-4D97-AF65-F5344CB8AC3E}">
        <p14:creationId xmlns:p14="http://schemas.microsoft.com/office/powerpoint/2010/main" xmlns="" val="554389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1101" y="401149"/>
            <a:ext cx="10634345" cy="5967288"/>
          </a:xfrm>
          <a:prstGeom prst="rect">
            <a:avLst/>
          </a:prstGeom>
        </p:spPr>
      </p:pic>
    </p:spTree>
    <p:extLst>
      <p:ext uri="{BB962C8B-B14F-4D97-AF65-F5344CB8AC3E}">
        <p14:creationId xmlns:p14="http://schemas.microsoft.com/office/powerpoint/2010/main" xmlns="" val="913120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Дамаск</Template>
  <TotalTime>371</TotalTime>
  <Words>482</Words>
  <Application>Microsoft Office PowerPoint</Application>
  <PresentationFormat>Произвольный</PresentationFormat>
  <Paragraphs>62</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Damask</vt:lpstr>
      <vt:lpstr>№7  Leica TS  02,06,09 сериялы электронды тахеометрлері</vt:lpstr>
      <vt:lpstr>Слайд 2</vt:lpstr>
      <vt:lpstr>Электронды тахеометр</vt:lpstr>
      <vt:lpstr>Слайд 4</vt:lpstr>
      <vt:lpstr>Слайд 5</vt:lpstr>
      <vt:lpstr>Электронды тахеометрлердің түрлері</vt:lpstr>
      <vt:lpstr>Слайд 7</vt:lpstr>
      <vt:lpstr>Слайд 8</vt:lpstr>
      <vt:lpstr>Слайд 9</vt:lpstr>
      <vt:lpstr>Trimble 3303 DR/3305 DR тахеометрі </vt:lpstr>
      <vt:lpstr>Жұмыс істеу тәртібі </vt:lpstr>
      <vt:lpstr>Қорытынды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Электронды тахеометр және оның түрлері</dc:title>
  <dc:creator>Admin</dc:creator>
  <cp:lastModifiedBy>Acer</cp:lastModifiedBy>
  <cp:revision>27</cp:revision>
  <dcterms:created xsi:type="dcterms:W3CDTF">2020-04-19T22:59:59Z</dcterms:created>
  <dcterms:modified xsi:type="dcterms:W3CDTF">2023-10-15T13:34:24Z</dcterms:modified>
</cp:coreProperties>
</file>