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2" r:id="rId2"/>
    <p:sldId id="258" r:id="rId3"/>
    <p:sldId id="270" r:id="rId4"/>
    <p:sldId id="271" r:id="rId5"/>
    <p:sldId id="273" r:id="rId6"/>
    <p:sldId id="274" r:id="rId7"/>
    <p:sldId id="275" r:id="rId8"/>
    <p:sldId id="276" r:id="rId9"/>
    <p:sldId id="278" r:id="rId10"/>
    <p:sldId id="277" r:id="rId11"/>
    <p:sldId id="27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без заголовка" id="{5EB35DD3-A0C3-4DB1-8D2A-B3D5A418E1A2}">
          <p14:sldIdLst>
            <p14:sldId id="269"/>
            <p14:sldId id="258"/>
            <p14:sldId id="270"/>
            <p14:sldId id="27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82" autoAdjust="0"/>
    <p:restoredTop sz="94660"/>
  </p:normalViewPr>
  <p:slideViewPr>
    <p:cSldViewPr snapToGrid="0">
      <p:cViewPr>
        <p:scale>
          <a:sx n="66" d="100"/>
          <a:sy n="66" d="100"/>
        </p:scale>
        <p:origin x="-86" y="-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5698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26691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62458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69861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16459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96635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99042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11675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55250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76813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189207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54950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7979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26966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7257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204506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944013-A893-4BD5-A654-9CEECF8D0010}" type="datetimeFigureOut">
              <a:rPr lang="ru-RU" smtClean="0"/>
              <a:pPr/>
              <a:t>15.08.2024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41544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B944013-A893-4BD5-A654-9CEECF8D0010}" type="datetimeFigureOut">
              <a:rPr lang="ru-RU" smtClean="0"/>
              <a:pPr/>
              <a:t>15.08.2024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78FA82-1A20-4A25-BBBF-508036DCD844}" type="slidenum">
              <a:rPr lang="ru-RU" smtClean="0"/>
              <a:pPr/>
              <a:t>‹#›</a:t>
            </a:fld>
            <a:endParaRPr lang="ru-RU"/>
          </a:p>
        </p:txBody>
      </p:sp>
    </p:spTree>
    <p:extLst>
      <p:ext uri="{BB962C8B-B14F-4D97-AF65-F5344CB8AC3E}">
        <p14:creationId xmlns:p14="http://schemas.microsoft.com/office/powerpoint/2010/main" xmlns="" val="333538930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andex.kz/clck/jsredir?from=yandex.kz;images/search;images;;&amp;text=&amp;etext=9185.hucJAsDZk7X5Y_-c89DI6gWcTucEQBkT1U12YaKRz-AswVIT77mBidInte44UnuOzCIoXeVS4RHYdjdZRmiDfOnCMfHUupMCroFCn50fgmI.9e75ccf0c4c5e3acc9f311ab8e1e4f04c79cfdb3&amp;uuid=&amp;state=iric5OQ0sS1mPitaa3mxJE61AVKS1Y9siPMmVFsWPIWEtrEgMmapww,,&amp;data=eEwyM2lDYU9Gd1VROE1ZMXhZYkJTYlFzbm1va2M0YzFIaFlaSklUMkstSng2Qlg3WVlnclBfQ0liRktIcjduaGtTSWU0bXJqTktFWm5rbk5yVEdEbnF1ZW1YcUJObzRaOGtEYmdOVjN1SFF5aEJJRUxzYjItSkVUSUo0Y0dNQkRDa2tSMFg1dkFiWjZNem1FNTFHRW84Wk0xc3dRVHhfWlNVeUVjTFhYUzhodk1ZOXhyOHJCQXZDakxNZXRqNV9Jd0FqekI4LUxSSmdQYzBUQkhtY1F6USws&amp;sign=a06cf9a5bedc5f745c77f472fd395c3b&amp;keyno=IMGS_0&amp;b64e=2&amp;l10n=ru"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yandex.kz/clck/jsredir?from=yandex.kz;images/search;images;;&amp;text=&amp;etext=9185.QXO8Q2y3W_Ucx0O_cFlJkQGPEeySui8rsoOrQHVlrwiemAJ9OdgC8JI0ZPRLh0aBiJkAn779izCtQouDpOKeaxcnXFstb9bYZIH6KXmmbc1Kx8VLG-IA1RpXl0MZCHRa0EX7FAUUbh9Ah4SLBHaV1E-6FCue3q1Tsryp-K-dBSU.d90b87f4ec4ce1970df8e619afee59b8091eca97&amp;uuid=&amp;state=iric5OQ0sS1mPitaa3mxJE61AVKS1Y9siPMmVFsWPIWEtrEgMmapww,,&amp;data=eEwyM2lDYU9Gd1VROE1ZMXhZYkJTYXRJOGxYVklnZGpPU1BoZjF2VU1hdHNuT1p0TENydzc4dkJtR0tMWk1UMFhIZVJEcG5RaWpPSXdrMFU4WlZWdFR2ZGxlUURBajRheC1hMEtQdThKTUZUQTNaenpOckg3dnhxeWR3VDJrWlEtN3VEVGx6VzJYayw,&amp;sign=70a079692f91afa6987177e3bb19b1f8&amp;keyno=IMGS_0&amp;b64e=2&amp;l10n=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2734635"/>
            <a:ext cx="10058400" cy="1934347"/>
          </a:xfrm>
        </p:spPr>
        <p:txBody>
          <a:bodyPr>
            <a:noAutofit/>
          </a:bodyPr>
          <a:lstStyle/>
          <a:p>
            <a:r>
              <a:rPr lang="ru-RU" sz="3600" dirty="0" smtClean="0">
                <a:solidFill>
                  <a:schemeClr val="accent2"/>
                </a:solidFill>
              </a:rPr>
              <a:t>№</a:t>
            </a:r>
            <a:r>
              <a:rPr lang="ru-RU" sz="3600" dirty="0" smtClean="0">
                <a:solidFill>
                  <a:schemeClr val="accent2"/>
                </a:solidFill>
              </a:rPr>
              <a:t>9-10</a:t>
            </a:r>
            <a:r>
              <a:rPr lang="kk-KZ" sz="3600" dirty="0" smtClean="0">
                <a:solidFill>
                  <a:schemeClr val="accent2"/>
                </a:solidFill>
              </a:rPr>
              <a:t/>
            </a:r>
            <a:br>
              <a:rPr lang="kk-KZ" sz="3600" dirty="0" smtClean="0">
                <a:solidFill>
                  <a:schemeClr val="accent2"/>
                </a:solidFill>
              </a:rPr>
            </a:br>
            <a:r>
              <a:rPr lang="kk-KZ" sz="3600" dirty="0" smtClean="0">
                <a:solidFill>
                  <a:schemeClr val="accent2"/>
                </a:solidFill>
              </a:rPr>
              <a:t> Көп функциональды геодезиялық аспап </a:t>
            </a:r>
            <a:r>
              <a:rPr lang="en-US" sz="3600" dirty="0" err="1" smtClean="0">
                <a:solidFill>
                  <a:schemeClr val="accent2"/>
                </a:solidFill>
              </a:rPr>
              <a:t>Leica</a:t>
            </a:r>
            <a:r>
              <a:rPr lang="ru-RU" sz="3600" dirty="0" smtClean="0">
                <a:solidFill>
                  <a:schemeClr val="accent2"/>
                </a:solidFill>
              </a:rPr>
              <a:t> </a:t>
            </a:r>
            <a:r>
              <a:rPr lang="en-US" sz="3600" dirty="0" smtClean="0">
                <a:solidFill>
                  <a:schemeClr val="accent2"/>
                </a:solidFill>
              </a:rPr>
              <a:t>MS 60</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97280" y="5048049"/>
            <a:ext cx="10058400" cy="1143000"/>
          </a:xfrm>
        </p:spPr>
        <p:txBody>
          <a:bodyPr>
            <a:normAutofit/>
          </a:bodyPr>
          <a:lstStyle/>
          <a:p>
            <a:pPr algn="r"/>
            <a:r>
              <a:rPr lang="kk-KZ" sz="1400" dirty="0" smtClean="0">
                <a:latin typeface="Times New Roman" panose="02020603050405020304" pitchFamily="18" charset="0"/>
                <a:cs typeface="Times New Roman" panose="02020603050405020304" pitchFamily="18" charset="0"/>
              </a:rPr>
              <a:t>преподаватель</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PhD, </a:t>
            </a:r>
            <a:r>
              <a:rPr lang="kk-KZ" sz="1400" dirty="0" smtClean="0">
                <a:latin typeface="Times New Roman" panose="02020603050405020304" pitchFamily="18" charset="0"/>
                <a:cs typeface="Times New Roman" panose="02020603050405020304" pitchFamily="18" charset="0"/>
              </a:rPr>
              <a:t>ассоц.проф. </a:t>
            </a:r>
            <a:r>
              <a:rPr lang="ru-RU" sz="1400" dirty="0" err="1" smtClean="0">
                <a:latin typeface="Times New Roman" panose="02020603050405020304" pitchFamily="18" charset="0"/>
                <a:cs typeface="Times New Roman" panose="02020603050405020304" pitchFamily="18" charset="0"/>
              </a:rPr>
              <a:t>Кожаев</a:t>
            </a:r>
            <a:r>
              <a:rPr lang="ru-RU" sz="1400" dirty="0" smtClean="0">
                <a:latin typeface="Times New Roman" panose="02020603050405020304" pitchFamily="18" charset="0"/>
                <a:cs typeface="Times New Roman" panose="02020603050405020304" pitchFamily="18" charset="0"/>
              </a:rPr>
              <a:t> Ж.Т.</a:t>
            </a:r>
          </a:p>
          <a:p>
            <a:pPr algn="r"/>
            <a:endParaRPr lang="kk-KZ" sz="1400" dirty="0">
              <a:latin typeface="Times New Roman" panose="02020603050405020304" pitchFamily="18" charset="0"/>
              <a:cs typeface="Times New Roman" panose="02020603050405020304" pitchFamily="18" charset="0"/>
            </a:endParaRPr>
          </a:p>
          <a:p>
            <a:pPr algn="ctr"/>
            <a:r>
              <a:rPr lang="kk-KZ" sz="1400" dirty="0" smtClean="0">
                <a:latin typeface="Times New Roman" panose="02020603050405020304" pitchFamily="18" charset="0"/>
                <a:cs typeface="Times New Roman" panose="02020603050405020304" pitchFamily="18" charset="0"/>
              </a:rPr>
              <a:t>Алматы </a:t>
            </a:r>
            <a:r>
              <a:rPr lang="kk-KZ" sz="1400" dirty="0" smtClean="0">
                <a:latin typeface="Times New Roman" panose="02020603050405020304" pitchFamily="18" charset="0"/>
                <a:cs typeface="Times New Roman" panose="02020603050405020304" pitchFamily="18" charset="0"/>
              </a:rPr>
              <a:t>2024</a:t>
            </a:r>
            <a:endParaRPr lang="ru-RU" sz="1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48000" y="1336281"/>
            <a:ext cx="6096000" cy="646331"/>
          </a:xfrm>
          <a:prstGeom prst="rect">
            <a:avLst/>
          </a:prstGeom>
        </p:spPr>
        <p:txBody>
          <a:bodyPr>
            <a:spAutoFit/>
          </a:bodyPr>
          <a:lstStyle/>
          <a:p>
            <a:pPr lvl="0" algn="ctr" fontAlgn="base">
              <a:spcBef>
                <a:spcPct val="0"/>
              </a:spcBef>
              <a:spcAft>
                <a:spcPct val="0"/>
              </a:spcAft>
            </a:pPr>
            <a:r>
              <a:rPr lang="kk-KZ" dirty="0" smtClean="0"/>
              <a:t>6В07303,304 </a:t>
            </a:r>
            <a:r>
              <a:rPr lang="kk-KZ" dirty="0" smtClean="0"/>
              <a:t>– «Геокеңістіктік цифрлық инженерия</a:t>
            </a:r>
            <a:r>
              <a:rPr lang="kk-KZ" dirty="0" smtClean="0"/>
              <a:t>»</a:t>
            </a:r>
            <a:endParaRPr lang="en-US" dirty="0" smtClean="0"/>
          </a:p>
          <a:p>
            <a:pPr lvl="0" algn="ctr" fontAlgn="base">
              <a:spcBef>
                <a:spcPct val="0"/>
              </a:spcBef>
              <a:spcAft>
                <a:spcPct val="0"/>
              </a:spcAft>
            </a:pPr>
            <a:r>
              <a:rPr lang="en-US" dirty="0" smtClean="0"/>
              <a:t>MAP</a:t>
            </a:r>
            <a:r>
              <a:rPr lang="ru-RU" dirty="0" smtClean="0"/>
              <a:t>4811 «</a:t>
            </a:r>
            <a:r>
              <a:rPr lang="ru-RU" dirty="0" err="1" smtClean="0"/>
              <a:t>Геодезиялық аспаптану</a:t>
            </a:r>
            <a:r>
              <a:rPr lang="ru-RU" dirty="0" smtClean="0"/>
              <a:t>»</a:t>
            </a:r>
          </a:p>
        </p:txBody>
      </p:sp>
      <p:sp>
        <p:nvSpPr>
          <p:cNvPr id="7" name="Rectangle 2"/>
          <p:cNvSpPr>
            <a:spLocks noChangeArrowheads="1"/>
          </p:cNvSpPr>
          <p:nvPr/>
        </p:nvSpPr>
        <p:spPr bwMode="auto">
          <a:xfrm>
            <a:off x="0" y="105344"/>
            <a:ext cx="12192000" cy="1031051"/>
          </a:xfrm>
          <a:prstGeom prst="rect">
            <a:avLst/>
          </a:prstGeom>
          <a:solidFill>
            <a:schemeClr val="accent2"/>
          </a:solidFill>
          <a:ln w="9525" cap="flat" cmpd="sng" algn="ctr">
            <a:solidFill>
              <a:schemeClr val="accent1"/>
            </a:solidFill>
            <a:prstDash val="solid"/>
            <a:headEnd/>
            <a:tailEnd/>
          </a:ln>
          <a:effectLst>
            <a:outerShdw blurRad="50800" dist="25400" dir="5400000" rotWithShape="0">
              <a:srgbClr val="000000">
                <a:alpha val="35000"/>
              </a:srgbClr>
            </a:outerShdw>
          </a:effectLst>
        </p:spPr>
        <p:txBody>
          <a:bodyPr vert="horz" wrap="square" lIns="91440" tIns="45720" rIns="91440" bIns="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ҚАЗАҚСТАН РЕСПУБЛИКАСЫ БІЛІМ ЖӘНЕ ҒЫЛЫМ МИНИСТРЛІГІ</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Сәтбаев Университеті</a:t>
            </a:r>
          </a:p>
          <a:p>
            <a:pPr lvl="0" algn="ctr" eaLnBrk="0" fontAlgn="base" hangingPunct="0">
              <a:spcBef>
                <a:spcPct val="0"/>
              </a:spcBef>
              <a:spcAft>
                <a:spcPct val="0"/>
              </a:spcAft>
              <a:defRPr/>
            </a:pPr>
            <a:r>
              <a:rPr lang="ru-RU" sz="1600" kern="0" dirty="0" err="1" smtClean="0">
                <a:solidFill>
                  <a:prstClr val="black"/>
                </a:solidFill>
                <a:latin typeface="Times New Roman" pitchFamily="18" charset="0"/>
                <a:ea typeface="Times New Roman" pitchFamily="18" charset="0"/>
                <a:cs typeface="Times New Roman" pitchFamily="18" charset="0"/>
              </a:rPr>
              <a:t>Ө.А.Байқоңыров атындағы Тау-кен</a:t>
            </a:r>
            <a:r>
              <a:rPr lang="ru-RU" sz="1600" kern="0" dirty="0" smtClean="0">
                <a:solidFill>
                  <a:prstClr val="black"/>
                </a:solidFill>
                <a:latin typeface="Times New Roman" pitchFamily="18" charset="0"/>
                <a:ea typeface="Times New Roman" pitchFamily="18" charset="0"/>
                <a:cs typeface="Times New Roman" pitchFamily="18" charset="0"/>
              </a:rPr>
              <a:t> металлургия институты</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Маркшейдерлік іс және геодезия</a:t>
            </a:r>
            <a:r>
              <a:rPr kumimoji="0" lang="ru-RU"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a:t>
            </a:r>
            <a:r>
              <a:rPr kumimoji="0" lang="kk-KZ" sz="1600" b="0" i="0" u="none" strike="noStrike" kern="0" cap="none" spc="0" normalizeH="0" baseline="0" noProof="0" dirty="0" smtClean="0">
                <a:ln>
                  <a:noFill/>
                </a:ln>
                <a:solidFill>
                  <a:prstClr val="black"/>
                </a:solidFill>
                <a:effectLst/>
                <a:uLnTx/>
                <a:uFillTx/>
                <a:latin typeface="Times New Roman" pitchFamily="18" charset="0"/>
                <a:ea typeface="Times New Roman" pitchFamily="18" charset="0"/>
                <a:cs typeface="Times New Roman" pitchFamily="18" charset="0"/>
              </a:rPr>
              <a:t> кафедрасы</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0098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5922" y="370390"/>
            <a:ext cx="10353761" cy="625034"/>
          </a:xfrm>
        </p:spPr>
        <p:txBody>
          <a:bodyPr>
            <a:normAutofit/>
          </a:bodyPr>
          <a:lstStyle/>
          <a:p>
            <a:r>
              <a:rPr lang="en-US" dirty="0" smtClean="0"/>
              <a:t>MS</a:t>
            </a:r>
            <a:r>
              <a:rPr lang="ru-RU" dirty="0" smtClean="0"/>
              <a:t> 60 </a:t>
            </a:r>
            <a:r>
              <a:rPr lang="kk-KZ" dirty="0" smtClean="0"/>
              <a:t>көп функцональды т</a:t>
            </a:r>
            <a:r>
              <a:rPr lang="ru-RU" dirty="0" err="1" smtClean="0"/>
              <a:t>ахеометр</a:t>
            </a:r>
            <a:r>
              <a:rPr lang="kk-KZ" dirty="0" smtClean="0"/>
              <a:t>і</a:t>
            </a:r>
            <a:endParaRPr lang="ru-RU" dirty="0"/>
          </a:p>
        </p:txBody>
      </p:sp>
      <p:pic>
        <p:nvPicPr>
          <p:cNvPr id="26626" name="Picture 2" descr="Тахеометр Leica Nova MS60: продажа, цена в Алматы. тахеометры от ТОО &quot;Leica  Geosystems Kazakhstan&quot;, функция лазерного сканирования, тахеометры, ГНСС  системы, нивелиры, лазерные дальномеры, лазерные рулетки"/>
          <p:cNvPicPr>
            <a:picLocks noChangeAspect="1" noChangeArrowheads="1"/>
          </p:cNvPicPr>
          <p:nvPr/>
        </p:nvPicPr>
        <p:blipFill>
          <a:blip r:embed="rId2"/>
          <a:srcRect/>
          <a:stretch>
            <a:fillRect/>
          </a:stretch>
        </p:blipFill>
        <p:spPr bwMode="auto">
          <a:xfrm>
            <a:off x="2419109" y="981912"/>
            <a:ext cx="7150541" cy="57371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2357377"/>
            <a:ext cx="10353761" cy="1326321"/>
          </a:xfrm>
        </p:spPr>
        <p:txBody>
          <a:bodyPr/>
          <a:lstStyle/>
          <a:p>
            <a:r>
              <a:rPr lang="kk-KZ" dirty="0" smtClean="0"/>
              <a:t>Назарларыңызға рахмет!!!</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
            <a:ext cx="10353761" cy="1524000"/>
          </a:xfrm>
        </p:spPr>
        <p:txBody>
          <a:bodyPr/>
          <a:lstStyle/>
          <a:p>
            <a:r>
              <a:rPr lang="kk-KZ" dirty="0" smtClean="0"/>
              <a:t>Электронды тахеометр</a:t>
            </a:r>
            <a:endParaRPr lang="ru-RU" dirty="0"/>
          </a:p>
        </p:txBody>
      </p:sp>
      <p:sp>
        <p:nvSpPr>
          <p:cNvPr id="3" name="Объект 2"/>
          <p:cNvSpPr>
            <a:spLocks noGrp="1"/>
          </p:cNvSpPr>
          <p:nvPr>
            <p:ph idx="1"/>
          </p:nvPr>
        </p:nvSpPr>
        <p:spPr>
          <a:xfrm>
            <a:off x="7234176" y="1643605"/>
            <a:ext cx="3755587" cy="4166886"/>
          </a:xfrm>
        </p:spPr>
        <p:txBody>
          <a:bodyPr>
            <a:normAutofit/>
          </a:bodyPr>
          <a:lstStyle/>
          <a:p>
            <a:pPr>
              <a:buNone/>
            </a:pPr>
            <a:r>
              <a:rPr lang="ru-RU" dirty="0" smtClean="0"/>
              <a:t>   </a:t>
            </a:r>
            <a:r>
              <a:rPr lang="ru-RU" dirty="0" err="1" smtClean="0"/>
              <a:t>Электрондық </a:t>
            </a:r>
            <a:r>
              <a:rPr lang="ru-RU" dirty="0" smtClean="0"/>
              <a:t>тахеометр (ТЭ) — </a:t>
            </a:r>
            <a:r>
              <a:rPr lang="ru-RU" dirty="0" err="1" smtClean="0"/>
              <a:t>арақашықтықтарды</a:t>
            </a:r>
            <a:r>
              <a:rPr lang="ru-RU" dirty="0" smtClean="0"/>
              <a:t>, горизонталь </a:t>
            </a:r>
            <a:r>
              <a:rPr lang="ru-RU" dirty="0" err="1" smtClean="0"/>
              <a:t>және </a:t>
            </a:r>
            <a:r>
              <a:rPr lang="ru-RU" dirty="0" smtClean="0"/>
              <a:t>вертикаль </a:t>
            </a:r>
            <a:r>
              <a:rPr lang="ru-RU" dirty="0" err="1" smtClean="0"/>
              <a:t>бұрыштарды өлшеуге арналған</a:t>
            </a:r>
            <a:r>
              <a:rPr lang="ru-RU" dirty="0" smtClean="0"/>
              <a:t>, </a:t>
            </a:r>
            <a:r>
              <a:rPr lang="ru-RU" dirty="0" err="1" smtClean="0"/>
              <a:t>әрі өлшеу нәтижелерін автоматты</a:t>
            </a:r>
            <a:r>
              <a:rPr lang="ru-RU" dirty="0" smtClean="0"/>
              <a:t> </a:t>
            </a:r>
            <a:r>
              <a:rPr lang="ru-RU" dirty="0" err="1" smtClean="0"/>
              <a:t>түрде тіркейтін</a:t>
            </a:r>
            <a:r>
              <a:rPr lang="ru-RU" dirty="0" smtClean="0"/>
              <a:t> </a:t>
            </a:r>
            <a:r>
              <a:rPr lang="ru-RU" dirty="0" err="1" smtClean="0"/>
              <a:t>электрооптикалық аспап</a:t>
            </a:r>
            <a:r>
              <a:rPr lang="ru-RU" dirty="0" smtClean="0"/>
              <a:t>.</a:t>
            </a:r>
          </a:p>
          <a:p>
            <a:pPr>
              <a:buNone/>
            </a:pPr>
            <a:endParaRPr lang="kk-KZ" dirty="0" smtClean="0">
              <a:latin typeface="Times New Roman" panose="02020603050405020304" pitchFamily="18" charset="0"/>
              <a:cs typeface="Times New Roman" panose="02020603050405020304" pitchFamily="18" charset="0"/>
            </a:endParaRPr>
          </a:p>
        </p:txBody>
      </p:sp>
      <p:pic>
        <p:nvPicPr>
          <p:cNvPr id="7170" name="Picture 2" descr="Сканирующий тахеометр Leica MS60 (1&quot;) 822431"/>
          <p:cNvPicPr>
            <a:picLocks noChangeAspect="1" noChangeArrowheads="1"/>
          </p:cNvPicPr>
          <p:nvPr/>
        </p:nvPicPr>
        <p:blipFill>
          <a:blip r:embed="rId2"/>
          <a:srcRect/>
          <a:stretch>
            <a:fillRect/>
          </a:stretch>
        </p:blipFill>
        <p:spPr bwMode="auto">
          <a:xfrm>
            <a:off x="930113" y="1215342"/>
            <a:ext cx="5197033" cy="5197033"/>
          </a:xfrm>
          <a:prstGeom prst="rect">
            <a:avLst/>
          </a:prstGeom>
          <a:noFill/>
        </p:spPr>
      </p:pic>
    </p:spTree>
    <p:extLst>
      <p:ext uri="{BB962C8B-B14F-4D97-AF65-F5344CB8AC3E}">
        <p14:creationId xmlns:p14="http://schemas.microsoft.com/office/powerpoint/2010/main" xmlns="" val="127089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4792" t="1915" r="13728" b="1527"/>
          <a:stretch/>
        </p:blipFill>
        <p:spPr>
          <a:xfrm>
            <a:off x="448574" y="838827"/>
            <a:ext cx="2605177" cy="3950899"/>
          </a:xfrm>
        </p:spPr>
      </p:pic>
      <p:sp>
        <p:nvSpPr>
          <p:cNvPr id="5" name="Прямоугольник 4"/>
          <p:cNvSpPr/>
          <p:nvPr/>
        </p:nvSpPr>
        <p:spPr>
          <a:xfrm>
            <a:off x="226833" y="5469949"/>
            <a:ext cx="3521862" cy="646331"/>
          </a:xfrm>
          <a:prstGeom prst="rect">
            <a:avLst/>
          </a:prstGeom>
        </p:spPr>
        <p:txBody>
          <a:bodyPr wrap="none">
            <a:spAutoFit/>
          </a:bodyPr>
          <a:lstStyle/>
          <a:p>
            <a:r>
              <a:rPr lang="ru-RU" dirty="0">
                <a:hlinkClick r:id="rId3"/>
              </a:rPr>
              <a:t>Тахеометр </a:t>
            </a:r>
            <a:r>
              <a:rPr lang="en-US" dirty="0">
                <a:hlinkClick r:id="rId3"/>
              </a:rPr>
              <a:t>Leica TS02plus R500 </a:t>
            </a:r>
            <a:endParaRPr lang="kk-KZ" dirty="0" smtClean="0">
              <a:hlinkClick r:id="rId3"/>
            </a:endParaRPr>
          </a:p>
          <a:p>
            <a:r>
              <a:rPr lang="en-US" dirty="0" smtClean="0">
                <a:hlinkClick r:id="rId3"/>
              </a:rPr>
              <a:t>3</a:t>
            </a:r>
            <a:r>
              <a:rPr lang="en-US" dirty="0">
                <a:hlinkClick r:id="rId3"/>
              </a:rPr>
              <a:t>" Arctic</a:t>
            </a:r>
            <a:endParaRPr lang="ru-RU" dirty="0"/>
          </a:p>
        </p:txBody>
      </p:sp>
      <p:sp>
        <p:nvSpPr>
          <p:cNvPr id="6" name="Прямоугольник 5"/>
          <p:cNvSpPr/>
          <p:nvPr/>
        </p:nvSpPr>
        <p:spPr>
          <a:xfrm>
            <a:off x="3921005" y="5469949"/>
            <a:ext cx="3148041" cy="369332"/>
          </a:xfrm>
          <a:prstGeom prst="rect">
            <a:avLst/>
          </a:prstGeom>
        </p:spPr>
        <p:txBody>
          <a:bodyPr wrap="none">
            <a:spAutoFit/>
          </a:bodyPr>
          <a:lstStyle/>
          <a:p>
            <a:r>
              <a:rPr lang="en-US" dirty="0">
                <a:hlinkClick r:id="rId4"/>
              </a:rPr>
              <a:t>LEICA FLEXLINE TS06R1000</a:t>
            </a:r>
            <a:endParaRPr lang="ru-RU" dirty="0"/>
          </a:p>
        </p:txBody>
      </p:sp>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84441" y="768423"/>
            <a:ext cx="3536831" cy="4091706"/>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xmlns="" val="0"/>
              </a:ext>
            </a:extLst>
          </a:blip>
          <a:srcRect l="20918" t="1773" r="22025" b="-1"/>
          <a:stretch/>
        </p:blipFill>
        <p:spPr>
          <a:xfrm>
            <a:off x="8651963" y="838827"/>
            <a:ext cx="2489120" cy="4021302"/>
          </a:xfrm>
          <a:prstGeom prst="rect">
            <a:avLst/>
          </a:prstGeom>
        </p:spPr>
      </p:pic>
      <p:sp>
        <p:nvSpPr>
          <p:cNvPr id="9" name="Прямоугольник 8"/>
          <p:cNvSpPr/>
          <p:nvPr/>
        </p:nvSpPr>
        <p:spPr>
          <a:xfrm>
            <a:off x="8066835" y="5469949"/>
            <a:ext cx="3728970" cy="369332"/>
          </a:xfrm>
          <a:prstGeom prst="rect">
            <a:avLst/>
          </a:prstGeom>
        </p:spPr>
        <p:txBody>
          <a:bodyPr wrap="none">
            <a:spAutoFit/>
          </a:bodyPr>
          <a:lstStyle/>
          <a:p>
            <a:r>
              <a:rPr lang="pt-BR" b="1" dirty="0"/>
              <a:t>Тахеометр</a:t>
            </a:r>
            <a:r>
              <a:rPr lang="pt-BR" dirty="0"/>
              <a:t> Leica </a:t>
            </a:r>
            <a:r>
              <a:rPr lang="pt-BR" b="1" dirty="0"/>
              <a:t>TS09</a:t>
            </a:r>
            <a:r>
              <a:rPr lang="pt-BR" dirty="0"/>
              <a:t> RUS R1000</a:t>
            </a:r>
            <a:endParaRPr lang="ru-RU" dirty="0"/>
          </a:p>
        </p:txBody>
      </p:sp>
    </p:spTree>
    <p:extLst>
      <p:ext uri="{BB962C8B-B14F-4D97-AF65-F5344CB8AC3E}">
        <p14:creationId xmlns:p14="http://schemas.microsoft.com/office/powerpoint/2010/main" xmlns="" val="138259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80559" y="323856"/>
            <a:ext cx="9126747" cy="6337296"/>
          </a:xfrm>
        </p:spPr>
      </p:pic>
    </p:spTree>
    <p:extLst>
      <p:ext uri="{BB962C8B-B14F-4D97-AF65-F5344CB8AC3E}">
        <p14:creationId xmlns:p14="http://schemas.microsoft.com/office/powerpoint/2010/main" xmlns="" val="21227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3795" y="1111170"/>
            <a:ext cx="10353762" cy="4680030"/>
          </a:xfrm>
        </p:spPr>
        <p:txBody>
          <a:bodyPr>
            <a:normAutofit lnSpcReduction="10000"/>
          </a:bodyPr>
          <a:lstStyle/>
          <a:p>
            <a:r>
              <a:rPr lang="kk-KZ" dirty="0" smtClean="0"/>
              <a:t>Тахеометриялық түсіруде түсірілетін нүктеде тұрған рейканы аспаптың дүрбісімен бір рет нысаналау арқылы осы нүктенің координаталарын, яғни бағытын, арақашықтығын және биікайырымын анықтайды. Жергілікті жердегі нүктенің пландық және биіктік орнын бір мезгілде анықтау –суретте көрсетілген. Теодолитті жергілікті жерде В нүктесіне орнатады да белгілі тірек пунктіне А бағдарлайды. Сонан соң пландық-биіктік орны анықталатын түсірілетін С нүктесін көздейді де ылдилық бұрышты </a:t>
            </a:r>
            <a:r>
              <a:rPr lang="ru-RU" dirty="0" smtClean="0">
                <a:sym typeface="Symbol"/>
              </a:rPr>
              <a:t></a:t>
            </a:r>
            <a:r>
              <a:rPr lang="kk-KZ" dirty="0" smtClean="0"/>
              <a:t>, ылдилық арақашықтықты S және бастапқы бағыт пен С нүктесі арасындағы горизонталь бұрышты өлшейді. Осы өлшеулер нәтижесінде түсірілетін С нүктесінің кеңістіктік полярлық координаталары, яғни пландық-биіктік орнын анықтауға мүмкіндік береді. Демек, тахеометриялық түсірістің мәні аспаптың нысаналау өсінің бір жағдайында вертикаль бұрышты </a:t>
            </a:r>
            <a:r>
              <a:rPr lang="ru-RU" dirty="0" smtClean="0">
                <a:sym typeface="Symbol"/>
              </a:rPr>
              <a:t></a:t>
            </a:r>
            <a:r>
              <a:rPr lang="kk-KZ" cap="small" dirty="0" smtClean="0"/>
              <a:t>, </a:t>
            </a:r>
            <a:r>
              <a:rPr lang="kk-KZ" dirty="0" smtClean="0"/>
              <a:t>горизонталь бұрышты </a:t>
            </a:r>
            <a:r>
              <a:rPr lang="ru-RU" dirty="0" smtClean="0">
                <a:sym typeface="Symbol"/>
              </a:rPr>
              <a:t></a:t>
            </a:r>
            <a:r>
              <a:rPr lang="kk-KZ" dirty="0" smtClean="0"/>
              <a:t> және рейкадан қашықтық өлшеуіш жіптерінің аралығындағы бөліктер санын есептеуден тұрады; осы мәліметтер арқылы нүктенің кеңістіктегi координаталарын есептеп шығарады.</a:t>
            </a: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3795" y="1006997"/>
            <a:ext cx="10353762" cy="4942390"/>
          </a:xfrm>
        </p:spPr>
        <p:txBody>
          <a:bodyPr/>
          <a:lstStyle/>
          <a:p>
            <a:r>
              <a:rPr lang="kk-KZ" sz="2400" dirty="0" smtClean="0"/>
              <a:t>Тахеометриялық түсіруде жергілікті жердің топографиялық планы түсірілетін нүктелердің барлық үш координаталарын есептеп шығаруға мүмкіндік беретін мәліметтерді жинайтын далалық жұмыстар мен планды сызу және есептеп шығарулардан тұратын ғылыми өңдеу жұмыстары нәтижесінде жасалынады.</a:t>
            </a:r>
            <a:endParaRPr lang="ru-RU" sz="2400" dirty="0" smtClean="0"/>
          </a:p>
          <a:p>
            <a:r>
              <a:rPr lang="ru-RU" sz="2400" dirty="0" err="1" smtClean="0"/>
              <a:t>Тахеометриялық түсіруді тахеометрлермен</a:t>
            </a:r>
            <a:r>
              <a:rPr lang="ru-RU" sz="2400" dirty="0" smtClean="0"/>
              <a:t> </a:t>
            </a:r>
            <a:r>
              <a:rPr lang="ru-RU" sz="2400" dirty="0" err="1" smtClean="0"/>
              <a:t>немесе</a:t>
            </a:r>
            <a:r>
              <a:rPr lang="ru-RU" sz="2400" dirty="0" smtClean="0"/>
              <a:t> </a:t>
            </a:r>
            <a:r>
              <a:rPr lang="ru-RU" sz="2400" dirty="0" err="1" smtClean="0"/>
              <a:t>теодолиттермен</a:t>
            </a:r>
            <a:r>
              <a:rPr lang="ru-RU" sz="2400" dirty="0" smtClean="0"/>
              <a:t> </a:t>
            </a:r>
            <a:r>
              <a:rPr lang="ru-RU" sz="2400" dirty="0" err="1" smtClean="0"/>
              <a:t>атқарады.</a:t>
            </a:r>
            <a:r>
              <a:rPr lang="ru-RU" sz="2400" dirty="0" smtClean="0"/>
              <a:t> </a:t>
            </a:r>
            <a:r>
              <a:rPr lang="ru-RU" sz="2400" dirty="0" err="1" smtClean="0"/>
              <a:t>Тахеометрлердің негізгі</a:t>
            </a:r>
            <a:r>
              <a:rPr lang="ru-RU" sz="2400" dirty="0" smtClean="0"/>
              <a:t> </a:t>
            </a:r>
            <a:r>
              <a:rPr lang="ru-RU" sz="2400" dirty="0" err="1" smtClean="0"/>
              <a:t>сипаттамалары</a:t>
            </a:r>
            <a:r>
              <a:rPr lang="ru-RU" sz="2400" dirty="0" smtClean="0"/>
              <a:t> - </a:t>
            </a:r>
            <a:r>
              <a:rPr lang="ru-RU" sz="2400" dirty="0" err="1" smtClean="0"/>
              <a:t>кестеде</a:t>
            </a:r>
            <a:r>
              <a:rPr lang="ru-RU" sz="2400" dirty="0" smtClean="0"/>
              <a:t> </a:t>
            </a:r>
            <a:r>
              <a:rPr lang="ru-RU" sz="2400" dirty="0" err="1" smtClean="0"/>
              <a:t>келтірілген</a:t>
            </a:r>
            <a:r>
              <a:rPr lang="ru-RU" sz="2400" dirty="0" smtClean="0"/>
              <a:t>.</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66" y="273934"/>
            <a:ext cx="11551534" cy="1326321"/>
          </a:xfrm>
        </p:spPr>
        <p:txBody>
          <a:bodyPr>
            <a:normAutofit/>
          </a:bodyPr>
          <a:lstStyle/>
          <a:p>
            <a:r>
              <a:rPr lang="en-US" dirty="0" smtClean="0"/>
              <a:t>2</a:t>
            </a:r>
            <a:r>
              <a:rPr lang="kk-KZ" dirty="0" smtClean="0"/>
              <a:t>-кесте. Тахеометрдің метрологиялық сипаттамасы</a:t>
            </a:r>
            <a:endParaRPr lang="ru-RU" dirty="0"/>
          </a:p>
        </p:txBody>
      </p:sp>
      <p:graphicFrame>
        <p:nvGraphicFramePr>
          <p:cNvPr id="4" name="Содержимое 3"/>
          <p:cNvGraphicFramePr>
            <a:graphicFrameLocks noGrp="1"/>
          </p:cNvGraphicFramePr>
          <p:nvPr>
            <p:ph idx="1"/>
          </p:nvPr>
        </p:nvGraphicFramePr>
        <p:xfrm>
          <a:off x="1041721" y="2083444"/>
          <a:ext cx="9965804" cy="4416552"/>
        </p:xfrm>
        <a:graphic>
          <a:graphicData uri="http://schemas.openxmlformats.org/drawingml/2006/table">
            <a:tbl>
              <a:tblPr/>
              <a:tblGrid>
                <a:gridCol w="5431843"/>
                <a:gridCol w="1180611"/>
                <a:gridCol w="1180611"/>
                <a:gridCol w="1180611"/>
                <a:gridCol w="992128"/>
              </a:tblGrid>
              <a:tr h="174171">
                <a:tc rowSpan="2">
                  <a:txBody>
                    <a:bodyPr/>
                    <a:lstStyle/>
                    <a:p>
                      <a:pPr>
                        <a:lnSpc>
                          <a:spcPct val="115000"/>
                        </a:lnSpc>
                        <a:spcAft>
                          <a:spcPts val="0"/>
                        </a:spcAft>
                      </a:pPr>
                      <a:r>
                        <a:rPr lang="kk-KZ" sz="1400" dirty="0" smtClean="0">
                          <a:latin typeface="Times New Roman"/>
                          <a:ea typeface="Times New Roman"/>
                          <a:cs typeface="Times New Roman"/>
                        </a:rPr>
                        <a:t>Тахеометрдің </a:t>
                      </a:r>
                      <a:r>
                        <a:rPr lang="kk-KZ" sz="1400" dirty="0">
                          <a:latin typeface="Times New Roman"/>
                          <a:ea typeface="Times New Roman"/>
                          <a:cs typeface="Times New Roman"/>
                        </a:rPr>
                        <a:t>метрологиялық сипаттамасы</a:t>
                      </a:r>
                      <a:endParaRPr lang="ru-RU" sz="1000" dirty="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450215">
                        <a:lnSpc>
                          <a:spcPct val="115000"/>
                        </a:lnSpc>
                        <a:spcAft>
                          <a:spcPts val="0"/>
                        </a:spcAft>
                      </a:pPr>
                      <a:r>
                        <a:rPr lang="kk-KZ" sz="1400">
                          <a:latin typeface="Times New Roman"/>
                          <a:ea typeface="Times New Roman"/>
                          <a:cs typeface="Times New Roman"/>
                        </a:rPr>
                        <a:t>Түрлерінің өлшемі</a:t>
                      </a:r>
                      <a:endParaRPr lang="ru-RU" sz="100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74171">
                <a:tc vMerge="1">
                  <a:txBody>
                    <a:bodyPr/>
                    <a:lstStyle/>
                    <a:p>
                      <a:endParaRPr lang="ru-RU"/>
                    </a:p>
                  </a:txBody>
                  <a:tcPr/>
                </a:tc>
                <a:tc>
                  <a:txBody>
                    <a:bodyPr/>
                    <a:lstStyle/>
                    <a:p>
                      <a:pPr>
                        <a:lnSpc>
                          <a:spcPct val="115000"/>
                        </a:lnSpc>
                        <a:spcAft>
                          <a:spcPts val="0"/>
                        </a:spcAft>
                      </a:pPr>
                      <a:r>
                        <a:rPr lang="kk-KZ" sz="1400">
                          <a:latin typeface="Times New Roman"/>
                          <a:ea typeface="Times New Roman"/>
                          <a:cs typeface="Times New Roman"/>
                        </a:rPr>
                        <a:t>ТЭ</a:t>
                      </a:r>
                      <a:endParaRPr lang="ru-RU" sz="100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latin typeface="Times New Roman"/>
                          <a:ea typeface="Times New Roman"/>
                          <a:cs typeface="Times New Roman"/>
                        </a:rPr>
                        <a:t>ТД</a:t>
                      </a:r>
                      <a:endParaRPr lang="ru-RU" sz="100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latin typeface="Times New Roman"/>
                          <a:ea typeface="Times New Roman"/>
                          <a:cs typeface="Times New Roman"/>
                        </a:rPr>
                        <a:t>ТН</a:t>
                      </a:r>
                      <a:endParaRPr lang="ru-RU" sz="100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latin typeface="Times New Roman"/>
                          <a:ea typeface="Times New Roman"/>
                          <a:cs typeface="Times New Roman"/>
                        </a:rPr>
                        <a:t>ТВ</a:t>
                      </a:r>
                      <a:endParaRPr lang="ru-RU" sz="1000">
                        <a:latin typeface="Calibri"/>
                        <a:ea typeface="Times New Roman"/>
                        <a:cs typeface="Times New Roman"/>
                      </a:endParaRPr>
                    </a:p>
                  </a:txBody>
                  <a:tcPr marL="51648" marR="51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257">
                <a:tc>
                  <a:txBody>
                    <a:bodyPr/>
                    <a:lstStyle/>
                    <a:p>
                      <a:pPr>
                        <a:lnSpc>
                          <a:spcPct val="115000"/>
                        </a:lnSpc>
                        <a:spcAft>
                          <a:spcPts val="0"/>
                        </a:spcAft>
                      </a:pPr>
                      <a:r>
                        <a:rPr lang="kk-KZ" sz="1400" dirty="0">
                          <a:latin typeface="Times New Roman"/>
                          <a:ea typeface="Times New Roman"/>
                          <a:cs typeface="Times New Roman"/>
                        </a:rPr>
                        <a:t>Бұрышты өлшеудің орташа квадраттық қателігі,</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 с, көп емес:</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Горизонталь</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Вертикаль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ара қашықтықты өлшеудегі орташа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квадраттық қателік, см, көп емес.</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Аспаптан қашықтықта тұрған рейка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бойынша салыстымалы биіктікті анықтаудың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орташа квадраттық қателігі, см, көп емес,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көлбеулік бұрыш, град.</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0   ... 10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10 ... 20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20 ... 30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Өлшенетін ара қашықтық, м, </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ең қысқа</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Барынша көп</a:t>
                      </a:r>
                      <a:endParaRPr lang="ru-RU" sz="1000" dirty="0">
                        <a:latin typeface="Calibri"/>
                        <a:ea typeface="Times New Roman"/>
                        <a:cs typeface="Times New Roman"/>
                      </a:endParaRPr>
                    </a:p>
                  </a:txBody>
                  <a:tcPr marL="51648" marR="51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endParaRPr lang="kk-KZ" sz="1400" dirty="0">
                        <a:latin typeface="Times New Roman"/>
                        <a:ea typeface="Times New Roman"/>
                        <a:cs typeface="Times New Roman"/>
                      </a:endParaRPr>
                    </a:p>
                    <a:p>
                      <a:pPr>
                        <a:lnSpc>
                          <a:spcPct val="115000"/>
                        </a:lnSpc>
                        <a:spcAft>
                          <a:spcPts val="0"/>
                        </a:spcAft>
                      </a:pPr>
                      <a:r>
                        <a:rPr lang="kk-KZ" sz="1400" dirty="0">
                          <a:latin typeface="Times New Roman"/>
                          <a:ea typeface="Times New Roman"/>
                          <a:cs typeface="Times New Roman"/>
                        </a:rPr>
                        <a:t>3</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2000</a:t>
                      </a:r>
                      <a:endParaRPr lang="ru-RU" sz="1000" dirty="0">
                        <a:latin typeface="Calibri"/>
                        <a:ea typeface="Times New Roman"/>
                        <a:cs typeface="Times New Roman"/>
                      </a:endParaRPr>
                    </a:p>
                  </a:txBody>
                  <a:tcPr marL="51648" marR="51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endParaRPr lang="kk-KZ" sz="1400" dirty="0">
                        <a:latin typeface="Times New Roman"/>
                        <a:ea typeface="Times New Roman"/>
                        <a:cs typeface="Times New Roman"/>
                      </a:endParaRPr>
                    </a:p>
                    <a:p>
                      <a:pPr>
                        <a:lnSpc>
                          <a:spcPct val="115000"/>
                        </a:lnSpc>
                        <a:spcAft>
                          <a:spcPts val="0"/>
                        </a:spcAft>
                      </a:pPr>
                      <a:r>
                        <a:rPr lang="kk-KZ" sz="1400" dirty="0">
                          <a:latin typeface="Times New Roman"/>
                          <a:ea typeface="Times New Roman"/>
                          <a:cs typeface="Times New Roman"/>
                        </a:rPr>
                        <a:t>8</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12</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4</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180</a:t>
                      </a:r>
                      <a:endParaRPr lang="ru-RU" sz="1000" dirty="0">
                        <a:latin typeface="Calibri"/>
                        <a:ea typeface="Times New Roman"/>
                        <a:cs typeface="Times New Roman"/>
                      </a:endParaRPr>
                    </a:p>
                  </a:txBody>
                  <a:tcPr marL="51648" marR="51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endParaRPr lang="kk-KZ" sz="1400" dirty="0">
                        <a:latin typeface="Times New Roman"/>
                        <a:ea typeface="Times New Roman"/>
                        <a:cs typeface="Times New Roman"/>
                      </a:endParaRPr>
                    </a:p>
                    <a:p>
                      <a:pPr>
                        <a:lnSpc>
                          <a:spcPct val="115000"/>
                        </a:lnSpc>
                        <a:spcAft>
                          <a:spcPts val="0"/>
                        </a:spcAft>
                      </a:pPr>
                      <a:r>
                        <a:rPr lang="kk-KZ" sz="1400" dirty="0">
                          <a:latin typeface="Times New Roman"/>
                          <a:ea typeface="Times New Roman"/>
                          <a:cs typeface="Times New Roman"/>
                        </a:rPr>
                        <a:t>8</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12</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8</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12</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350</a:t>
                      </a:r>
                      <a:endParaRPr lang="ru-RU" sz="1000" dirty="0">
                        <a:latin typeface="Calibri"/>
                        <a:ea typeface="Times New Roman"/>
                        <a:cs typeface="Times New Roman"/>
                      </a:endParaRPr>
                    </a:p>
                  </a:txBody>
                  <a:tcPr marL="51648" marR="51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15000"/>
                        </a:lnSpc>
                        <a:spcAft>
                          <a:spcPts val="0"/>
                        </a:spcAft>
                      </a:pPr>
                      <a:endParaRPr lang="kk-KZ" sz="1400" dirty="0">
                        <a:latin typeface="Times New Roman"/>
                        <a:ea typeface="Times New Roman"/>
                        <a:cs typeface="Times New Roman"/>
                      </a:endParaRPr>
                    </a:p>
                    <a:p>
                      <a:pPr>
                        <a:lnSpc>
                          <a:spcPct val="115000"/>
                        </a:lnSpc>
                        <a:spcAft>
                          <a:spcPts val="0"/>
                        </a:spcAft>
                      </a:pPr>
                      <a:r>
                        <a:rPr lang="kk-KZ" sz="1400" dirty="0">
                          <a:latin typeface="Times New Roman"/>
                          <a:ea typeface="Times New Roman"/>
                          <a:cs typeface="Times New Roman"/>
                        </a:rPr>
                        <a:t>45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60</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15</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2</a:t>
                      </a:r>
                      <a:endParaRPr lang="ru-RU" sz="1000" dirty="0">
                        <a:latin typeface="Calibri"/>
                        <a:ea typeface="Times New Roman"/>
                        <a:cs typeface="Times New Roman"/>
                      </a:endParaRPr>
                    </a:p>
                    <a:p>
                      <a:pPr>
                        <a:lnSpc>
                          <a:spcPct val="115000"/>
                        </a:lnSpc>
                        <a:spcAft>
                          <a:spcPts val="0"/>
                        </a:spcAft>
                      </a:pPr>
                      <a:r>
                        <a:rPr lang="kk-KZ" sz="1400" dirty="0">
                          <a:latin typeface="Times New Roman"/>
                          <a:ea typeface="Times New Roman"/>
                          <a:cs typeface="Times New Roman"/>
                        </a:rPr>
                        <a:t>180</a:t>
                      </a:r>
                      <a:endParaRPr lang="ru-RU" sz="1000" dirty="0">
                        <a:latin typeface="Calibri"/>
                        <a:ea typeface="Times New Roman"/>
                        <a:cs typeface="Times New Roman"/>
                      </a:endParaRPr>
                    </a:p>
                  </a:txBody>
                  <a:tcPr marL="51648" marR="51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3795" y="648182"/>
            <a:ext cx="10353762" cy="5440102"/>
          </a:xfrm>
        </p:spPr>
        <p:txBody>
          <a:bodyPr>
            <a:normAutofit/>
          </a:bodyPr>
          <a:lstStyle/>
          <a:p>
            <a:r>
              <a:rPr lang="ru-RU" dirty="0" smtClean="0"/>
              <a:t>ТД тахеометр — 2-разрядты </a:t>
            </a:r>
            <a:r>
              <a:rPr lang="ru-RU" dirty="0" err="1" smtClean="0"/>
              <a:t>полигонометриялық жүрісті салуға және жоғары дәлдікті тахеометриялық түсіруді жүргізуге арналған</a:t>
            </a:r>
            <a:r>
              <a:rPr lang="ru-RU" dirty="0" smtClean="0"/>
              <a:t>. </a:t>
            </a:r>
            <a:r>
              <a:rPr lang="ru-RU" dirty="0" err="1" smtClean="0"/>
              <a:t>Ол</a:t>
            </a:r>
            <a:r>
              <a:rPr lang="ru-RU" dirty="0" smtClean="0"/>
              <a:t> Т5к </a:t>
            </a:r>
            <a:r>
              <a:rPr lang="ru-RU" dirty="0" err="1" smtClean="0"/>
              <a:t>теодолиті</a:t>
            </a:r>
            <a:r>
              <a:rPr lang="ru-RU" dirty="0" smtClean="0"/>
              <a:t> </a:t>
            </a:r>
            <a:r>
              <a:rPr lang="ru-RU" dirty="0" err="1" smtClean="0"/>
              <a:t>негізінде</a:t>
            </a:r>
            <a:r>
              <a:rPr lang="ru-RU" dirty="0" smtClean="0"/>
              <a:t> </a:t>
            </a:r>
            <a:r>
              <a:rPr lang="ru-RU" dirty="0" err="1" smtClean="0"/>
              <a:t>жасалынған және екі</a:t>
            </a:r>
            <a:r>
              <a:rPr lang="ru-RU" dirty="0" smtClean="0"/>
              <a:t> </a:t>
            </a:r>
            <a:r>
              <a:rPr lang="ru-RU" dirty="0" err="1" smtClean="0"/>
              <a:t>кескінді</a:t>
            </a:r>
            <a:r>
              <a:rPr lang="ru-RU" dirty="0" smtClean="0"/>
              <a:t> </a:t>
            </a:r>
            <a:r>
              <a:rPr lang="ru-RU" dirty="0" err="1" smtClean="0"/>
              <a:t>авторедукциялық қашықтық өлшеуішпен жабдықталған</a:t>
            </a:r>
            <a:r>
              <a:rPr lang="ru-RU" dirty="0" smtClean="0"/>
              <a:t>, </a:t>
            </a:r>
            <a:r>
              <a:rPr lang="ru-RU" dirty="0" err="1" smtClean="0"/>
              <a:t>ол</a:t>
            </a:r>
            <a:r>
              <a:rPr lang="ru-RU" dirty="0" smtClean="0"/>
              <a:t> </a:t>
            </a:r>
            <a:r>
              <a:rPr lang="ru-RU" dirty="0" err="1" smtClean="0"/>
              <a:t>екі</a:t>
            </a:r>
            <a:r>
              <a:rPr lang="ru-RU" dirty="0" smtClean="0"/>
              <a:t> </a:t>
            </a:r>
            <a:r>
              <a:rPr lang="ru-RU" dirty="0" err="1" smtClean="0"/>
              <a:t>метрлік</a:t>
            </a:r>
            <a:r>
              <a:rPr lang="ru-RU" dirty="0" smtClean="0"/>
              <a:t> горизонталь рейка </a:t>
            </a:r>
            <a:r>
              <a:rPr lang="ru-RU" dirty="0" err="1" smtClean="0"/>
              <a:t>бойынша</a:t>
            </a:r>
            <a:r>
              <a:rPr lang="ru-RU" dirty="0" smtClean="0"/>
              <a:t> </a:t>
            </a:r>
            <a:r>
              <a:rPr lang="ru-RU" dirty="0" err="1" smtClean="0"/>
              <a:t>жазықтыққа келтірілген</a:t>
            </a:r>
            <a:r>
              <a:rPr lang="ru-RU" dirty="0" smtClean="0"/>
              <a:t> </a:t>
            </a:r>
            <a:r>
              <a:rPr lang="ru-RU" dirty="0" err="1" smtClean="0"/>
              <a:t>редукцияланған </a:t>
            </a:r>
            <a:r>
              <a:rPr lang="ru-RU" dirty="0" smtClean="0"/>
              <a:t>ара </a:t>
            </a:r>
            <a:r>
              <a:rPr lang="ru-RU" dirty="0" err="1" smtClean="0"/>
              <a:t>қашықтықты  </a:t>
            </a:r>
            <a:r>
              <a:rPr lang="ru-RU" dirty="0" smtClean="0"/>
              <a:t>-</a:t>
            </a:r>
            <a:r>
              <a:rPr lang="ru-RU" dirty="0" err="1" smtClean="0"/>
              <a:t>ге</a:t>
            </a:r>
            <a:r>
              <a:rPr lang="ru-RU" dirty="0" smtClean="0"/>
              <a:t> </a:t>
            </a:r>
            <a:r>
              <a:rPr lang="ru-RU" dirty="0" err="1" smtClean="0"/>
              <a:t>жуық салыстырмалы</a:t>
            </a:r>
            <a:r>
              <a:rPr lang="ru-RU" dirty="0" smtClean="0"/>
              <a:t> </a:t>
            </a:r>
            <a:r>
              <a:rPr lang="ru-RU" dirty="0" err="1" smtClean="0"/>
              <a:t>қателікпен анықтауға мүмкіндік береді</a:t>
            </a:r>
            <a:r>
              <a:rPr lang="ru-RU" dirty="0" smtClean="0"/>
              <a:t>. Осы </a:t>
            </a:r>
            <a:r>
              <a:rPr lang="ru-RU" dirty="0" err="1" smtClean="0"/>
              <a:t>рейкадан</a:t>
            </a:r>
            <a:r>
              <a:rPr lang="ru-RU" dirty="0" smtClean="0"/>
              <a:t>  </a:t>
            </a:r>
            <a:r>
              <a:rPr lang="ru-RU" dirty="0" err="1" smtClean="0"/>
              <a:t>биікайырымды</a:t>
            </a:r>
            <a:r>
              <a:rPr lang="ru-RU" dirty="0" smtClean="0"/>
              <a:t>  да </a:t>
            </a:r>
            <a:r>
              <a:rPr lang="ru-RU" dirty="0" err="1" smtClean="0"/>
              <a:t>анықтайды</a:t>
            </a:r>
            <a:r>
              <a:rPr lang="ru-RU" dirty="0" smtClean="0"/>
              <a:t>. </a:t>
            </a:r>
            <a:r>
              <a:rPr lang="ru-RU" dirty="0" err="1" smtClean="0"/>
              <a:t>Рейкадан</a:t>
            </a:r>
            <a:r>
              <a:rPr lang="ru-RU" dirty="0" smtClean="0"/>
              <a:t> </a:t>
            </a:r>
            <a:r>
              <a:rPr lang="ru-RU" dirty="0" err="1" smtClean="0"/>
              <a:t>есептеуді</a:t>
            </a:r>
            <a:r>
              <a:rPr lang="ru-RU" dirty="0" smtClean="0"/>
              <a:t> </a:t>
            </a:r>
            <a:r>
              <a:rPr lang="ru-RU" dirty="0" err="1" smtClean="0"/>
              <a:t>есептеу</a:t>
            </a:r>
            <a:r>
              <a:rPr lang="ru-RU" dirty="0" smtClean="0"/>
              <a:t> микроскопы мен </a:t>
            </a:r>
            <a:r>
              <a:rPr lang="ru-RU" dirty="0" err="1" smtClean="0"/>
              <a:t>нониустың көмегімен жасайды</a:t>
            </a:r>
            <a:r>
              <a:rPr lang="ru-RU" dirty="0" smtClean="0"/>
              <a:t>.</a:t>
            </a:r>
          </a:p>
          <a:p>
            <a:r>
              <a:rPr lang="ru-RU" dirty="0" smtClean="0"/>
              <a:t>ТН тахеометр — </a:t>
            </a:r>
            <a:r>
              <a:rPr lang="ru-RU" dirty="0" err="1" smtClean="0"/>
              <a:t>номограммды</a:t>
            </a:r>
            <a:r>
              <a:rPr lang="ru-RU" dirty="0" smtClean="0"/>
              <a:t> </a:t>
            </a:r>
            <a:r>
              <a:rPr lang="ru-RU" dirty="0" err="1" smtClean="0"/>
              <a:t>аспап</a:t>
            </a:r>
            <a:r>
              <a:rPr lang="ru-RU" dirty="0" smtClean="0"/>
              <a:t> </a:t>
            </a:r>
            <a:r>
              <a:rPr lang="ru-RU" dirty="0" err="1" smtClean="0"/>
              <a:t>болып</a:t>
            </a:r>
            <a:r>
              <a:rPr lang="ru-RU" dirty="0" smtClean="0"/>
              <a:t> </a:t>
            </a:r>
            <a:r>
              <a:rPr lang="ru-RU" dirty="0" err="1" smtClean="0"/>
              <a:t>табылады</a:t>
            </a:r>
            <a:r>
              <a:rPr lang="ru-RU" dirty="0" smtClean="0"/>
              <a:t>, </a:t>
            </a:r>
            <a:r>
              <a:rPr lang="ru-RU" dirty="0" err="1" smtClean="0"/>
              <a:t>оның көмегімен </a:t>
            </a:r>
            <a:r>
              <a:rPr lang="ru-RU" dirty="0" smtClean="0"/>
              <a:t>горизонталь </a:t>
            </a:r>
            <a:r>
              <a:rPr lang="ru-RU" dirty="0" err="1" smtClean="0"/>
              <a:t>және </a:t>
            </a:r>
            <a:r>
              <a:rPr lang="ru-RU" dirty="0" smtClean="0"/>
              <a:t>вертикаль </a:t>
            </a:r>
            <a:r>
              <a:rPr lang="ru-RU" dirty="0" err="1" smtClean="0"/>
              <a:t>бұрыштарды</a:t>
            </a:r>
            <a:r>
              <a:rPr lang="ru-RU" dirty="0" smtClean="0"/>
              <a:t>, </a:t>
            </a:r>
            <a:r>
              <a:rPr lang="ru-RU" dirty="0" err="1" smtClean="0"/>
              <a:t>арақашықтықтың </a:t>
            </a:r>
            <a:r>
              <a:rPr lang="ru-RU" dirty="0" smtClean="0"/>
              <a:t>горизонталь </a:t>
            </a:r>
            <a:r>
              <a:rPr lang="ru-RU" dirty="0" err="1" smtClean="0"/>
              <a:t>ұзындығын және  биікайырымды</a:t>
            </a:r>
            <a:r>
              <a:rPr lang="ru-RU" dirty="0" smtClean="0"/>
              <a:t> </a:t>
            </a:r>
            <a:r>
              <a:rPr lang="ru-RU" dirty="0" err="1" smtClean="0"/>
              <a:t>өлшеуге болады</a:t>
            </a:r>
            <a:r>
              <a:rPr lang="ru-RU" dirty="0" smtClean="0"/>
              <a:t>.</a:t>
            </a:r>
            <a:r>
              <a:rPr lang="kk-KZ" dirty="0" smtClean="0"/>
              <a:t> Онсың сипаттамасы 2.2-кестеден көруге болады. Вертикаль дөңгелектің көрініп тұратын бөлігіне, дөңгелек сол жақ бөлігінде СД болған кезде, номограмма салынған; ол негізгі дөңгелектен, қашықтық өлшеуіш коэффициентінен k</a:t>
            </a:r>
            <a:r>
              <a:rPr lang="kk-KZ" baseline="-25000" dirty="0" smtClean="0"/>
              <a:t>d</a:t>
            </a:r>
            <a:r>
              <a:rPr lang="kk-KZ" dirty="0" smtClean="0"/>
              <a:t> = 100, горизонталь ұзындықтың қисық сызығы мен коэффициентіне (k</a:t>
            </a:r>
            <a:r>
              <a:rPr lang="kk-KZ" baseline="-25000" dirty="0" smtClean="0"/>
              <a:t>һ</a:t>
            </a:r>
            <a:r>
              <a:rPr lang="kk-KZ" dirty="0" smtClean="0"/>
              <a:t> =</a:t>
            </a:r>
            <a:r>
              <a:rPr lang="ru-RU" dirty="0" smtClean="0">
                <a:sym typeface="Symbol"/>
              </a:rPr>
              <a:t></a:t>
            </a:r>
            <a:r>
              <a:rPr lang="kk-KZ" dirty="0" smtClean="0"/>
              <a:t>10, </a:t>
            </a:r>
            <a:r>
              <a:rPr lang="ru-RU" dirty="0" smtClean="0">
                <a:sym typeface="Symbol"/>
              </a:rPr>
              <a:t></a:t>
            </a:r>
            <a:r>
              <a:rPr lang="kk-KZ" dirty="0" smtClean="0"/>
              <a:t>20, </a:t>
            </a:r>
            <a:r>
              <a:rPr lang="ru-RU" dirty="0" smtClean="0">
                <a:sym typeface="Symbol"/>
              </a:rPr>
              <a:t></a:t>
            </a:r>
            <a:r>
              <a:rPr lang="kk-KZ" dirty="0" smtClean="0"/>
              <a:t>30) тең  биікайырымның қисық сызықтарынан тұрады.</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913795" y="1365813"/>
            <a:ext cx="10353762" cy="4425387"/>
          </a:xfrm>
        </p:spPr>
        <p:txBody>
          <a:bodyPr/>
          <a:lstStyle/>
          <a:p>
            <a:r>
              <a:rPr lang="kk-KZ" dirty="0" smtClean="0"/>
              <a:t>Тахеометрдің дүрбісін негізгі дөңгелек пен вертикаль штрихты» қиылысқан жері рейканың керек нүктесіне бағытталатындай етіп рейкаға нысаналау қажет.</a:t>
            </a:r>
            <a:endParaRPr lang="ru-RU" dirty="0" smtClean="0"/>
          </a:p>
          <a:p>
            <a:r>
              <a:rPr lang="kk-KZ" dirty="0" smtClean="0"/>
              <a:t>ТВ тахеометр — ішкі базалы оптикалық аспап болып табылады, ол аспаптың өзі де екі кескінді айнымалы базасы бар кашықтық өлшеуішпен жабдықталған. База каретканы жылжыту арқылы өлшеніледі. Осы аспаппен дүрбіні арнайы рейкаға немесе жергілікті затқа тікелей нысаналағанда горизонталь ұзындықты және  биікайырымды анықтауға болады, оның өзінде 60 м-ге дейінгі қашықтықты рейкасыз, ал 60 м-ден 180 м-ге дейінгі қашықтықтарды рейкамен өлшеуге болады.</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Дамаск</Template>
  <TotalTime>493</TotalTime>
  <Words>619</Words>
  <Application>Microsoft Office PowerPoint</Application>
  <PresentationFormat>Произвольный</PresentationFormat>
  <Paragraphs>84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Damask</vt:lpstr>
      <vt:lpstr>№9-10  Көп функциональды геодезиялық аспап Leica MS 60</vt:lpstr>
      <vt:lpstr>Электронды тахеометр</vt:lpstr>
      <vt:lpstr>Слайд 3</vt:lpstr>
      <vt:lpstr>Слайд 4</vt:lpstr>
      <vt:lpstr>Слайд 5</vt:lpstr>
      <vt:lpstr>Слайд 6</vt:lpstr>
      <vt:lpstr>2-кесте. Тахеометрдің метрологиялық сипаттамасы</vt:lpstr>
      <vt:lpstr>Слайд 8</vt:lpstr>
      <vt:lpstr>Слайд 9</vt:lpstr>
      <vt:lpstr>MS 60 көп функцональды тахеометрі</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Электронды тахеометр және оның түрлері</dc:title>
  <dc:creator>Admin</dc:creator>
  <cp:lastModifiedBy>Acer</cp:lastModifiedBy>
  <cp:revision>34</cp:revision>
  <dcterms:created xsi:type="dcterms:W3CDTF">2020-04-19T22:59:59Z</dcterms:created>
  <dcterms:modified xsi:type="dcterms:W3CDTF">2024-08-15T12:12:29Z</dcterms:modified>
</cp:coreProperties>
</file>