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8" r:id="rId4"/>
    <p:sldId id="268" r:id="rId5"/>
    <p:sldId id="269" r:id="rId6"/>
    <p:sldId id="260" r:id="rId7"/>
    <p:sldId id="262" r:id="rId8"/>
    <p:sldId id="263" r:id="rId9"/>
    <p:sldId id="276" r:id="rId10"/>
    <p:sldId id="275" r:id="rId11"/>
    <p:sldId id="266" r:id="rId12"/>
    <p:sldId id="267" r:id="rId13"/>
    <p:sldId id="273" r:id="rId14"/>
    <p:sldId id="270"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59" d="100"/>
          <a:sy n="59" d="100"/>
        </p:scale>
        <p:origin x="-370"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98093A4-83A9-4DCE-A241-6BA58D77EC51}" type="datetimeFigureOut">
              <a:rPr lang="ru-RU" smtClean="0"/>
              <a:pPr/>
              <a:t>15.08.2024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FF8B95-42E0-49DB-8EB9-02DBAED4C541}" type="slidenum">
              <a:rPr lang="ru-RU" smtClean="0"/>
              <a:pPr/>
              <a:t>‹#›</a:t>
            </a:fld>
            <a:endParaRPr lang="ru-RU"/>
          </a:p>
        </p:txBody>
      </p:sp>
    </p:spTree>
    <p:extLst>
      <p:ext uri="{BB962C8B-B14F-4D97-AF65-F5344CB8AC3E}">
        <p14:creationId xmlns:p14="http://schemas.microsoft.com/office/powerpoint/2010/main" xmlns="" val="415220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8093A4-83A9-4DCE-A241-6BA58D77EC51}" type="datetimeFigureOut">
              <a:rPr lang="ru-RU" smtClean="0"/>
              <a:pPr/>
              <a:t>15.08.2024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FF8B95-42E0-49DB-8EB9-02DBAED4C541}" type="slidenum">
              <a:rPr lang="ru-RU" smtClean="0"/>
              <a:pPr/>
              <a:t>‹#›</a:t>
            </a:fld>
            <a:endParaRPr lang="ru-RU"/>
          </a:p>
        </p:txBody>
      </p:sp>
    </p:spTree>
    <p:extLst>
      <p:ext uri="{BB962C8B-B14F-4D97-AF65-F5344CB8AC3E}">
        <p14:creationId xmlns:p14="http://schemas.microsoft.com/office/powerpoint/2010/main" xmlns="" val="173276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8093A4-83A9-4DCE-A241-6BA58D77EC51}" type="datetimeFigureOut">
              <a:rPr lang="ru-RU" smtClean="0"/>
              <a:pPr/>
              <a:t>15.08.2024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FF8B95-42E0-49DB-8EB9-02DBAED4C541}" type="slidenum">
              <a:rPr lang="ru-RU" smtClean="0"/>
              <a:pPr/>
              <a:t>‹#›</a:t>
            </a:fld>
            <a:endParaRPr lang="ru-RU"/>
          </a:p>
        </p:txBody>
      </p:sp>
    </p:spTree>
    <p:extLst>
      <p:ext uri="{BB962C8B-B14F-4D97-AF65-F5344CB8AC3E}">
        <p14:creationId xmlns:p14="http://schemas.microsoft.com/office/powerpoint/2010/main" xmlns="" val="8746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8093A4-83A9-4DCE-A241-6BA58D77EC51}" type="datetimeFigureOut">
              <a:rPr lang="ru-RU" smtClean="0"/>
              <a:pPr/>
              <a:t>15.08.2024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FF8B95-42E0-49DB-8EB9-02DBAED4C541}" type="slidenum">
              <a:rPr lang="ru-RU" smtClean="0"/>
              <a:pPr/>
              <a:t>‹#›</a:t>
            </a:fld>
            <a:endParaRPr lang="ru-RU"/>
          </a:p>
        </p:txBody>
      </p:sp>
    </p:spTree>
    <p:extLst>
      <p:ext uri="{BB962C8B-B14F-4D97-AF65-F5344CB8AC3E}">
        <p14:creationId xmlns:p14="http://schemas.microsoft.com/office/powerpoint/2010/main" xmlns="" val="136232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98093A4-83A9-4DCE-A241-6BA58D77EC51}" type="datetimeFigureOut">
              <a:rPr lang="ru-RU" smtClean="0"/>
              <a:pPr/>
              <a:t>15.08.2024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FF8B95-42E0-49DB-8EB9-02DBAED4C541}" type="slidenum">
              <a:rPr lang="ru-RU" smtClean="0"/>
              <a:pPr/>
              <a:t>‹#›</a:t>
            </a:fld>
            <a:endParaRPr lang="ru-RU"/>
          </a:p>
        </p:txBody>
      </p:sp>
    </p:spTree>
    <p:extLst>
      <p:ext uri="{BB962C8B-B14F-4D97-AF65-F5344CB8AC3E}">
        <p14:creationId xmlns:p14="http://schemas.microsoft.com/office/powerpoint/2010/main" xmlns="" val="197819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98093A4-83A9-4DCE-A241-6BA58D77EC51}" type="datetimeFigureOut">
              <a:rPr lang="ru-RU" smtClean="0"/>
              <a:pPr/>
              <a:t>15.08.2024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FF8B95-42E0-49DB-8EB9-02DBAED4C541}" type="slidenum">
              <a:rPr lang="ru-RU" smtClean="0"/>
              <a:pPr/>
              <a:t>‹#›</a:t>
            </a:fld>
            <a:endParaRPr lang="ru-RU"/>
          </a:p>
        </p:txBody>
      </p:sp>
    </p:spTree>
    <p:extLst>
      <p:ext uri="{BB962C8B-B14F-4D97-AF65-F5344CB8AC3E}">
        <p14:creationId xmlns:p14="http://schemas.microsoft.com/office/powerpoint/2010/main" xmlns="" val="338605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98093A4-83A9-4DCE-A241-6BA58D77EC51}" type="datetimeFigureOut">
              <a:rPr lang="ru-RU" smtClean="0"/>
              <a:pPr/>
              <a:t>15.08.2024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7FF8B95-42E0-49DB-8EB9-02DBAED4C541}" type="slidenum">
              <a:rPr lang="ru-RU" smtClean="0"/>
              <a:pPr/>
              <a:t>‹#›</a:t>
            </a:fld>
            <a:endParaRPr lang="ru-RU"/>
          </a:p>
        </p:txBody>
      </p:sp>
    </p:spTree>
    <p:extLst>
      <p:ext uri="{BB962C8B-B14F-4D97-AF65-F5344CB8AC3E}">
        <p14:creationId xmlns:p14="http://schemas.microsoft.com/office/powerpoint/2010/main" xmlns="" val="351722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98093A4-83A9-4DCE-A241-6BA58D77EC51}" type="datetimeFigureOut">
              <a:rPr lang="ru-RU" smtClean="0"/>
              <a:pPr/>
              <a:t>15.08.2024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7FF8B95-42E0-49DB-8EB9-02DBAED4C541}" type="slidenum">
              <a:rPr lang="ru-RU" smtClean="0"/>
              <a:pPr/>
              <a:t>‹#›</a:t>
            </a:fld>
            <a:endParaRPr lang="ru-RU"/>
          </a:p>
        </p:txBody>
      </p:sp>
    </p:spTree>
    <p:extLst>
      <p:ext uri="{BB962C8B-B14F-4D97-AF65-F5344CB8AC3E}">
        <p14:creationId xmlns:p14="http://schemas.microsoft.com/office/powerpoint/2010/main" xmlns="" val="73888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8093A4-83A9-4DCE-A241-6BA58D77EC51}" type="datetimeFigureOut">
              <a:rPr lang="ru-RU" smtClean="0"/>
              <a:pPr/>
              <a:t>15.08.2024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7FF8B95-42E0-49DB-8EB9-02DBAED4C541}" type="slidenum">
              <a:rPr lang="ru-RU" smtClean="0"/>
              <a:pPr/>
              <a:t>‹#›</a:t>
            </a:fld>
            <a:endParaRPr lang="ru-RU"/>
          </a:p>
        </p:txBody>
      </p:sp>
    </p:spTree>
    <p:extLst>
      <p:ext uri="{BB962C8B-B14F-4D97-AF65-F5344CB8AC3E}">
        <p14:creationId xmlns:p14="http://schemas.microsoft.com/office/powerpoint/2010/main" xmlns="" val="313516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98093A4-83A9-4DCE-A241-6BA58D77EC51}" type="datetimeFigureOut">
              <a:rPr lang="ru-RU" smtClean="0"/>
              <a:pPr/>
              <a:t>15.08.2024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FF8B95-42E0-49DB-8EB9-02DBAED4C541}" type="slidenum">
              <a:rPr lang="ru-RU" smtClean="0"/>
              <a:pPr/>
              <a:t>‹#›</a:t>
            </a:fld>
            <a:endParaRPr lang="ru-RU"/>
          </a:p>
        </p:txBody>
      </p:sp>
    </p:spTree>
    <p:extLst>
      <p:ext uri="{BB962C8B-B14F-4D97-AF65-F5344CB8AC3E}">
        <p14:creationId xmlns:p14="http://schemas.microsoft.com/office/powerpoint/2010/main" xmlns="" val="355874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98093A4-83A9-4DCE-A241-6BA58D77EC51}" type="datetimeFigureOut">
              <a:rPr lang="ru-RU" smtClean="0"/>
              <a:pPr/>
              <a:t>15.08.2024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FF8B95-42E0-49DB-8EB9-02DBAED4C541}" type="slidenum">
              <a:rPr lang="ru-RU" smtClean="0"/>
              <a:pPr/>
              <a:t>‹#›</a:t>
            </a:fld>
            <a:endParaRPr lang="ru-RU"/>
          </a:p>
        </p:txBody>
      </p:sp>
    </p:spTree>
    <p:extLst>
      <p:ext uri="{BB962C8B-B14F-4D97-AF65-F5344CB8AC3E}">
        <p14:creationId xmlns:p14="http://schemas.microsoft.com/office/powerpoint/2010/main" xmlns="" val="399159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093A4-83A9-4DCE-A241-6BA58D77EC51}" type="datetimeFigureOut">
              <a:rPr lang="ru-RU" smtClean="0"/>
              <a:pPr/>
              <a:t>15.08.2024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F8B95-42E0-49DB-8EB9-02DBAED4C541}" type="slidenum">
              <a:rPr lang="ru-RU" smtClean="0"/>
              <a:pPr/>
              <a:t>‹#›</a:t>
            </a:fld>
            <a:endParaRPr lang="ru-RU"/>
          </a:p>
        </p:txBody>
      </p:sp>
    </p:spTree>
    <p:extLst>
      <p:ext uri="{BB962C8B-B14F-4D97-AF65-F5344CB8AC3E}">
        <p14:creationId xmlns:p14="http://schemas.microsoft.com/office/powerpoint/2010/main" xmlns="" val="441299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6800" y="2734635"/>
            <a:ext cx="10058400" cy="1934347"/>
          </a:xfrm>
        </p:spPr>
        <p:txBody>
          <a:bodyPr>
            <a:normAutofit/>
          </a:bodyPr>
          <a:lstStyle/>
          <a:p>
            <a:r>
              <a:rPr lang="ru-RU" sz="4800" dirty="0" smtClean="0">
                <a:solidFill>
                  <a:schemeClr val="accent2"/>
                </a:solidFill>
              </a:rPr>
              <a:t>№15</a:t>
            </a:r>
            <a:r>
              <a:rPr lang="kk-KZ" sz="4800" dirty="0" smtClean="0">
                <a:solidFill>
                  <a:schemeClr val="accent2"/>
                </a:solidFill>
              </a:rPr>
              <a:t/>
            </a:r>
            <a:br>
              <a:rPr lang="kk-KZ" sz="4800" dirty="0" smtClean="0">
                <a:solidFill>
                  <a:schemeClr val="accent2"/>
                </a:solidFill>
              </a:rPr>
            </a:br>
            <a:r>
              <a:rPr lang="kk-KZ" sz="4800" dirty="0" smtClean="0">
                <a:solidFill>
                  <a:schemeClr val="accent2"/>
                </a:solidFill>
              </a:rPr>
              <a:t> Заманауи геодезиялық аспаптар</a:t>
            </a:r>
            <a:endParaRPr lang="ru-RU" sz="4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97280" y="5048049"/>
            <a:ext cx="10058400" cy="1143000"/>
          </a:xfrm>
        </p:spPr>
        <p:txBody>
          <a:bodyPr>
            <a:normAutofit/>
          </a:bodyPr>
          <a:lstStyle/>
          <a:p>
            <a:pPr algn="r"/>
            <a:r>
              <a:rPr lang="kk-KZ" sz="1400" dirty="0" smtClean="0">
                <a:latin typeface="Times New Roman" panose="02020603050405020304" pitchFamily="18" charset="0"/>
                <a:cs typeface="Times New Roman" panose="02020603050405020304" pitchFamily="18" charset="0"/>
              </a:rPr>
              <a:t>преподаватель</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PhD, </a:t>
            </a:r>
            <a:r>
              <a:rPr lang="kk-KZ" sz="1400" dirty="0" smtClean="0">
                <a:latin typeface="Times New Roman" panose="02020603050405020304" pitchFamily="18" charset="0"/>
                <a:cs typeface="Times New Roman" panose="02020603050405020304" pitchFamily="18" charset="0"/>
              </a:rPr>
              <a:t>ассоц.проф. </a:t>
            </a:r>
            <a:r>
              <a:rPr lang="ru-RU" sz="1400" dirty="0" err="1" smtClean="0">
                <a:latin typeface="Times New Roman" panose="02020603050405020304" pitchFamily="18" charset="0"/>
                <a:cs typeface="Times New Roman" panose="02020603050405020304" pitchFamily="18" charset="0"/>
              </a:rPr>
              <a:t>Кожаев</a:t>
            </a:r>
            <a:r>
              <a:rPr lang="ru-RU" sz="1400" dirty="0" smtClean="0">
                <a:latin typeface="Times New Roman" panose="02020603050405020304" pitchFamily="18" charset="0"/>
                <a:cs typeface="Times New Roman" panose="02020603050405020304" pitchFamily="18" charset="0"/>
              </a:rPr>
              <a:t> Ж.Т.</a:t>
            </a:r>
          </a:p>
          <a:p>
            <a:pPr algn="r"/>
            <a:endParaRPr lang="kk-KZ" sz="1400" dirty="0">
              <a:latin typeface="Times New Roman" panose="02020603050405020304" pitchFamily="18" charset="0"/>
              <a:cs typeface="Times New Roman" panose="02020603050405020304" pitchFamily="18" charset="0"/>
            </a:endParaRPr>
          </a:p>
          <a:p>
            <a:pPr algn="ctr"/>
            <a:r>
              <a:rPr lang="kk-KZ" sz="1400" dirty="0" smtClean="0">
                <a:latin typeface="Times New Roman" panose="02020603050405020304" pitchFamily="18" charset="0"/>
                <a:cs typeface="Times New Roman" panose="02020603050405020304" pitchFamily="18" charset="0"/>
              </a:rPr>
              <a:t>Алматы </a:t>
            </a:r>
            <a:r>
              <a:rPr lang="kk-KZ" sz="1400" dirty="0" smtClean="0">
                <a:latin typeface="Times New Roman" panose="02020603050405020304" pitchFamily="18" charset="0"/>
                <a:cs typeface="Times New Roman" panose="02020603050405020304" pitchFamily="18" charset="0"/>
              </a:rPr>
              <a:t>202</a:t>
            </a:r>
            <a:r>
              <a:rPr lang="en-US" sz="1400" dirty="0" smtClean="0">
                <a:latin typeface="Times New Roman" panose="02020603050405020304" pitchFamily="18" charset="0"/>
                <a:cs typeface="Times New Roman" panose="02020603050405020304" pitchFamily="18" charset="0"/>
              </a:rPr>
              <a:t>4</a:t>
            </a:r>
            <a:endParaRPr lang="ru-RU" sz="1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048000" y="1336281"/>
            <a:ext cx="6096000" cy="646331"/>
          </a:xfrm>
          <a:prstGeom prst="rect">
            <a:avLst/>
          </a:prstGeom>
        </p:spPr>
        <p:txBody>
          <a:bodyPr>
            <a:spAutoFit/>
          </a:bodyPr>
          <a:lstStyle/>
          <a:p>
            <a:pPr lvl="0" algn="ctr" fontAlgn="base">
              <a:spcBef>
                <a:spcPct val="0"/>
              </a:spcBef>
              <a:spcAft>
                <a:spcPct val="0"/>
              </a:spcAft>
            </a:pPr>
            <a:r>
              <a:rPr lang="kk-KZ" dirty="0" smtClean="0"/>
              <a:t>6В0730</a:t>
            </a:r>
            <a:r>
              <a:rPr lang="en-US" dirty="0" smtClean="0"/>
              <a:t>3,304</a:t>
            </a:r>
            <a:r>
              <a:rPr lang="kk-KZ" dirty="0" smtClean="0"/>
              <a:t> </a:t>
            </a:r>
            <a:r>
              <a:rPr lang="kk-KZ" dirty="0" smtClean="0"/>
              <a:t>– «Геокеңістіктік цифрлық инженерия</a:t>
            </a:r>
            <a:r>
              <a:rPr lang="kk-KZ" dirty="0" smtClean="0"/>
              <a:t>»</a:t>
            </a:r>
            <a:endParaRPr lang="en-US" dirty="0" smtClean="0"/>
          </a:p>
          <a:p>
            <a:pPr lvl="0" algn="ctr" fontAlgn="base">
              <a:spcBef>
                <a:spcPct val="0"/>
              </a:spcBef>
              <a:spcAft>
                <a:spcPct val="0"/>
              </a:spcAft>
            </a:pPr>
            <a:r>
              <a:rPr lang="en-US" dirty="0" smtClean="0"/>
              <a:t>MAP</a:t>
            </a:r>
            <a:r>
              <a:rPr lang="ru-RU" dirty="0" smtClean="0"/>
              <a:t>4811 «</a:t>
            </a:r>
            <a:r>
              <a:rPr lang="ru-RU" dirty="0" err="1" smtClean="0"/>
              <a:t>Геодезиялық аспаптану</a:t>
            </a:r>
            <a:r>
              <a:rPr lang="ru-RU" dirty="0" smtClean="0"/>
              <a:t>»</a:t>
            </a:r>
          </a:p>
        </p:txBody>
      </p:sp>
      <p:sp>
        <p:nvSpPr>
          <p:cNvPr id="7" name="Rectangle 2"/>
          <p:cNvSpPr>
            <a:spLocks noChangeArrowheads="1"/>
          </p:cNvSpPr>
          <p:nvPr/>
        </p:nvSpPr>
        <p:spPr bwMode="auto">
          <a:xfrm>
            <a:off x="0" y="105344"/>
            <a:ext cx="12192000" cy="1031051"/>
          </a:xfrm>
          <a:prstGeom prst="rect">
            <a:avLst/>
          </a:prstGeom>
          <a:solidFill>
            <a:schemeClr val="accent1">
              <a:lumMod val="40000"/>
              <a:lumOff val="60000"/>
            </a:schemeClr>
          </a:solidFill>
          <a:ln w="9525" cap="flat" cmpd="sng" algn="ctr">
            <a:solidFill>
              <a:schemeClr val="accent1"/>
            </a:solidFill>
            <a:prstDash val="solid"/>
            <a:headEnd/>
            <a:tailEnd/>
          </a:ln>
          <a:effectLst>
            <a:outerShdw blurRad="50800" dist="25400" dir="5400000" rotWithShape="0">
              <a:srgbClr val="000000">
                <a:alpha val="35000"/>
              </a:srgbClr>
            </a:outerShdw>
          </a:effectLst>
        </p:spPr>
        <p:txBody>
          <a:bodyPr vert="horz" wrap="square" lIns="91440" tIns="45720" rIns="91440" bIns="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kk-KZ"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ҚАЗАҚСТАН РЕСПУБЛИКАСЫ БІЛІМ ЖӘНЕ ҒЫЛЫМ МИНИСТРЛІГІ</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kk-KZ"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Сәтбаев Университеті</a:t>
            </a:r>
          </a:p>
          <a:p>
            <a:pPr lvl="0" algn="ctr" eaLnBrk="0" fontAlgn="base" hangingPunct="0">
              <a:spcBef>
                <a:spcPct val="0"/>
              </a:spcBef>
              <a:spcAft>
                <a:spcPct val="0"/>
              </a:spcAft>
              <a:defRPr/>
            </a:pPr>
            <a:r>
              <a:rPr lang="ru-RU" sz="1600" kern="0" dirty="0" err="1" smtClean="0">
                <a:solidFill>
                  <a:prstClr val="black"/>
                </a:solidFill>
                <a:latin typeface="Times New Roman" pitchFamily="18" charset="0"/>
                <a:ea typeface="Times New Roman" pitchFamily="18" charset="0"/>
                <a:cs typeface="Times New Roman" pitchFamily="18" charset="0"/>
              </a:rPr>
              <a:t>Ө.А.Байқоңыров атындағы Тау-кен</a:t>
            </a:r>
            <a:r>
              <a:rPr lang="ru-RU" sz="1600" kern="0" dirty="0" smtClean="0">
                <a:solidFill>
                  <a:prstClr val="black"/>
                </a:solidFill>
                <a:latin typeface="Times New Roman" pitchFamily="18" charset="0"/>
                <a:ea typeface="Times New Roman" pitchFamily="18" charset="0"/>
                <a:cs typeface="Times New Roman" pitchFamily="18" charset="0"/>
              </a:rPr>
              <a:t> металлургия институты</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a:t>
            </a:r>
            <a:r>
              <a:rPr kumimoji="0" lang="kk-KZ"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Маркшейдерлік іс және геодезия</a:t>
            </a:r>
            <a:r>
              <a:rPr kumimoji="0" lang="ru-RU"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a:t>
            </a:r>
            <a:r>
              <a:rPr kumimoji="0" lang="kk-KZ"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 кафедрасы</a:t>
            </a:r>
            <a:endParaRPr kumimoji="0" lang="ru-RU" sz="16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200983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285728"/>
            <a:ext cx="8229600" cy="1143000"/>
          </a:xfrm>
        </p:spPr>
        <p:txBody>
          <a:bodyPr/>
          <a:lstStyle/>
          <a:p>
            <a:r>
              <a:rPr lang="en-US" dirty="0" smtClean="0"/>
              <a:t>LEICA S</a:t>
            </a:r>
            <a:r>
              <a:rPr lang="ru-RU" dirty="0" err="1" smtClean="0"/>
              <a:t>са</a:t>
            </a:r>
            <a:r>
              <a:rPr lang="en-US" dirty="0" err="1" smtClean="0"/>
              <a:t>nStation</a:t>
            </a:r>
            <a:r>
              <a:rPr lang="en-US" dirty="0" smtClean="0"/>
              <a:t> P30  </a:t>
            </a:r>
            <a:r>
              <a:rPr lang="kk-KZ" dirty="0" smtClean="0"/>
              <a:t> </a:t>
            </a:r>
            <a:endParaRPr lang="ru-RU" dirty="0"/>
          </a:p>
        </p:txBody>
      </p:sp>
      <p:pic>
        <p:nvPicPr>
          <p:cNvPr id="4" name="Содержимое 3" descr="51266631_w800_h640_scanstation_p40_key_04.jpg"/>
          <p:cNvPicPr>
            <a:picLocks noGrp="1" noChangeAspect="1"/>
          </p:cNvPicPr>
          <p:nvPr>
            <p:ph idx="1"/>
          </p:nvPr>
        </p:nvPicPr>
        <p:blipFill>
          <a:blip r:embed="rId2" cstate="print"/>
          <a:stretch>
            <a:fillRect/>
          </a:stretch>
        </p:blipFill>
        <p:spPr>
          <a:xfrm>
            <a:off x="1809720" y="1714488"/>
            <a:ext cx="3132814" cy="4529150"/>
          </a:xfrm>
        </p:spPr>
      </p:pic>
      <p:sp>
        <p:nvSpPr>
          <p:cNvPr id="5" name="TextBox 4"/>
          <p:cNvSpPr txBox="1"/>
          <p:nvPr/>
        </p:nvSpPr>
        <p:spPr>
          <a:xfrm>
            <a:off x="5095869" y="2214554"/>
            <a:ext cx="5357850" cy="1754326"/>
          </a:xfrm>
          <a:prstGeom prst="rect">
            <a:avLst/>
          </a:prstGeom>
          <a:noFill/>
        </p:spPr>
        <p:txBody>
          <a:bodyPr wrap="square" rtlCol="0">
            <a:spAutoFit/>
          </a:bodyPr>
          <a:lstStyle/>
          <a:p>
            <a:r>
              <a:rPr lang="ru-RU" dirty="0"/>
              <a:t>1</a:t>
            </a:r>
            <a:r>
              <a:rPr lang="kk-KZ" dirty="0"/>
              <a:t> секунд уақытта 1 миллион нүкте түсіре алады қолайсыз кен орынадарында жұмыс істеуге мүмкіндік береді 120\270 м қышықтықты сканерлей алады</a:t>
            </a:r>
            <a:r>
              <a:rPr lang="en-US" dirty="0"/>
              <a:t>,</a:t>
            </a:r>
            <a:r>
              <a:rPr lang="kk-KZ" dirty="0"/>
              <a:t>автономды дисплей</a:t>
            </a:r>
            <a:r>
              <a:rPr lang="en-US" dirty="0"/>
              <a:t>,</a:t>
            </a:r>
            <a:r>
              <a:rPr lang="kk-KZ" dirty="0"/>
              <a:t> -20</a:t>
            </a:r>
            <a:r>
              <a:rPr lang="en-US" dirty="0"/>
              <a:t>,</a:t>
            </a:r>
            <a:r>
              <a:rPr lang="kk-KZ" dirty="0"/>
              <a:t>+50 градуста жұмыс істей алады </a:t>
            </a:r>
          </a:p>
          <a:p>
            <a:endParaRPr lang="ru-RU" dirty="0"/>
          </a:p>
        </p:txBody>
      </p:sp>
    </p:spTree>
    <p:extLst>
      <p:ext uri="{BB962C8B-B14F-4D97-AF65-F5344CB8AC3E}">
        <p14:creationId xmlns:p14="http://schemas.microsoft.com/office/powerpoint/2010/main" xmlns="" val="2762129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913120" y="322214"/>
            <a:ext cx="5440677" cy="2891247"/>
          </a:xfrm>
        </p:spPr>
        <p:txBody>
          <a:bodyPr>
            <a:normAutofit/>
          </a:bodyPr>
          <a:lstStyle/>
          <a:p>
            <a:r>
              <a:rPr lang="ru-RU" sz="2000" dirty="0" err="1" smtClean="0">
                <a:latin typeface="Times New Roman" panose="02020603050405020304" pitchFamily="18" charset="0"/>
                <a:cs typeface="Times New Roman" panose="02020603050405020304" pitchFamily="18" charset="0"/>
              </a:rPr>
              <a:t>Кәсіби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лазерлік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сканерлеу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жүйесі</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en-US" sz="2000" dirty="0" err="1" smtClean="0">
                <a:latin typeface="Times New Roman" panose="02020603050405020304" pitchFamily="18" charset="0"/>
                <a:cs typeface="Times New Roman" panose="02020603050405020304" pitchFamily="18" charset="0"/>
              </a:rPr>
              <a:t>Callidus</a:t>
            </a:r>
            <a:r>
              <a:rPr lang="en-US"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лазерлік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сканерлеу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жүйесі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сканерлер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нарығында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өнеркәсіптік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шеберханаларда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сондай-ақ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кішігірім</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объектілерде</a:t>
            </a:r>
            <a:r>
              <a:rPr lang="ru-RU" sz="2000" dirty="0" smtClean="0">
                <a:latin typeface="Times New Roman" panose="02020603050405020304" pitchFamily="18" charset="0"/>
                <a:cs typeface="Times New Roman" panose="02020603050405020304" pitchFamily="18" charset="0"/>
              </a:rPr>
              <a:t> геодезия </a:t>
            </a:r>
            <a:r>
              <a:rPr lang="ru-RU" sz="2000" dirty="0" err="1" smtClean="0">
                <a:latin typeface="Times New Roman" panose="02020603050405020304" pitchFamily="18" charset="0"/>
                <a:cs typeface="Times New Roman" panose="02020603050405020304" pitchFamily="18" charset="0"/>
              </a:rPr>
              <a:t>нарығында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көшбасшылық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орынға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ие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болуына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мүмкіндік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беретін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бірқатар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ерекшеліктерге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ие</a:t>
            </a:r>
            <a:endParaRPr lang="ru-RU" sz="2000"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44138" y="1227907"/>
            <a:ext cx="4258492" cy="5036140"/>
          </a:xfrm>
        </p:spPr>
      </p:pic>
      <p:pic>
        <p:nvPicPr>
          <p:cNvPr id="8" name="Объект 7"/>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931817" y="365124"/>
            <a:ext cx="2455817" cy="862783"/>
          </a:xfrm>
        </p:spPr>
      </p:pic>
      <p:sp>
        <p:nvSpPr>
          <p:cNvPr id="9" name="Прямоугольник 8"/>
          <p:cNvSpPr/>
          <p:nvPr/>
        </p:nvSpPr>
        <p:spPr>
          <a:xfrm>
            <a:off x="5913120" y="2621280"/>
            <a:ext cx="5440678" cy="35792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kk-KZ"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Лазерлік сканерлеу нәтижелерін өңдеу</a:t>
            </a:r>
          </a:p>
          <a:p>
            <a:pPr algn="just"/>
            <a:r>
              <a:rPr lang="kk-KZ"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Сканерлеу деректерін өңдеу үшін бағдарламалық құрал құралдары қолданылады:</a:t>
            </a:r>
          </a:p>
          <a:p>
            <a:pPr algn="just"/>
            <a:r>
              <a:rPr lang="kk-KZ"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сканерлеуге, жүйенің трансформациясын үйлестіруге, өлшемдерді, қашықтықты, аудандарды, кесінділерді құрастыруды, 2</a:t>
            </a:r>
            <a:r>
              <a:rPr lang="en-US"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a:t>
            </a:r>
            <a:r>
              <a:rPr lang="kk-KZ"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сызбаларды және секцияларды, сызба сызбаларын есептеу үшін арналған </a:t>
            </a:r>
            <a:r>
              <a:rPr lang="en-US" sz="16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RealWorks</a:t>
            </a:r>
            <a:r>
              <a:rPr lang="en-US"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kk-KZ"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сауалнамасын (</a:t>
            </a:r>
            <a:r>
              <a:rPr lang="en-US"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RWS); </a:t>
            </a:r>
            <a:r>
              <a:rPr lang="kk-KZ"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Негізгі модуль сканерлеудің бастапқы өңдеуі үшін қажет және рок жыныстарын есептеу үшін пайдаланылады;</a:t>
            </a:r>
          </a:p>
          <a:p>
            <a:pPr algn="just"/>
            <a:r>
              <a:rPr lang="kk-KZ"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Алынған сканерлеуге негізделген 3</a:t>
            </a:r>
            <a:r>
              <a:rPr lang="en-US"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 </a:t>
            </a:r>
            <a:r>
              <a:rPr lang="kk-KZ"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модельдерді құрастыру үшін қажет 3</a:t>
            </a:r>
            <a:r>
              <a:rPr lang="en-US"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Dipsos </a:t>
            </a:r>
            <a:r>
              <a:rPr lang="kk-KZ"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бағдарламасы (нүктелердің «бұлттары») кешенді технологиялық кешендер мен салаларды 3</a:t>
            </a:r>
            <a:r>
              <a:rPr lang="en-US"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 </a:t>
            </a:r>
            <a:r>
              <a:rPr lang="kk-KZ"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моделдеу үшін пайдаланылады.</a:t>
            </a:r>
          </a:p>
          <a:p>
            <a:pPr algn="just"/>
            <a:endParaRPr lang="ru-RU"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95749" y="1013823"/>
            <a:ext cx="2700970" cy="2213706"/>
          </a:xfrm>
          <a:prstGeom prst="rect">
            <a:avLst/>
          </a:prstGeom>
        </p:spPr>
      </p:pic>
    </p:spTree>
    <p:extLst>
      <p:ext uri="{BB962C8B-B14F-4D97-AF65-F5344CB8AC3E}">
        <p14:creationId xmlns:p14="http://schemas.microsoft.com/office/powerpoint/2010/main" xmlns="" val="2019258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275909" y="365125"/>
            <a:ext cx="7077891" cy="2944132"/>
          </a:xfrm>
        </p:spPr>
        <p:txBody>
          <a:bodyPr>
            <a:normAutofit/>
          </a:bodyPr>
          <a:lstStyle/>
          <a:p>
            <a:r>
              <a:rPr lang="kk-KZ" sz="800" dirty="0" smtClean="0"/>
              <a:t>в</a:t>
            </a:r>
            <a:endParaRPr lang="ru-RU" sz="800" dirty="0"/>
          </a:p>
        </p:txBody>
      </p:sp>
      <p:pic>
        <p:nvPicPr>
          <p:cNvPr id="12" name="Объект 11"/>
          <p:cNvPicPr>
            <a:picLocks noGrp="1" noChangeAspect="1"/>
          </p:cNvPicPr>
          <p:nvPr>
            <p:ph sz="half" idx="1"/>
          </p:nvPr>
        </p:nvPicPr>
        <p:blipFill>
          <a:blip r:embed="rId2" cstate="print"/>
          <a:stretch>
            <a:fillRect/>
          </a:stretch>
        </p:blipFill>
        <p:spPr>
          <a:xfrm>
            <a:off x="653143" y="365126"/>
            <a:ext cx="2914900" cy="5922464"/>
          </a:xfrm>
          <a:prstGeom prst="rect">
            <a:avLst/>
          </a:prstGeom>
        </p:spPr>
      </p:pic>
      <p:sp>
        <p:nvSpPr>
          <p:cNvPr id="11" name="Объект 10"/>
          <p:cNvSpPr>
            <a:spLocks noGrp="1"/>
          </p:cNvSpPr>
          <p:nvPr>
            <p:ph sz="half" idx="2"/>
          </p:nvPr>
        </p:nvSpPr>
        <p:spPr>
          <a:xfrm>
            <a:off x="4275909" y="3474719"/>
            <a:ext cx="7077891" cy="2702243"/>
          </a:xfrm>
        </p:spPr>
        <p:txBody>
          <a:bodyPr>
            <a:normAutofit/>
          </a:bodyPr>
          <a:lstStyle/>
          <a:p>
            <a:r>
              <a:rPr lang="kk-KZ" sz="800" dirty="0" smtClean="0"/>
              <a:t>в</a:t>
            </a:r>
            <a:endParaRPr lang="ru-RU" sz="800" dirty="0"/>
          </a:p>
        </p:txBody>
      </p:sp>
      <p:pic>
        <p:nvPicPr>
          <p:cNvPr id="13" name="Рисунок 12"/>
          <p:cNvPicPr>
            <a:picLocks noChangeAspect="1"/>
          </p:cNvPicPr>
          <p:nvPr/>
        </p:nvPicPr>
        <p:blipFill>
          <a:blip r:embed="rId3" cstate="print"/>
          <a:stretch>
            <a:fillRect/>
          </a:stretch>
        </p:blipFill>
        <p:spPr>
          <a:xfrm>
            <a:off x="4275909" y="3268165"/>
            <a:ext cx="7077891" cy="3019425"/>
          </a:xfrm>
          <a:prstGeom prst="rect">
            <a:avLst/>
          </a:prstGeom>
        </p:spPr>
      </p:pic>
      <p:pic>
        <p:nvPicPr>
          <p:cNvPr id="14" name="Рисунок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75909" y="116932"/>
            <a:ext cx="7158445" cy="3068502"/>
          </a:xfrm>
          <a:prstGeom prst="rect">
            <a:avLst/>
          </a:prstGeom>
        </p:spPr>
      </p:pic>
    </p:spTree>
    <p:extLst>
      <p:ext uri="{BB962C8B-B14F-4D97-AF65-F5344CB8AC3E}">
        <p14:creationId xmlns:p14="http://schemas.microsoft.com/office/powerpoint/2010/main" xmlns="" val="2692126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stretch>
            <a:fillRect/>
          </a:stretch>
        </p:blipFill>
        <p:spPr>
          <a:xfrm>
            <a:off x="4955177" y="365125"/>
            <a:ext cx="6398623" cy="2987675"/>
          </a:xfrm>
          <a:prstGeom prst="rect">
            <a:avLst/>
          </a:prstGeom>
        </p:spPr>
      </p:pic>
      <p:sp>
        <p:nvSpPr>
          <p:cNvPr id="2" name="Заголовок 1"/>
          <p:cNvSpPr>
            <a:spLocks noGrp="1"/>
          </p:cNvSpPr>
          <p:nvPr>
            <p:ph type="title"/>
          </p:nvPr>
        </p:nvSpPr>
        <p:spPr>
          <a:xfrm>
            <a:off x="4955177" y="365125"/>
            <a:ext cx="6398623" cy="2987675"/>
          </a:xfrm>
        </p:spPr>
        <p:txBody>
          <a:bodyPr>
            <a:normAutofit/>
          </a:bodyPr>
          <a:lstStyle/>
          <a:p>
            <a:r>
              <a:rPr lang="kk-KZ" sz="800" dirty="0" smtClean="0"/>
              <a:t>а</a:t>
            </a:r>
            <a:endParaRPr lang="ru-RU" sz="800" dirty="0"/>
          </a:p>
        </p:txBody>
      </p:sp>
      <p:sp>
        <p:nvSpPr>
          <p:cNvPr id="4" name="Объект 3"/>
          <p:cNvSpPr>
            <a:spLocks noGrp="1"/>
          </p:cNvSpPr>
          <p:nvPr>
            <p:ph sz="half" idx="2"/>
          </p:nvPr>
        </p:nvSpPr>
        <p:spPr>
          <a:xfrm>
            <a:off x="4955177" y="3492137"/>
            <a:ext cx="6398623" cy="3230880"/>
          </a:xfrm>
        </p:spPr>
        <p:txBody>
          <a:bodyPr>
            <a:normAutofit fontScale="62500" lnSpcReduction="20000"/>
          </a:bodyPr>
          <a:lstStyle/>
          <a:p>
            <a:r>
              <a:rPr lang="en-US" dirty="0" smtClean="0">
                <a:latin typeface="Times New Roman" panose="02020603050405020304" pitchFamily="18" charset="0"/>
                <a:cs typeface="Times New Roman" panose="02020603050405020304" pitchFamily="18" charset="0"/>
              </a:rPr>
              <a:t>Leica HDS6100 </a:t>
            </a:r>
            <a:r>
              <a:rPr lang="ru-RU" dirty="0" err="1" smtClean="0">
                <a:latin typeface="Times New Roman" panose="02020603050405020304" pitchFamily="18" charset="0"/>
                <a:cs typeface="Times New Roman" panose="02020603050405020304" pitchFamily="18" charset="0"/>
              </a:rPr>
              <a:t>лазерлік</a:t>
            </a:r>
            <a:r>
              <a:rPr lang="ru-RU" dirty="0" smtClean="0">
                <a:latin typeface="Times New Roman" panose="02020603050405020304" pitchFamily="18" charset="0"/>
                <a:cs typeface="Times New Roman" panose="02020603050405020304" pitchFamily="18" charset="0"/>
              </a:rPr>
              <a:t> сканер дала </a:t>
            </a:r>
            <a:r>
              <a:rPr lang="ru-RU" dirty="0" err="1" smtClean="0">
                <a:latin typeface="Times New Roman" panose="02020603050405020304" pitchFamily="18" charset="0"/>
                <a:cs typeface="Times New Roman" panose="02020603050405020304" pitchFamily="18" charset="0"/>
              </a:rPr>
              <a:t>жұмыстарының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құнын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төмендетеді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фазалық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өлшеулердің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сапасын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жақсартады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Бұл</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лазерлік</a:t>
            </a:r>
            <a:r>
              <a:rPr lang="ru-RU" dirty="0" smtClean="0">
                <a:latin typeface="Times New Roman" panose="02020603050405020304" pitchFamily="18" charset="0"/>
                <a:cs typeface="Times New Roman" panose="02020603050405020304" pitchFamily="18" charset="0"/>
              </a:rPr>
              <a:t> сканер </a:t>
            </a:r>
            <a:r>
              <a:rPr lang="ru-RU" dirty="0" err="1" smtClean="0">
                <a:latin typeface="Times New Roman" panose="02020603050405020304" pitchFamily="18" charset="0"/>
                <a:cs typeface="Times New Roman" panose="02020603050405020304" pitchFamily="18" charset="0"/>
              </a:rPr>
              <a:t>жоғары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бөлшекті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егжей-тегжейлі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өндірістік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кәсіпорындары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бойынша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сауалнама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жүргізу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Цех </a:t>
            </a:r>
            <a:r>
              <a:rPr lang="ru-RU" dirty="0" err="1" smtClean="0">
                <a:latin typeface="Times New Roman" panose="02020603050405020304" pitchFamily="18" charset="0"/>
                <a:cs typeface="Times New Roman" panose="02020603050405020304" pitchFamily="18" charset="0"/>
              </a:rPr>
              <a:t>ішіндегі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бөлмелерде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құрылымдық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элементтерінің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дайындауды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қамтамасыз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етеді</a:t>
            </a:r>
            <a:r>
              <a:rPr lang="ru-RU" dirty="0" smtClean="0">
                <a:latin typeface="Times New Roman" panose="02020603050405020304" pitchFamily="18" charset="0"/>
                <a:cs typeface="Times New Roman" panose="02020603050405020304" pitchFamily="18" charset="0"/>
              </a:rPr>
              <a:t>.</a:t>
            </a:r>
          </a:p>
          <a:p>
            <a:pPr marL="0" indent="0">
              <a:buNone/>
            </a:pPr>
            <a:r>
              <a:rPr lang="ru-RU" dirty="0" err="1" smtClean="0">
                <a:latin typeface="Times New Roman" panose="02020603050405020304" pitchFamily="18" charset="0"/>
                <a:cs typeface="Times New Roman" panose="02020603050405020304" pitchFamily="18" charset="0"/>
              </a:rPr>
              <a:t>Қолданбалы-іздестіру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мониторинг</a:t>
            </a:r>
          </a:p>
          <a:p>
            <a:pPr marL="0" indent="0">
              <a:buNone/>
            </a:pPr>
            <a:r>
              <a:rPr lang="ru-RU" dirty="0" err="1" smtClean="0">
                <a:latin typeface="Times New Roman" panose="02020603050405020304" pitchFamily="18" charset="0"/>
                <a:cs typeface="Times New Roman" panose="02020603050405020304" pitchFamily="18" charset="0"/>
              </a:rPr>
              <a:t>құрылыс</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бақылау</a:t>
            </a:r>
            <a:r>
              <a:rPr lang="ru-RU" dirty="0" smtClean="0">
                <a:latin typeface="Times New Roman" panose="02020603050405020304" pitchFamily="18" charset="0"/>
                <a:cs typeface="Times New Roman" panose="02020603050405020304" pitchFamily="18" charset="0"/>
              </a:rPr>
              <a:t>, мониторинг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тоннельдер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жағдайын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маркшейдерлік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өнеркәсіп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нысандарын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қайта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құру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ғимараттар</a:t>
            </a:r>
            <a:r>
              <a:rPr lang="ru-RU" dirty="0" smtClean="0">
                <a:latin typeface="Times New Roman" panose="02020603050405020304" pitchFamily="18" charset="0"/>
                <a:cs typeface="Times New Roman" panose="02020603050405020304" pitchFamily="18" charset="0"/>
              </a:rPr>
              <a:t> мен </a:t>
            </a:r>
            <a:r>
              <a:rPr lang="ru-RU" dirty="0" err="1" smtClean="0">
                <a:latin typeface="Times New Roman" panose="02020603050405020304" pitchFamily="18" charset="0"/>
                <a:cs typeface="Times New Roman" panose="02020603050405020304" pitchFamily="18" charset="0"/>
              </a:rPr>
              <a:t>археологиялық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қалпына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келтіру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өлшеу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авариялар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апаттар</a:t>
            </a:r>
            <a:r>
              <a:rPr lang="ru-RU" dirty="0" smtClean="0">
                <a:latin typeface="Times New Roman" panose="02020603050405020304" pitchFamily="18" charset="0"/>
                <a:cs typeface="Times New Roman" panose="02020603050405020304" pitchFamily="18" charset="0"/>
              </a:rPr>
              <a:t> мен </a:t>
            </a:r>
            <a:r>
              <a:rPr lang="ru-RU" dirty="0" err="1" smtClean="0">
                <a:latin typeface="Times New Roman" panose="02020603050405020304" pitchFamily="18" charset="0"/>
                <a:cs typeface="Times New Roman" panose="02020603050405020304" pitchFamily="18" charset="0"/>
              </a:rPr>
              <a:t>авариялардың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бекіту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объектілерді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олардың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геометриялық</a:t>
            </a:r>
            <a:r>
              <a:rPr lang="ru-RU" dirty="0" smtClean="0">
                <a:latin typeface="Times New Roman" panose="02020603050405020304" pitchFamily="18" charset="0"/>
                <a:cs typeface="Times New Roman" panose="02020603050405020304" pitchFamily="18" charset="0"/>
              </a:rPr>
              <a:t> мониторинг </a:t>
            </a:r>
            <a:r>
              <a:rPr lang="ru-RU" dirty="0" err="1" smtClean="0">
                <a:latin typeface="Times New Roman" panose="02020603050405020304" pitchFamily="18" charset="0"/>
                <a:cs typeface="Times New Roman" panose="02020603050405020304" pitchFamily="18" charset="0"/>
              </a:rPr>
              <a:t>салынды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Атқарушы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зерттеулер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үшін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арналған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лазерлік</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Leica HDS6100 </a:t>
            </a:r>
            <a:r>
              <a:rPr lang="ru-RU" dirty="0" smtClean="0">
                <a:latin typeface="Times New Roman" panose="02020603050405020304" pitchFamily="18" charset="0"/>
                <a:cs typeface="Times New Roman" panose="02020603050405020304" pitchFamily="18" charset="0"/>
              </a:rPr>
              <a:t>сканер</a:t>
            </a:r>
            <a:endParaRPr lang="ru-RU" dirty="0">
              <a:latin typeface="Times New Roman" panose="02020603050405020304" pitchFamily="18" charset="0"/>
              <a:cs typeface="Times New Roman" panose="02020603050405020304" pitchFamily="18" charset="0"/>
            </a:endParaRPr>
          </a:p>
        </p:txBody>
      </p:sp>
      <p:pic>
        <p:nvPicPr>
          <p:cNvPr id="6146" name="Picture 2" descr="http://www.aspector.ru/products_pictures/66b_12.jpg"/>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862149"/>
            <a:ext cx="3925888" cy="531481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Рисунок 4"/>
          <p:cNvPicPr>
            <a:picLocks noChangeAspect="1"/>
          </p:cNvPicPr>
          <p:nvPr/>
        </p:nvPicPr>
        <p:blipFill>
          <a:blip r:embed="rId4" cstate="print"/>
          <a:stretch>
            <a:fillRect/>
          </a:stretch>
        </p:blipFill>
        <p:spPr>
          <a:xfrm>
            <a:off x="986631" y="511357"/>
            <a:ext cx="3629025" cy="333375"/>
          </a:xfrm>
          <a:prstGeom prst="rect">
            <a:avLst/>
          </a:prstGeom>
        </p:spPr>
      </p:pic>
    </p:spTree>
    <p:extLst>
      <p:ext uri="{BB962C8B-B14F-4D97-AF65-F5344CB8AC3E}">
        <p14:creationId xmlns:p14="http://schemas.microsoft.com/office/powerpoint/2010/main" xmlns="" val="27175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58491" y="245223"/>
            <a:ext cx="7184572" cy="2724400"/>
          </a:xfrm>
        </p:spPr>
        <p:txBody>
          <a:bodyPr>
            <a:noAutofit/>
          </a:bodyPr>
          <a:lstStyle/>
          <a:p>
            <a:r>
              <a:rPr lang="ru-RU" sz="1400" dirty="0" err="1" smtClean="0">
                <a:latin typeface="Times New Roman" panose="02020603050405020304" pitchFamily="18" charset="0"/>
                <a:cs typeface="Times New Roman" panose="02020603050405020304" pitchFamily="18" charset="0"/>
              </a:rPr>
              <a:t>Сипаттама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техникалық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сипаттамалары</a:t>
            </a:r>
            <a:r>
              <a:rPr lang="ru-RU" sz="1400" dirty="0" smtClean="0">
                <a:latin typeface="Times New Roman" panose="02020603050405020304" pitchFamily="18" charset="0"/>
                <a:cs typeface="Times New Roman" panose="02020603050405020304" pitchFamily="18" charset="0"/>
              </a:rPr>
              <a:t>:</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Topcon GLS-1000 </a:t>
            </a:r>
            <a:r>
              <a:rPr lang="ru-RU" sz="1400" dirty="0" err="1" smtClean="0">
                <a:latin typeface="Times New Roman" panose="02020603050405020304" pitchFamily="18" charset="0"/>
                <a:cs typeface="Times New Roman" panose="02020603050405020304" pitchFamily="18" charset="0"/>
              </a:rPr>
              <a:t>импульстік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лазерлі</a:t>
            </a:r>
            <a:r>
              <a:rPr lang="ru-RU" sz="1400" dirty="0" smtClean="0">
                <a:latin typeface="Times New Roman" panose="02020603050405020304" pitchFamily="18" charset="0"/>
                <a:cs typeface="Times New Roman" panose="02020603050405020304" pitchFamily="18" charset="0"/>
              </a:rPr>
              <a:t> сканер </a:t>
            </a:r>
            <a:r>
              <a:rPr lang="ru-RU" sz="1400" dirty="0" err="1" smtClean="0">
                <a:latin typeface="Times New Roman" panose="02020603050405020304" pitchFamily="18" charset="0"/>
                <a:cs typeface="Times New Roman" panose="02020603050405020304" pitchFamily="18" charset="0"/>
              </a:rPr>
              <a:t>сымды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сыртқы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батареялар</a:t>
            </a:r>
            <a:r>
              <a:rPr lang="ru-RU" sz="1400" dirty="0" smtClean="0">
                <a:latin typeface="Times New Roman" panose="02020603050405020304" pitchFamily="18" charset="0"/>
                <a:cs typeface="Times New Roman" panose="02020603050405020304" pitchFamily="18" charset="0"/>
              </a:rPr>
              <a:t> мен </a:t>
            </a:r>
            <a:r>
              <a:rPr lang="ru-RU" sz="1400" dirty="0" err="1" smtClean="0">
                <a:latin typeface="Times New Roman" panose="02020603050405020304" pitchFamily="18" charset="0"/>
                <a:cs typeface="Times New Roman" panose="02020603050405020304" pitchFamily="18" charset="0"/>
              </a:rPr>
              <a:t>компьютерсіз</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тиімді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жұмыс</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істей</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алады</a:t>
            </a:r>
            <a:r>
              <a:rPr lang="ru-RU" sz="1400" dirty="0" smtClean="0">
                <a:latin typeface="Times New Roman" panose="02020603050405020304" pitchFamily="18" charset="0"/>
                <a:cs typeface="Times New Roman" panose="02020603050405020304" pitchFamily="18" charset="0"/>
              </a:rPr>
              <a:t> - </a:t>
            </a:r>
            <a:r>
              <a:rPr lang="ru-RU" sz="1400" dirty="0" err="1" smtClean="0">
                <a:latin typeface="Times New Roman" panose="02020603050405020304" pitchFamily="18" charset="0"/>
                <a:cs typeface="Times New Roman" panose="02020603050405020304" pitchFamily="18" charset="0"/>
              </a:rPr>
              <a:t>бұл</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жұмыс</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үшін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жасалған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жеке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оқшауланған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лазерлік</a:t>
            </a:r>
            <a:r>
              <a:rPr lang="ru-RU" sz="1400" dirty="0" smtClean="0">
                <a:latin typeface="Times New Roman" panose="02020603050405020304" pitchFamily="18" charset="0"/>
                <a:cs typeface="Times New Roman" panose="02020603050405020304" pitchFamily="18" charset="0"/>
              </a:rPr>
              <a:t> сканер. </a:t>
            </a:r>
            <a:r>
              <a:rPr lang="ru-RU" sz="1400" dirty="0" err="1" smtClean="0">
                <a:latin typeface="Times New Roman" panose="02020603050405020304" pitchFamily="18" charset="0"/>
                <a:cs typeface="Times New Roman" panose="02020603050405020304" pitchFamily="18" charset="0"/>
              </a:rPr>
              <a:t>Лазерлік</a:t>
            </a:r>
            <a:r>
              <a:rPr lang="ru-RU" sz="1400" dirty="0" smtClean="0">
                <a:latin typeface="Times New Roman" panose="02020603050405020304" pitchFamily="18" charset="0"/>
                <a:cs typeface="Times New Roman" panose="02020603050405020304" pitchFamily="18" charset="0"/>
              </a:rPr>
              <a:t> 3</a:t>
            </a:r>
            <a:r>
              <a:rPr lang="en-US" sz="1400" dirty="0" smtClean="0">
                <a:latin typeface="Times New Roman" panose="02020603050405020304" pitchFamily="18" charset="0"/>
                <a:cs typeface="Times New Roman" panose="02020603050405020304" pitchFamily="18" charset="0"/>
              </a:rPr>
              <a:t>D </a:t>
            </a:r>
            <a:r>
              <a:rPr lang="ru-RU" sz="1400" dirty="0" smtClean="0">
                <a:latin typeface="Times New Roman" panose="02020603050405020304" pitchFamily="18" charset="0"/>
                <a:cs typeface="Times New Roman" panose="02020603050405020304" pitchFamily="18" charset="0"/>
              </a:rPr>
              <a:t>сканер (</a:t>
            </a:r>
            <a:r>
              <a:rPr lang="ru-RU" sz="1400" dirty="0" err="1" smtClean="0">
                <a:latin typeface="Times New Roman" panose="02020603050405020304" pitchFamily="18" charset="0"/>
                <a:cs typeface="Times New Roman" panose="02020603050405020304" pitchFamily="18" charset="0"/>
              </a:rPr>
              <a:t>лазерлік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сканерлеу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жүйесі</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Topcon GLS-1000 </a:t>
            </a:r>
            <a:r>
              <a:rPr lang="ru-RU" sz="1400" dirty="0" err="1" smtClean="0">
                <a:latin typeface="Times New Roman" panose="02020603050405020304" pitchFamily="18" charset="0"/>
                <a:cs typeface="Times New Roman" panose="02020603050405020304" pitchFamily="18" charset="0"/>
              </a:rPr>
              <a:t>өзінің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функционалдылығымен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өрістегі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бір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жауынгер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емес</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деген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пікірді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жоққа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шығарады</a:t>
            </a:r>
            <a:r>
              <a:rPr lang="en-US" sz="1400" dirty="0" smtClean="0">
                <a:latin typeface="Times New Roman" panose="02020603050405020304" pitchFamily="18" charset="0"/>
                <a:cs typeface="Times New Roman" panose="02020603050405020304" pitchFamily="18" charset="0"/>
              </a:rPr>
              <a:t/>
            </a:r>
            <a:br>
              <a:rPr lang="en-US" sz="1400" dirty="0" smtClean="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ru-RU" sz="1400" dirty="0" err="1" smtClean="0">
                <a:latin typeface="Times New Roman" panose="02020603050405020304" pitchFamily="18" charset="0"/>
                <a:cs typeface="Times New Roman" panose="02020603050405020304" pitchFamily="18" charset="0"/>
              </a:rPr>
              <a:t>Қолданбалы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жұмыстарды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орындау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үшін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мысалы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сканерлеу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көпірлерін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кеңістіктерді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түрлі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ғимараттар</a:t>
            </a:r>
            <a:r>
              <a:rPr lang="ru-RU" sz="1400" dirty="0" smtClean="0">
                <a:latin typeface="Times New Roman" panose="02020603050405020304" pitchFamily="18" charset="0"/>
                <a:cs typeface="Times New Roman" panose="02020603050405020304" pitchFamily="18" charset="0"/>
              </a:rPr>
              <a:t> мен </a:t>
            </a:r>
            <a:r>
              <a:rPr lang="ru-RU" sz="1400" dirty="0" err="1" smtClean="0">
                <a:latin typeface="Times New Roman" panose="02020603050405020304" pitchFamily="18" charset="0"/>
                <a:cs typeface="Times New Roman" panose="02020603050405020304" pitchFamily="18" charset="0"/>
              </a:rPr>
              <a:t>құрылыстарды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тарихи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нысандарды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карьерлерді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немесе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туннельдерді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антенналық</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құрылымдарды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т.б</a:t>
            </a:r>
            <a:r>
              <a:rPr lang="ru-RU" sz="1400" dirty="0" smtClean="0">
                <a:latin typeface="Times New Roman" panose="02020603050405020304" pitchFamily="18" charset="0"/>
                <a:cs typeface="Times New Roman" panose="02020603050405020304" pitchFamily="18" charset="0"/>
              </a:rPr>
              <a:t>. - тек </a:t>
            </a:r>
            <a:r>
              <a:rPr lang="en-US" sz="1400" dirty="0" smtClean="0">
                <a:latin typeface="Times New Roman" panose="02020603050405020304" pitchFamily="18" charset="0"/>
                <a:cs typeface="Times New Roman" panose="02020603050405020304" pitchFamily="18" charset="0"/>
              </a:rPr>
              <a:t>Topcon GLS-1000 </a:t>
            </a:r>
            <a:r>
              <a:rPr lang="ru-RU" sz="1400" dirty="0" smtClean="0">
                <a:latin typeface="Times New Roman" panose="02020603050405020304" pitchFamily="18" charset="0"/>
                <a:cs typeface="Times New Roman" panose="02020603050405020304" pitchFamily="18" charset="0"/>
              </a:rPr>
              <a:t>операторы, штатив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лазерлік</a:t>
            </a:r>
            <a:r>
              <a:rPr lang="ru-RU" sz="1400" dirty="0" smtClean="0">
                <a:latin typeface="Times New Roman" panose="02020603050405020304" pitchFamily="18" charset="0"/>
                <a:cs typeface="Times New Roman" panose="02020603050405020304" pitchFamily="18" charset="0"/>
              </a:rPr>
              <a:t> сканер </a:t>
            </a:r>
            <a:r>
              <a:rPr lang="ru-RU" sz="1400" dirty="0" err="1" smtClean="0">
                <a:latin typeface="Times New Roman" panose="02020603050405020304" pitchFamily="18" charset="0"/>
                <a:cs typeface="Times New Roman" panose="02020603050405020304" pitchFamily="18" charset="0"/>
              </a:rPr>
              <a:t>қажет</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Басқару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өте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қарапайым</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ыңғайлы</a:t>
            </a:r>
            <a:r>
              <a:rPr lang="ru-RU" sz="1400" dirty="0" smtClean="0">
                <a:latin typeface="Times New Roman" panose="02020603050405020304" pitchFamily="18" charset="0"/>
                <a:cs typeface="Times New Roman" panose="02020603050405020304" pitchFamily="18" charset="0"/>
              </a:rPr>
              <a:t>, интерфейс </a:t>
            </a:r>
            <a:r>
              <a:rPr lang="ru-RU" sz="1400" dirty="0" err="1" smtClean="0">
                <a:latin typeface="Times New Roman" panose="02020603050405020304" pitchFamily="18" charset="0"/>
                <a:cs typeface="Times New Roman" panose="02020603050405020304" pitchFamily="18" charset="0"/>
              </a:rPr>
              <a:t>интуитивті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менюлер</a:t>
            </a:r>
            <a:r>
              <a:rPr lang="ru-RU" sz="1400" dirty="0" smtClean="0">
                <a:latin typeface="Times New Roman" panose="02020603050405020304" pitchFamily="18" charset="0"/>
                <a:cs typeface="Times New Roman" panose="02020603050405020304" pitchFamily="18" charset="0"/>
              </a:rPr>
              <a:t> мен </a:t>
            </a:r>
            <a:r>
              <a:rPr lang="ru-RU" sz="1400" dirty="0" err="1" smtClean="0">
                <a:latin typeface="Times New Roman" panose="02020603050405020304" pitchFamily="18" charset="0"/>
                <a:cs typeface="Times New Roman" panose="02020603050405020304" pitchFamily="18" charset="0"/>
              </a:rPr>
              <a:t>бағдарламалар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толығымен</a:t>
            </a:r>
            <a:r>
              <a:rPr lang="ru-RU"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Russified</a:t>
            </a:r>
            <a:r>
              <a:rPr lang="en-US"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және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ең</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күрделі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нысандарды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сканерлеу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үшін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бірнеше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пернелерді</a:t>
            </a:r>
            <a:r>
              <a:rPr lang="ru-RU" sz="1400" dirty="0" smtClean="0">
                <a:latin typeface="Times New Roman" panose="02020603050405020304" pitchFamily="18" charset="0"/>
                <a:cs typeface="Times New Roman" panose="02020603050405020304" pitchFamily="18" charset="0"/>
              </a:rPr>
              <a:t> басу </a:t>
            </a:r>
            <a:r>
              <a:rPr lang="ru-RU" sz="1400" dirty="0" err="1" smtClean="0">
                <a:latin typeface="Times New Roman" panose="02020603050405020304" pitchFamily="18" charset="0"/>
                <a:cs typeface="Times New Roman" panose="02020603050405020304" pitchFamily="18" charset="0"/>
              </a:rPr>
              <a:t>керек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Сондай-ақ</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Topcon GLS-1000 </a:t>
            </a:r>
            <a:r>
              <a:rPr lang="ru-RU" sz="1400" dirty="0" err="1" smtClean="0">
                <a:latin typeface="Times New Roman" panose="02020603050405020304" pitchFamily="18" charset="0"/>
                <a:cs typeface="Times New Roman" panose="02020603050405020304" pitchFamily="18" charset="0"/>
              </a:rPr>
              <a:t>лазерлік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сканерін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компьютерді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сымсыз</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Wi-Fi </a:t>
            </a:r>
            <a:r>
              <a:rPr lang="ru-RU" sz="1400" dirty="0" err="1" smtClean="0">
                <a:latin typeface="Times New Roman" panose="02020603050405020304" pitchFamily="18" charset="0"/>
                <a:cs typeface="Times New Roman" panose="02020603050405020304" pitchFamily="18" charset="0"/>
              </a:rPr>
              <a:t>арқылы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басқару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үшін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пайдалануға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болады</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10" name="Объект 9"/>
          <p:cNvPicPr>
            <a:picLocks noGrp="1" noChangeAspect="1"/>
          </p:cNvPicPr>
          <p:nvPr>
            <p:ph sz="half" idx="2"/>
          </p:nvPr>
        </p:nvPicPr>
        <p:blipFill>
          <a:blip r:embed="rId2" cstate="print"/>
          <a:stretch>
            <a:fillRect/>
          </a:stretch>
        </p:blipFill>
        <p:spPr>
          <a:xfrm>
            <a:off x="4258491" y="2969623"/>
            <a:ext cx="7184571" cy="3207340"/>
          </a:xfrm>
          <a:prstGeom prst="rect">
            <a:avLst/>
          </a:prstGeom>
        </p:spPr>
      </p:pic>
      <p:pic>
        <p:nvPicPr>
          <p:cNvPr id="7170" name="Picture 2" descr="http://www.aspector.ru/products_pictures/74b_12.jpg"/>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 y="1028994"/>
            <a:ext cx="3751217" cy="527859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Рисунок 6"/>
          <p:cNvPicPr>
            <a:picLocks noChangeAspect="1"/>
          </p:cNvPicPr>
          <p:nvPr/>
        </p:nvPicPr>
        <p:blipFill>
          <a:blip r:embed="rId4" cstate="print"/>
          <a:stretch>
            <a:fillRect/>
          </a:stretch>
        </p:blipFill>
        <p:spPr>
          <a:xfrm>
            <a:off x="1072242" y="616540"/>
            <a:ext cx="2209800" cy="295275"/>
          </a:xfrm>
          <a:prstGeom prst="rect">
            <a:avLst/>
          </a:prstGeom>
        </p:spPr>
      </p:pic>
    </p:spTree>
    <p:extLst>
      <p:ext uri="{BB962C8B-B14F-4D97-AF65-F5344CB8AC3E}">
        <p14:creationId xmlns:p14="http://schemas.microsoft.com/office/powerpoint/2010/main" xmlns="" val="160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35130"/>
            <a:ext cx="9144000" cy="1776957"/>
          </a:xfrm>
        </p:spPr>
        <p:txBody>
          <a:bodyPr/>
          <a:lstStyle/>
          <a:p>
            <a:r>
              <a:rPr lang="kk-KZ" dirty="0" smtClean="0"/>
              <a:t>Сканерлер</a:t>
            </a:r>
            <a:br>
              <a:rPr lang="kk-KZ" dirty="0" smtClean="0"/>
            </a:br>
            <a:endParaRPr lang="ru-RU" dirty="0"/>
          </a:p>
        </p:txBody>
      </p:sp>
      <p:pic>
        <p:nvPicPr>
          <p:cNvPr id="8196" name="Picture 4" descr="Картинки по запросу геодезические сканеры"/>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3587" y="1158240"/>
            <a:ext cx="11113316" cy="548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532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38199" y="330926"/>
            <a:ext cx="10822577" cy="6037625"/>
          </a:xfrm>
        </p:spPr>
      </p:pic>
    </p:spTree>
    <p:extLst>
      <p:ext uri="{BB962C8B-B14F-4D97-AF65-F5344CB8AC3E}">
        <p14:creationId xmlns:p14="http://schemas.microsoft.com/office/powerpoint/2010/main" xmlns="" val="1808816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00297"/>
            <a:ext cx="10515600" cy="2595154"/>
          </a:xfrm>
        </p:spPr>
        <p:txBody>
          <a:bodyPr/>
          <a:lstStyle/>
          <a:p>
            <a:endParaRPr lang="ru-RU" dirty="0"/>
          </a:p>
        </p:txBody>
      </p:sp>
      <p:sp>
        <p:nvSpPr>
          <p:cNvPr id="3" name="Объект 2"/>
          <p:cNvSpPr>
            <a:spLocks noGrp="1"/>
          </p:cNvSpPr>
          <p:nvPr>
            <p:ph idx="1"/>
          </p:nvPr>
        </p:nvSpPr>
        <p:spPr>
          <a:xfrm>
            <a:off x="838199" y="3614057"/>
            <a:ext cx="11040291" cy="2562906"/>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FARO Focus 3D X 330 - </a:t>
            </a:r>
            <a:r>
              <a:rPr lang="ru-RU" dirty="0" err="1" smtClean="0">
                <a:latin typeface="Times New Roman" panose="02020603050405020304" pitchFamily="18" charset="0"/>
                <a:cs typeface="Times New Roman" panose="02020603050405020304" pitchFamily="18" charset="0"/>
              </a:rPr>
              <a:t>лазерлі</a:t>
            </a:r>
            <a:r>
              <a:rPr lang="ru-RU" dirty="0" smtClean="0">
                <a:latin typeface="Times New Roman" panose="02020603050405020304" pitchFamily="18" charset="0"/>
                <a:cs typeface="Times New Roman" panose="02020603050405020304" pitchFamily="18" charset="0"/>
              </a:rPr>
              <a:t> 3</a:t>
            </a:r>
            <a:r>
              <a:rPr lang="en-US" dirty="0" smtClean="0">
                <a:latin typeface="Times New Roman" panose="02020603050405020304" pitchFamily="18" charset="0"/>
                <a:cs typeface="Times New Roman" panose="02020603050405020304" pitchFamily="18" charset="0"/>
              </a:rPr>
              <a:t>D-</a:t>
            </a:r>
            <a:r>
              <a:rPr lang="ru-RU" dirty="0" smtClean="0">
                <a:latin typeface="Times New Roman" panose="02020603050405020304" pitchFamily="18" charset="0"/>
                <a:cs typeface="Times New Roman" panose="02020603050405020304" pitchFamily="18" charset="0"/>
              </a:rPr>
              <a:t>сканер, </a:t>
            </a:r>
            <a:r>
              <a:rPr lang="ru-RU" dirty="0" err="1" smtClean="0">
                <a:latin typeface="Times New Roman" panose="02020603050405020304" pitchFamily="18" charset="0"/>
                <a:cs typeface="Times New Roman" panose="02020603050405020304" pitchFamily="18" charset="0"/>
              </a:rPr>
              <a:t>ашық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ағынға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сканерлеу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үшін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арнайы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әзірленген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Жұмыс</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ұзақтығы</a:t>
            </a:r>
            <a:r>
              <a:rPr lang="ru-RU" dirty="0" smtClean="0">
                <a:latin typeface="Times New Roman" panose="02020603050405020304" pitchFamily="18" charset="0"/>
                <a:cs typeface="Times New Roman" panose="02020603050405020304" pitchFamily="18" charset="0"/>
              </a:rPr>
              <a:t> 330 </a:t>
            </a:r>
            <a:r>
              <a:rPr lang="ru-RU" dirty="0" err="1" smtClean="0">
                <a:latin typeface="Times New Roman" panose="02020603050405020304" pitchFamily="18" charset="0"/>
                <a:cs typeface="Times New Roman" panose="02020603050405020304" pitchFamily="18" charset="0"/>
              </a:rPr>
              <a:t>метрге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дейінгі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жылдамдықпен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ландшафттарды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архитектуралық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ансамбльді</a:t>
            </a:r>
            <a:r>
              <a:rPr lang="ru-RU" dirty="0" smtClean="0">
                <a:latin typeface="Times New Roman" panose="02020603050405020304" pitchFamily="18" charset="0"/>
                <a:cs typeface="Times New Roman" panose="02020603050405020304" pitchFamily="18" charset="0"/>
              </a:rPr>
              <a:t>, фасад зданий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басқа</a:t>
            </a:r>
            <a:r>
              <a:rPr lang="ru-RU" dirty="0" smtClean="0">
                <a:latin typeface="Times New Roman" panose="02020603050405020304" pitchFamily="18" charset="0"/>
                <a:cs typeface="Times New Roman" panose="02020603050405020304" pitchFamily="18" charset="0"/>
              </a:rPr>
              <a:t> да </a:t>
            </a:r>
            <a:r>
              <a:rPr lang="ru-RU" dirty="0" err="1" smtClean="0">
                <a:latin typeface="Times New Roman" panose="02020603050405020304" pitchFamily="18" charset="0"/>
                <a:cs typeface="Times New Roman" panose="02020603050405020304" pitchFamily="18" charset="0"/>
              </a:rPr>
              <a:t>объектілерді</a:t>
            </a:r>
            <a:r>
              <a:rPr lang="ru-RU" dirty="0" smtClean="0">
                <a:latin typeface="Times New Roman" panose="02020603050405020304" pitchFamily="18" charset="0"/>
                <a:cs typeface="Times New Roman" panose="02020603050405020304" pitchFamily="18" charset="0"/>
              </a:rPr>
              <a:t> 2 мм-</a:t>
            </a:r>
            <a:r>
              <a:rPr lang="ru-RU" dirty="0" err="1" smtClean="0">
                <a:latin typeface="Times New Roman" panose="02020603050405020304" pitchFamily="18" charset="0"/>
                <a:cs typeface="Times New Roman" panose="02020603050405020304" pitchFamily="18" charset="0"/>
              </a:rPr>
              <a:t>ге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дейінгі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дәлдікпен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қарап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шығуға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мүмкіндік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береді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Құрылыс</a:t>
            </a:r>
            <a:r>
              <a:rPr lang="ru-RU" dirty="0" smtClean="0">
                <a:latin typeface="Times New Roman" panose="02020603050405020304" pitchFamily="18" charset="0"/>
                <a:cs typeface="Times New Roman" panose="02020603050405020304" pitchFamily="18" charset="0"/>
              </a:rPr>
              <a:t>, архитектура, </a:t>
            </a:r>
            <a:r>
              <a:rPr lang="ru-RU" dirty="0" err="1" smtClean="0">
                <a:latin typeface="Times New Roman" panose="02020603050405020304" pitchFamily="18" charset="0"/>
                <a:cs typeface="Times New Roman" panose="02020603050405020304" pitchFamily="18" charset="0"/>
              </a:rPr>
              <a:t>геологияға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арналған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идеялар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қаланың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жобалауы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кез-келген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басқа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міндеттерді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шешуі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жылдам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жинауды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қажет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етеді</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44640" y="200297"/>
            <a:ext cx="4982822" cy="3155668"/>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4538" y="136172"/>
            <a:ext cx="6080102" cy="3155668"/>
          </a:xfrm>
          <a:prstGeom prst="rect">
            <a:avLst/>
          </a:prstGeom>
        </p:spPr>
      </p:pic>
    </p:spTree>
    <p:extLst>
      <p:ext uri="{BB962C8B-B14F-4D97-AF65-F5344CB8AC3E}">
        <p14:creationId xmlns:p14="http://schemas.microsoft.com/office/powerpoint/2010/main" xmlns="" val="3623550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365125"/>
            <a:ext cx="10515600" cy="2282281"/>
          </a:xfrm>
        </p:spPr>
        <p:txBody>
          <a:bodyPr/>
          <a:lstStyle/>
          <a:p>
            <a:endParaRPr lang="ru-RU" dirty="0"/>
          </a:p>
        </p:txBody>
      </p:sp>
      <p:sp>
        <p:nvSpPr>
          <p:cNvPr id="5" name="Объект 4"/>
          <p:cNvSpPr>
            <a:spLocks noGrp="1"/>
          </p:cNvSpPr>
          <p:nvPr>
            <p:ph sz="half" idx="1"/>
          </p:nvPr>
        </p:nvSpPr>
        <p:spPr>
          <a:xfrm>
            <a:off x="838200" y="3587931"/>
            <a:ext cx="5181600" cy="2589032"/>
          </a:xfrm>
        </p:spPr>
        <p:txBody>
          <a:bodyPr>
            <a:normAutofit fontScale="77500" lnSpcReduction="20000"/>
          </a:bodyPr>
          <a:lstStyle/>
          <a:p>
            <a:r>
              <a:rPr lang="ru-RU" dirty="0" err="1" smtClean="0"/>
              <a:t>Сымсыз</a:t>
            </a:r>
            <a:r>
              <a:rPr lang="ru-RU" dirty="0" smtClean="0"/>
              <a:t> </a:t>
            </a:r>
            <a:r>
              <a:rPr lang="ru-RU" dirty="0" err="1" smtClean="0"/>
              <a:t>басқару</a:t>
            </a:r>
            <a:endParaRPr lang="ru-RU" dirty="0" smtClean="0"/>
          </a:p>
          <a:p>
            <a:r>
              <a:rPr lang="en-US" dirty="0" smtClean="0"/>
              <a:t>FARO Focus 3D X 330 </a:t>
            </a:r>
            <a:r>
              <a:rPr lang="ru-RU" dirty="0" err="1" smtClean="0"/>
              <a:t>құрылғысын</a:t>
            </a:r>
            <a:r>
              <a:rPr lang="ru-RU" dirty="0" smtClean="0"/>
              <a:t> </a:t>
            </a:r>
            <a:r>
              <a:rPr lang="ru-RU" dirty="0" err="1" smtClean="0"/>
              <a:t>қашықтан</a:t>
            </a:r>
            <a:r>
              <a:rPr lang="ru-RU" dirty="0" smtClean="0"/>
              <a:t> </a:t>
            </a:r>
            <a:r>
              <a:rPr lang="ru-RU" dirty="0" err="1" smtClean="0"/>
              <a:t>басқаруға</a:t>
            </a:r>
            <a:r>
              <a:rPr lang="ru-RU" dirty="0" smtClean="0"/>
              <a:t> </a:t>
            </a:r>
            <a:r>
              <a:rPr lang="ru-RU" dirty="0" err="1" smtClean="0"/>
              <a:t>болады</a:t>
            </a:r>
            <a:r>
              <a:rPr lang="ru-RU" dirty="0" smtClean="0"/>
              <a:t> - </a:t>
            </a:r>
            <a:r>
              <a:rPr lang="ru-RU" dirty="0" err="1" smtClean="0"/>
              <a:t>кіріктірілген</a:t>
            </a:r>
            <a:r>
              <a:rPr lang="ru-RU" dirty="0" smtClean="0"/>
              <a:t> </a:t>
            </a:r>
            <a:r>
              <a:rPr lang="ru-RU" dirty="0" err="1" smtClean="0"/>
              <a:t>сымсыз</a:t>
            </a:r>
            <a:r>
              <a:rPr lang="ru-RU" dirty="0" smtClean="0"/>
              <a:t> мониторинг </a:t>
            </a:r>
            <a:r>
              <a:rPr lang="ru-RU" dirty="0" err="1" smtClean="0"/>
              <a:t>жүйесі</a:t>
            </a:r>
            <a:r>
              <a:rPr lang="ru-RU" dirty="0" smtClean="0"/>
              <a:t> </a:t>
            </a:r>
            <a:r>
              <a:rPr lang="ru-RU" dirty="0" err="1" smtClean="0"/>
              <a:t>арқасында</a:t>
            </a:r>
            <a:r>
              <a:rPr lang="ru-RU" dirty="0" smtClean="0"/>
              <a:t>. Осы </a:t>
            </a:r>
            <a:r>
              <a:rPr lang="ru-RU" dirty="0" err="1" smtClean="0"/>
              <a:t>функцияның</a:t>
            </a:r>
            <a:r>
              <a:rPr lang="ru-RU" dirty="0" smtClean="0"/>
              <a:t> </a:t>
            </a:r>
            <a:r>
              <a:rPr lang="ru-RU" dirty="0" err="1" smtClean="0"/>
              <a:t>арқасында</a:t>
            </a:r>
            <a:r>
              <a:rPr lang="ru-RU" dirty="0" smtClean="0"/>
              <a:t> </a:t>
            </a:r>
            <a:r>
              <a:rPr lang="ru-RU" dirty="0" err="1" smtClean="0"/>
              <a:t>сканерлерді</a:t>
            </a:r>
            <a:r>
              <a:rPr lang="ru-RU" dirty="0" smtClean="0"/>
              <a:t> </a:t>
            </a:r>
            <a:r>
              <a:rPr lang="ru-RU" dirty="0" err="1" smtClean="0"/>
              <a:t>қашықтан</a:t>
            </a:r>
            <a:r>
              <a:rPr lang="ru-RU" dirty="0" smtClean="0"/>
              <a:t> </a:t>
            </a:r>
            <a:r>
              <a:rPr lang="ru-RU" dirty="0" err="1" smtClean="0"/>
              <a:t>жүктеп</a:t>
            </a:r>
            <a:r>
              <a:rPr lang="ru-RU" dirty="0" smtClean="0"/>
              <a:t> </a:t>
            </a:r>
            <a:r>
              <a:rPr lang="ru-RU" dirty="0" err="1" smtClean="0"/>
              <a:t>алу</a:t>
            </a:r>
            <a:r>
              <a:rPr lang="ru-RU" dirty="0" smtClean="0"/>
              <a:t> </a:t>
            </a:r>
            <a:r>
              <a:rPr lang="ru-RU" dirty="0" err="1" smtClean="0"/>
              <a:t>үшін</a:t>
            </a:r>
            <a:r>
              <a:rPr lang="ru-RU" dirty="0" smtClean="0"/>
              <a:t> 3</a:t>
            </a:r>
            <a:r>
              <a:rPr lang="en-US" dirty="0" smtClean="0"/>
              <a:t>D </a:t>
            </a:r>
            <a:r>
              <a:rPr lang="ru-RU" dirty="0" err="1" smtClean="0"/>
              <a:t>сканерге</a:t>
            </a:r>
            <a:r>
              <a:rPr lang="ru-RU" dirty="0" smtClean="0"/>
              <a:t> </a:t>
            </a:r>
            <a:r>
              <a:rPr lang="ru-RU" dirty="0" err="1" smtClean="0"/>
              <a:t>қосу</a:t>
            </a:r>
            <a:r>
              <a:rPr lang="ru-RU" dirty="0" smtClean="0"/>
              <a:t> </a:t>
            </a:r>
            <a:r>
              <a:rPr lang="ru-RU" dirty="0" err="1" smtClean="0"/>
              <a:t>қажет</a:t>
            </a:r>
            <a:r>
              <a:rPr lang="ru-RU" dirty="0" smtClean="0"/>
              <a:t> </a:t>
            </a:r>
            <a:r>
              <a:rPr lang="ru-RU" dirty="0" err="1" smtClean="0"/>
              <a:t>емес</a:t>
            </a:r>
            <a:r>
              <a:rPr lang="ru-RU" dirty="0" smtClean="0"/>
              <a:t>, </a:t>
            </a:r>
            <a:r>
              <a:rPr lang="ru-RU" dirty="0" err="1" smtClean="0"/>
              <a:t>сонымен</a:t>
            </a:r>
            <a:r>
              <a:rPr lang="ru-RU" dirty="0" smtClean="0"/>
              <a:t> </a:t>
            </a:r>
            <a:r>
              <a:rPr lang="ru-RU" dirty="0" err="1" smtClean="0"/>
              <a:t>қатар</a:t>
            </a:r>
            <a:r>
              <a:rPr lang="ru-RU" dirty="0" smtClean="0"/>
              <a:t> </a:t>
            </a:r>
            <a:r>
              <a:rPr lang="ru-RU" dirty="0" err="1" smtClean="0"/>
              <a:t>құрылғыны</a:t>
            </a:r>
            <a:r>
              <a:rPr lang="ru-RU" dirty="0" smtClean="0"/>
              <a:t> </a:t>
            </a:r>
            <a:r>
              <a:rPr lang="ru-RU" dirty="0" err="1" smtClean="0"/>
              <a:t>адам</a:t>
            </a:r>
            <a:r>
              <a:rPr lang="ru-RU" dirty="0" smtClean="0"/>
              <a:t> </a:t>
            </a:r>
            <a:r>
              <a:rPr lang="ru-RU" dirty="0" err="1" smtClean="0"/>
              <a:t>үшін</a:t>
            </a:r>
            <a:r>
              <a:rPr lang="ru-RU" dirty="0" smtClean="0"/>
              <a:t> </a:t>
            </a:r>
            <a:r>
              <a:rPr lang="ru-RU" dirty="0" err="1" smtClean="0"/>
              <a:t>қауіпті</a:t>
            </a:r>
            <a:r>
              <a:rPr lang="ru-RU" dirty="0" smtClean="0"/>
              <a:t> </a:t>
            </a:r>
            <a:r>
              <a:rPr lang="ru-RU" dirty="0" err="1" smtClean="0"/>
              <a:t>жағдайларда</a:t>
            </a:r>
            <a:r>
              <a:rPr lang="ru-RU" dirty="0" smtClean="0"/>
              <a:t> </a:t>
            </a:r>
            <a:r>
              <a:rPr lang="ru-RU" dirty="0" err="1" smtClean="0"/>
              <a:t>пайдалануға</a:t>
            </a:r>
            <a:r>
              <a:rPr lang="ru-RU" dirty="0" smtClean="0"/>
              <a:t> </a:t>
            </a:r>
            <a:r>
              <a:rPr lang="ru-RU" dirty="0" err="1" smtClean="0"/>
              <a:t>болады</a:t>
            </a:r>
            <a:endParaRPr lang="ru-RU" dirty="0"/>
          </a:p>
        </p:txBody>
      </p:sp>
      <p:sp>
        <p:nvSpPr>
          <p:cNvPr id="6" name="Объект 5"/>
          <p:cNvSpPr>
            <a:spLocks noGrp="1"/>
          </p:cNvSpPr>
          <p:nvPr>
            <p:ph sz="half" idx="2"/>
          </p:nvPr>
        </p:nvSpPr>
        <p:spPr>
          <a:xfrm>
            <a:off x="6172200" y="3587931"/>
            <a:ext cx="5181600" cy="2589032"/>
          </a:xfrm>
        </p:spPr>
        <p:txBody>
          <a:bodyPr>
            <a:normAutofit fontScale="77500" lnSpcReduction="20000"/>
          </a:bodyPr>
          <a:lstStyle/>
          <a:p>
            <a:r>
              <a:rPr lang="ru-RU" dirty="0" smtClean="0"/>
              <a:t>Автономия 4.5 </a:t>
            </a:r>
            <a:r>
              <a:rPr lang="ru-RU" dirty="0" err="1" smtClean="0"/>
              <a:t>сағатқа</a:t>
            </a:r>
            <a:r>
              <a:rPr lang="ru-RU" dirty="0" smtClean="0"/>
              <a:t> </a:t>
            </a:r>
            <a:r>
              <a:rPr lang="ru-RU" dirty="0" err="1" smtClean="0"/>
              <a:t>дейін</a:t>
            </a:r>
            <a:endParaRPr lang="ru-RU" dirty="0" smtClean="0"/>
          </a:p>
          <a:p>
            <a:r>
              <a:rPr lang="en-US" dirty="0" smtClean="0"/>
              <a:t>FARO Focus 3D X 330 </a:t>
            </a:r>
            <a:r>
              <a:rPr lang="ru-RU" dirty="0" err="1" smtClean="0"/>
              <a:t>автономды</a:t>
            </a:r>
            <a:r>
              <a:rPr lang="ru-RU" dirty="0" smtClean="0"/>
              <a:t> </a:t>
            </a:r>
            <a:r>
              <a:rPr lang="ru-RU" dirty="0" err="1" smtClean="0"/>
              <a:t>жұмыс</a:t>
            </a:r>
            <a:r>
              <a:rPr lang="ru-RU" dirty="0" smtClean="0"/>
              <a:t> </a:t>
            </a:r>
            <a:r>
              <a:rPr lang="ru-RU" dirty="0" err="1" smtClean="0"/>
              <a:t>істеу</a:t>
            </a:r>
            <a:r>
              <a:rPr lang="ru-RU" dirty="0" smtClean="0"/>
              <a:t> </a:t>
            </a:r>
            <a:r>
              <a:rPr lang="ru-RU" dirty="0" err="1" smtClean="0"/>
              <a:t>үшін</a:t>
            </a:r>
            <a:r>
              <a:rPr lang="ru-RU" dirty="0" smtClean="0"/>
              <a:t> </a:t>
            </a:r>
            <a:r>
              <a:rPr lang="ru-RU" dirty="0" err="1" smtClean="0"/>
              <a:t>қуатты</a:t>
            </a:r>
            <a:r>
              <a:rPr lang="ru-RU" dirty="0" smtClean="0"/>
              <a:t> </a:t>
            </a:r>
            <a:r>
              <a:rPr lang="ru-RU" dirty="0" err="1" smtClean="0"/>
              <a:t>батареямен</a:t>
            </a:r>
            <a:r>
              <a:rPr lang="ru-RU" dirty="0" smtClean="0"/>
              <a:t> </a:t>
            </a:r>
            <a:r>
              <a:rPr lang="ru-RU" dirty="0" err="1" smtClean="0"/>
              <a:t>жабдықталған</a:t>
            </a:r>
            <a:r>
              <a:rPr lang="ru-RU" dirty="0" smtClean="0"/>
              <a:t>. </a:t>
            </a:r>
            <a:r>
              <a:rPr lang="ru-RU" dirty="0" err="1" smtClean="0"/>
              <a:t>Ол</a:t>
            </a:r>
            <a:r>
              <a:rPr lang="ru-RU" dirty="0" smtClean="0"/>
              <a:t> 4,5 </a:t>
            </a:r>
            <a:r>
              <a:rPr lang="ru-RU" dirty="0" err="1" smtClean="0"/>
              <a:t>сағатқа</a:t>
            </a:r>
            <a:r>
              <a:rPr lang="ru-RU" dirty="0" smtClean="0"/>
              <a:t> </a:t>
            </a:r>
            <a:r>
              <a:rPr lang="ru-RU" dirty="0" err="1" smtClean="0"/>
              <a:t>дейін</a:t>
            </a:r>
            <a:r>
              <a:rPr lang="ru-RU" dirty="0" smtClean="0"/>
              <a:t> </a:t>
            </a:r>
            <a:r>
              <a:rPr lang="ru-RU" dirty="0" err="1" smtClean="0"/>
              <a:t>электр</a:t>
            </a:r>
            <a:r>
              <a:rPr lang="ru-RU" dirty="0" smtClean="0"/>
              <a:t> </a:t>
            </a:r>
            <a:r>
              <a:rPr lang="ru-RU" dirty="0" err="1" smtClean="0"/>
              <a:t>желісіне</a:t>
            </a:r>
            <a:r>
              <a:rPr lang="ru-RU" dirty="0" smtClean="0"/>
              <a:t> </a:t>
            </a:r>
            <a:r>
              <a:rPr lang="ru-RU" dirty="0" err="1" smtClean="0"/>
              <a:t>қосылмай</a:t>
            </a:r>
            <a:r>
              <a:rPr lang="ru-RU" dirty="0" smtClean="0"/>
              <a:t> </a:t>
            </a:r>
            <a:r>
              <a:rPr lang="ru-RU" dirty="0" err="1" smtClean="0"/>
              <a:t>жұмыс</a:t>
            </a:r>
            <a:r>
              <a:rPr lang="ru-RU" dirty="0" smtClean="0"/>
              <a:t> </a:t>
            </a:r>
            <a:r>
              <a:rPr lang="ru-RU" dirty="0" err="1" smtClean="0"/>
              <a:t>істей</a:t>
            </a:r>
            <a:r>
              <a:rPr lang="ru-RU" dirty="0" smtClean="0"/>
              <a:t> </a:t>
            </a:r>
            <a:r>
              <a:rPr lang="ru-RU" dirty="0" err="1" smtClean="0"/>
              <a:t>алады</a:t>
            </a:r>
            <a:r>
              <a:rPr lang="ru-RU" dirty="0" smtClean="0"/>
              <a:t>. </a:t>
            </a:r>
            <a:r>
              <a:rPr lang="ru-RU" dirty="0" err="1" smtClean="0"/>
              <a:t>Бұл</a:t>
            </a:r>
            <a:r>
              <a:rPr lang="ru-RU" dirty="0" smtClean="0"/>
              <a:t> </a:t>
            </a:r>
            <a:r>
              <a:rPr lang="ru-RU" dirty="0" err="1" smtClean="0"/>
              <a:t>жолы</a:t>
            </a:r>
            <a:r>
              <a:rPr lang="ru-RU" dirty="0" smtClean="0"/>
              <a:t> </a:t>
            </a:r>
            <a:r>
              <a:rPr lang="ru-RU" dirty="0" err="1" smtClean="0"/>
              <a:t>ең</a:t>
            </a:r>
            <a:r>
              <a:rPr lang="ru-RU" dirty="0" smtClean="0"/>
              <a:t> </a:t>
            </a:r>
            <a:r>
              <a:rPr lang="ru-RU" dirty="0" err="1" smtClean="0"/>
              <a:t>күрделі</a:t>
            </a:r>
            <a:r>
              <a:rPr lang="ru-RU" dirty="0" smtClean="0"/>
              <a:t> </a:t>
            </a:r>
            <a:r>
              <a:rPr lang="ru-RU" dirty="0" err="1" smtClean="0"/>
              <a:t>жобаны</a:t>
            </a:r>
            <a:r>
              <a:rPr lang="ru-RU" dirty="0" smtClean="0"/>
              <a:t> </a:t>
            </a:r>
            <a:r>
              <a:rPr lang="ru-RU" dirty="0" err="1" smtClean="0"/>
              <a:t>аяқтау</a:t>
            </a:r>
            <a:r>
              <a:rPr lang="ru-RU" dirty="0" smtClean="0"/>
              <a:t> </a:t>
            </a:r>
            <a:r>
              <a:rPr lang="ru-RU" dirty="0" err="1" smtClean="0"/>
              <a:t>үшін</a:t>
            </a:r>
            <a:r>
              <a:rPr lang="ru-RU" dirty="0" smtClean="0"/>
              <a:t> </a:t>
            </a:r>
            <a:r>
              <a:rPr lang="ru-RU" dirty="0" err="1" smtClean="0"/>
              <a:t>жеткілікті</a:t>
            </a:r>
            <a:r>
              <a:rPr lang="ru-RU" dirty="0" smtClean="0"/>
              <a:t>.</a:t>
            </a:r>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2048" y="-1"/>
            <a:ext cx="10801752" cy="3587931"/>
          </a:xfrm>
          <a:prstGeom prst="rect">
            <a:avLst/>
          </a:prstGeom>
        </p:spPr>
      </p:pic>
    </p:spTree>
    <p:extLst>
      <p:ext uri="{BB962C8B-B14F-4D97-AF65-F5344CB8AC3E}">
        <p14:creationId xmlns:p14="http://schemas.microsoft.com/office/powerpoint/2010/main" xmlns="" val="2571578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49083" t="38864"/>
          <a:stretch/>
        </p:blipFill>
        <p:spPr>
          <a:xfrm>
            <a:off x="2043112" y="257174"/>
            <a:ext cx="9058276" cy="6312537"/>
          </a:xfrm>
        </p:spPr>
      </p:pic>
    </p:spTree>
    <p:extLst>
      <p:ext uri="{BB962C8B-B14F-4D97-AF65-F5344CB8AC3E}">
        <p14:creationId xmlns:p14="http://schemas.microsoft.com/office/powerpoint/2010/main" xmlns="" val="251285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50588" t="20302" b="13245"/>
          <a:stretch/>
        </p:blipFill>
        <p:spPr>
          <a:xfrm>
            <a:off x="1643063" y="501196"/>
            <a:ext cx="8172450" cy="6356804"/>
          </a:xfrm>
        </p:spPr>
      </p:pic>
    </p:spTree>
    <p:extLst>
      <p:ext uri="{BB962C8B-B14F-4D97-AF65-F5344CB8AC3E}">
        <p14:creationId xmlns:p14="http://schemas.microsoft.com/office/powerpoint/2010/main" xmlns="" val="15686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7086" y="209005"/>
            <a:ext cx="5216434" cy="6561909"/>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77691" y="209004"/>
            <a:ext cx="6261463" cy="6561909"/>
          </a:xfrm>
          <a:prstGeom prst="rect">
            <a:avLst/>
          </a:prstGeom>
        </p:spPr>
      </p:pic>
    </p:spTree>
    <p:extLst>
      <p:ext uri="{BB962C8B-B14F-4D97-AF65-F5344CB8AC3E}">
        <p14:creationId xmlns:p14="http://schemas.microsoft.com/office/powerpoint/2010/main" xmlns="" val="306484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730" y="357166"/>
            <a:ext cx="8229600" cy="1071562"/>
          </a:xfrm>
        </p:spPr>
        <p:txBody>
          <a:bodyPr>
            <a:normAutofit/>
          </a:bodyPr>
          <a:lstStyle/>
          <a:p>
            <a:r>
              <a:rPr lang="en-US" sz="6000" dirty="0"/>
              <a:t>Trimble TX8</a:t>
            </a:r>
            <a:endParaRPr lang="ru-RU" sz="6000" dirty="0"/>
          </a:p>
        </p:txBody>
      </p:sp>
      <p:pic>
        <p:nvPicPr>
          <p:cNvPr id="4" name="Содержимое 3" descr="trim.jpg"/>
          <p:cNvPicPr>
            <a:picLocks noGrp="1" noChangeAspect="1"/>
          </p:cNvPicPr>
          <p:nvPr>
            <p:ph idx="1"/>
          </p:nvPr>
        </p:nvPicPr>
        <p:blipFill>
          <a:blip r:embed="rId2" cstate="print"/>
          <a:stretch>
            <a:fillRect/>
          </a:stretch>
        </p:blipFill>
        <p:spPr>
          <a:xfrm>
            <a:off x="1738283" y="1646238"/>
            <a:ext cx="4786347" cy="4971140"/>
          </a:xfrm>
        </p:spPr>
      </p:pic>
      <p:sp>
        <p:nvSpPr>
          <p:cNvPr id="6" name="TextBox 5"/>
          <p:cNvSpPr txBox="1"/>
          <p:nvPr/>
        </p:nvSpPr>
        <p:spPr>
          <a:xfrm>
            <a:off x="6667504" y="2071678"/>
            <a:ext cx="3857652" cy="1754326"/>
          </a:xfrm>
          <a:prstGeom prst="rect">
            <a:avLst/>
          </a:prstGeom>
          <a:noFill/>
        </p:spPr>
        <p:txBody>
          <a:bodyPr wrap="square" rtlCol="0">
            <a:spAutoFit/>
          </a:bodyPr>
          <a:lstStyle/>
          <a:p>
            <a:r>
              <a:rPr lang="kk-KZ" dirty="0"/>
              <a:t>Сканер түсіру қашықтығы 120м </a:t>
            </a:r>
          </a:p>
          <a:p>
            <a:r>
              <a:rPr lang="kk-KZ" sz="2400" dirty="0"/>
              <a:t>Салмағы</a:t>
            </a:r>
            <a:r>
              <a:rPr lang="kk-KZ" dirty="0"/>
              <a:t> 11кг</a:t>
            </a:r>
            <a:r>
              <a:rPr lang="en-US" dirty="0"/>
              <a:t>,</a:t>
            </a:r>
            <a:r>
              <a:rPr lang="kk-KZ" dirty="0"/>
              <a:t>кен орынында 0\+40</a:t>
            </a:r>
          </a:p>
          <a:p>
            <a:r>
              <a:rPr lang="kk-KZ" sz="2400" dirty="0"/>
              <a:t>Градус температурасында жұмыс істей алады </a:t>
            </a:r>
          </a:p>
          <a:p>
            <a:endParaRPr lang="ru-RU" dirty="0"/>
          </a:p>
        </p:txBody>
      </p:sp>
    </p:spTree>
    <p:extLst>
      <p:ext uri="{BB962C8B-B14F-4D97-AF65-F5344CB8AC3E}">
        <p14:creationId xmlns:p14="http://schemas.microsoft.com/office/powerpoint/2010/main" xmlns="" val="39716761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432</Words>
  <Application>Microsoft Office PowerPoint</Application>
  <PresentationFormat>Произвольный</PresentationFormat>
  <Paragraphs>34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№15  Заманауи геодезиялық аспаптар</vt:lpstr>
      <vt:lpstr>Сканерлер </vt:lpstr>
      <vt:lpstr>Слайд 3</vt:lpstr>
      <vt:lpstr>Слайд 4</vt:lpstr>
      <vt:lpstr>Слайд 5</vt:lpstr>
      <vt:lpstr>Слайд 6</vt:lpstr>
      <vt:lpstr>Слайд 7</vt:lpstr>
      <vt:lpstr>Слайд 8</vt:lpstr>
      <vt:lpstr>Trimble TX8</vt:lpstr>
      <vt:lpstr>LEICA SсаnStation P30   </vt:lpstr>
      <vt:lpstr>Кәсіби лазерлік сканерлеу жүйесі Callidus лазерлік сканерлеу жүйесі сканерлер нарығында, өнеркәсіптік шеберханаларда, сондай-ақ кішігірім объектілерде геодезия нарығында көшбасшылық орынға ие болуына мүмкіндік беретін бірқатар ерекшеліктерге ие</vt:lpstr>
      <vt:lpstr>в</vt:lpstr>
      <vt:lpstr>а</vt:lpstr>
      <vt:lpstr>Сипаттама және техникалық сипаттамалары:  Topcon GLS-1000 импульстік лазерлі сканер сымды, сыртқы батареялар мен компьютерсіз тиімді жұмыс істей алады - бұл жұмыс үшін жасалған жеке оқшауланған лазерлік сканер. Лазерлік 3D сканер (лазерлік сканерлеу жүйесі) Topcon GLS-1000 өзінің функционалдылығымен «өрістегі бір жауынгер емес» деген пікірді жоққа шығарады  Қолданбалы жұмыстарды орындау үшін, мысалы, сканерлеу көпірлерін, кеңістіктерді, түрлі ғимараттар мен құрылыстарды, тарихи нысандарды, карьерлерді немесе туннельдерді, антенналық құрылымдарды және т.б. - тек Topcon GLS-1000 операторы, штатив және лазерлік сканер қажет. Басқару өте қарапайым және ыңғайлы, интерфейс интуитивті, менюлер мен бағдарламалар толығымен Russified және ең күрделі нысандарды сканерлеу үшін бірнеше пернелерді басу керек. Сондай-ақ, Topcon GLS-1000 лазерлік сканерін компьютерді сымсыз Wi-Fi арқылы басқару үшін пайдалануға болады.</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Сканерлер</dc:title>
  <dc:creator>Student</dc:creator>
  <cp:lastModifiedBy>Acer</cp:lastModifiedBy>
  <cp:revision>19</cp:revision>
  <dcterms:created xsi:type="dcterms:W3CDTF">2018-04-24T06:37:53Z</dcterms:created>
  <dcterms:modified xsi:type="dcterms:W3CDTF">2024-08-15T12:15:06Z</dcterms:modified>
</cp:coreProperties>
</file>