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76" r:id="rId4"/>
    <p:sldId id="275" r:id="rId5"/>
    <p:sldId id="277" r:id="rId6"/>
    <p:sldId id="272" r:id="rId7"/>
    <p:sldId id="278" r:id="rId8"/>
    <p:sldId id="274" r:id="rId9"/>
    <p:sldId id="279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C7E3-7CCD-42DE-BBD8-CF3883B2786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455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C7E3-7CCD-42DE-BBD8-CF3883B2786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868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C7E3-7CCD-42DE-BBD8-CF3883B2786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773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ek554@mail.r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688774"/>
            <a:ext cx="7766221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Основные виды проектных документов и их виды</a:t>
            </a: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77729" y="4876138"/>
            <a:ext cx="53134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b="1" dirty="0" err="1">
                <a:solidFill>
                  <a:schemeClr val="bg1"/>
                </a:solidFill>
              </a:rPr>
              <a:t>Абен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Ерболат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err="1">
                <a:solidFill>
                  <a:schemeClr val="bg1"/>
                </a:solidFill>
              </a:rPr>
              <a:t>канд.техн.наук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err="1">
                <a:solidFill>
                  <a:schemeClr val="bg1"/>
                </a:solidFill>
              </a:rPr>
              <a:t>ассоц.проф</a:t>
            </a:r>
            <a:r>
              <a:rPr lang="ru-RU" b="1" dirty="0">
                <a:solidFill>
                  <a:schemeClr val="bg1"/>
                </a:solidFill>
              </a:rPr>
              <a:t>. кафедры «Горное дело»</a:t>
            </a:r>
            <a:br>
              <a:rPr lang="en-US" b="1" dirty="0"/>
            </a:br>
            <a:endParaRPr lang="en-US" b="1" dirty="0"/>
          </a:p>
          <a:p>
            <a:pPr algn="ctr"/>
            <a:r>
              <a:rPr lang="en-US" b="1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aek554@mail.ru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en-US" b="1" dirty="0" err="1">
                <a:solidFill>
                  <a:schemeClr val="bg1"/>
                </a:solidFill>
              </a:rPr>
              <a:t>y.aben@satbayev.university</a:t>
            </a:r>
            <a:br>
              <a:rPr lang="ru-RU" b="1" dirty="0"/>
            </a:b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Заголовок 1"/>
          <p:cNvSpPr txBox="1">
            <a:spLocks/>
          </p:cNvSpPr>
          <p:nvPr/>
        </p:nvSpPr>
        <p:spPr>
          <a:xfrm>
            <a:off x="303910" y="161773"/>
            <a:ext cx="7886700" cy="55105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Основные этапы по разработке и согласованию проекта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03910" y="1262098"/>
            <a:ext cx="830743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Подготовка технического задания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Объявление тендера, объявление победителя, подписание договора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Разработка проекта (Проект, Проект ОВОС, Декларация промышленной безопасности, графические материалы)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Независимая экспертиза в области безопасности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Получение областных (районных), Центральных органов экспертиз: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   1) экологической;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   2) в области промышленной безопасности;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   3) санитарно-эпидемиологической.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Отправка декларации и проекта в МИР (Министерство по инновациям и развитию) для регистрации и получению рег. номера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Отправка документов на Рабочая группа (ЦКРР)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Получение решения Рабочая группа (ЦКРР)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Утверждение в комитете Геологии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Сдать проектные документы в региональный отдел недр (</a:t>
            </a:r>
            <a:r>
              <a:rPr lang="ru-RU" sz="2000" dirty="0" err="1"/>
              <a:t>ЮжКазнедра</a:t>
            </a:r>
            <a:r>
              <a:rPr lang="ru-RU" sz="2000" dirty="0"/>
              <a:t>).</a:t>
            </a:r>
            <a:endParaRPr lang="ru-RU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1428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Цель дисциплины </a:t>
            </a:r>
          </a:p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Понятие проекта, проектных документов</a:t>
            </a:r>
          </a:p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Виды проектных работ</a:t>
            </a:r>
          </a:p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Основные этапы по разработке и согласованию проекта</a:t>
            </a:r>
          </a:p>
          <a:p>
            <a:endParaRPr lang="ru-RU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Понятие проекта и проектных документов в горном деле</a:t>
            </a:r>
          </a:p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Виды проектных работ</a:t>
            </a:r>
          </a:p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Основные этапы по разработке и согласованию проекта</a:t>
            </a:r>
          </a:p>
          <a:p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Цель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71861" y="2699012"/>
            <a:ext cx="830743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dirty="0"/>
              <a:t>Цель данной дисциплины – дать обучающимся понятия по проектированию месторождении, познакомить с проектными документами их составом и с  путями по их согласованию.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7809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303910" y="2324780"/>
            <a:ext cx="830743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dirty="0"/>
              <a:t>Проект</a:t>
            </a:r>
            <a:r>
              <a:rPr lang="ru-RU" sz="2000" dirty="0"/>
              <a:t> от лат. </a:t>
            </a:r>
            <a:r>
              <a:rPr lang="ru-RU" sz="2000" b="1" dirty="0" err="1"/>
              <a:t>projectus</a:t>
            </a:r>
            <a:r>
              <a:rPr lang="ru-RU" sz="2000" dirty="0"/>
              <a:t>. </a:t>
            </a:r>
            <a:r>
              <a:rPr lang="ru-RU" sz="2000" b="1" dirty="0" err="1"/>
              <a:t>Прое́кт</a:t>
            </a:r>
            <a:r>
              <a:rPr lang="ru-RU" sz="2000" dirty="0"/>
              <a:t> (от лат. </a:t>
            </a:r>
            <a:r>
              <a:rPr lang="ru-RU" sz="2000" b="1" dirty="0" err="1"/>
              <a:t>projectus</a:t>
            </a:r>
            <a:r>
              <a:rPr lang="ru-RU" sz="2000" dirty="0"/>
              <a:t>) — замысел, идея, образ, намерение, обоснования, план.</a:t>
            </a:r>
          </a:p>
          <a:p>
            <a:pPr>
              <a:buNone/>
            </a:pPr>
            <a:endParaRPr lang="kk-KZ" sz="2000" dirty="0"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kk-KZ" sz="2000" dirty="0">
                <a:ea typeface="Arial Unicode MS" pitchFamily="34" charset="-128"/>
                <a:cs typeface="Arial Unicode MS" pitchFamily="34" charset="-128"/>
              </a:rPr>
              <a:t>Проект – это представление будущего объекта в графическом и письменном виде.</a:t>
            </a:r>
          </a:p>
          <a:p>
            <a:pPr>
              <a:buNone/>
            </a:pPr>
            <a:endParaRPr lang="kk-KZ" sz="2000" dirty="0"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ru-RU" sz="2000" dirty="0"/>
              <a:t>Проектные документы – документы, содержащие методику, технические условия и технологические показатели геологоразведочных работ, оценки и разработки месторождений полезных ископаемых с учетом экологических, санитарно-эпидемиологических требований и требований промышленной безопасности</a:t>
            </a:r>
            <a:endParaRPr lang="ru-RU" sz="2000" dirty="0">
              <a:ea typeface="Arial Unicode MS" pitchFamily="34" charset="-128"/>
              <a:cs typeface="Arial Unicode MS" pitchFamily="34" charset="-128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Понятие проекта, проектных документов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0067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148112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Проект поисковых работ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03910" y="1195018"/>
            <a:ext cx="83074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проект поисковых работ – проектный документ, составляемый при проведении разведки, определяющий методику, виды и объемы геологоразведочных работ, обеспечивающих эффективное, рациональное и комплексное изучение недр в пределах контрактной территории с целью выявления и оконтуривания перспективных участков и проявлений полезных ископаемых, определения прогнозных ресурсов, их предварительной геолого-экономической оценки и обоснования дальнейших геологоразведочных работ. Проект поисковых работ отражает объемы финансирования поисковых работ по годам</a:t>
            </a:r>
            <a:endParaRPr lang="ru-RU" alt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779373" y="3364168"/>
            <a:ext cx="5995321" cy="3179933"/>
            <a:chOff x="1259632" y="2204864"/>
            <a:chExt cx="7738381" cy="4104456"/>
          </a:xfrm>
        </p:grpSpPr>
        <p:sp>
          <p:nvSpPr>
            <p:cNvPr id="5" name="Блок-схема: узел 4"/>
            <p:cNvSpPr/>
            <p:nvPr/>
          </p:nvSpPr>
          <p:spPr>
            <a:xfrm>
              <a:off x="1259632" y="2924944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Блок-схема: узел 5"/>
            <p:cNvSpPr/>
            <p:nvPr/>
          </p:nvSpPr>
          <p:spPr>
            <a:xfrm>
              <a:off x="3131840" y="2933328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Блок-схема: узел 6"/>
            <p:cNvSpPr/>
            <p:nvPr/>
          </p:nvSpPr>
          <p:spPr>
            <a:xfrm>
              <a:off x="5355704" y="2933328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Блок-схема: узел 7"/>
            <p:cNvSpPr/>
            <p:nvPr/>
          </p:nvSpPr>
          <p:spPr>
            <a:xfrm>
              <a:off x="1268016" y="4653136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Блок-схема: узел 8"/>
            <p:cNvSpPr/>
            <p:nvPr/>
          </p:nvSpPr>
          <p:spPr>
            <a:xfrm>
              <a:off x="3140224" y="4661520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Блок-схема: узел 9"/>
            <p:cNvSpPr/>
            <p:nvPr/>
          </p:nvSpPr>
          <p:spPr>
            <a:xfrm>
              <a:off x="5364088" y="4661520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Блок-схема: узел 10"/>
            <p:cNvSpPr/>
            <p:nvPr/>
          </p:nvSpPr>
          <p:spPr>
            <a:xfrm>
              <a:off x="7507560" y="2924944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Блок-схема: узел 11"/>
            <p:cNvSpPr/>
            <p:nvPr/>
          </p:nvSpPr>
          <p:spPr>
            <a:xfrm>
              <a:off x="7515944" y="4653136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Блок-схема: узел 12"/>
            <p:cNvSpPr/>
            <p:nvPr/>
          </p:nvSpPr>
          <p:spPr>
            <a:xfrm>
              <a:off x="1268016" y="6093296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Блок-схема: узел 13"/>
            <p:cNvSpPr/>
            <p:nvPr/>
          </p:nvSpPr>
          <p:spPr>
            <a:xfrm>
              <a:off x="3140224" y="6101680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Блок-схема: узел 14"/>
            <p:cNvSpPr/>
            <p:nvPr/>
          </p:nvSpPr>
          <p:spPr>
            <a:xfrm>
              <a:off x="5364088" y="6101680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Блок-схема: узел 15"/>
            <p:cNvSpPr/>
            <p:nvPr/>
          </p:nvSpPr>
          <p:spPr>
            <a:xfrm>
              <a:off x="7515944" y="6093296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" name="Прямая со стрелкой 16"/>
            <p:cNvCxnSpPr>
              <a:stCxn id="5" idx="6"/>
              <a:endCxn id="6" idx="2"/>
            </p:cNvCxnSpPr>
            <p:nvPr/>
          </p:nvCxnSpPr>
          <p:spPr>
            <a:xfrm>
              <a:off x="1403648" y="2996952"/>
              <a:ext cx="1728192" cy="838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890966" y="3111892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От 500м.</a:t>
              </a: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 rot="2400000">
              <a:off x="4399906" y="3848979"/>
              <a:ext cx="63639" cy="172819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 rot="2400000">
              <a:off x="6704161" y="3869431"/>
              <a:ext cx="63639" cy="172819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1" name="Прямая со стрелкой 20"/>
            <p:cNvCxnSpPr/>
            <p:nvPr/>
          </p:nvCxnSpPr>
          <p:spPr>
            <a:xfrm>
              <a:off x="1259632" y="2492896"/>
              <a:ext cx="648072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8244408" y="2636912"/>
              <a:ext cx="0" cy="367240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074997" y="2204864"/>
              <a:ext cx="6815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10км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316416" y="4030685"/>
              <a:ext cx="6815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10км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8200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148112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Проект оценочных работ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03910" y="1126175"/>
            <a:ext cx="83074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проект оценочных работ – проектный документ, составляемый при проведении разведки в случае обнаружения перспективных участков и проявлений полезных ископаемых, устанавливающий методику, виды и объемы геологоразведочных работ, направленных на получение информации, необходимой и достаточной для геолого-экономической оценки промышленного значения выявленного месторождения, подсчета запасов и технико-экономического обоснования целесообразности его вовлечения в промышленную разработку</a:t>
            </a:r>
            <a:endParaRPr lang="ru-RU" alt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714348" y="3460270"/>
            <a:ext cx="7710138" cy="2833655"/>
            <a:chOff x="954832" y="3871709"/>
            <a:chExt cx="7710138" cy="2833655"/>
          </a:xfrm>
        </p:grpSpPr>
        <p:sp>
          <p:nvSpPr>
            <p:cNvPr id="5" name="Блок-схема: узел 4"/>
            <p:cNvSpPr/>
            <p:nvPr/>
          </p:nvSpPr>
          <p:spPr>
            <a:xfrm>
              <a:off x="5076056" y="4337734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Блок-схема: узел 5"/>
            <p:cNvSpPr/>
            <p:nvPr/>
          </p:nvSpPr>
          <p:spPr>
            <a:xfrm>
              <a:off x="1051992" y="5049180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Блок-схема: узел 6"/>
            <p:cNvSpPr/>
            <p:nvPr/>
          </p:nvSpPr>
          <p:spPr>
            <a:xfrm>
              <a:off x="2924200" y="5057564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Блок-схема: узел 7"/>
            <p:cNvSpPr/>
            <p:nvPr/>
          </p:nvSpPr>
          <p:spPr>
            <a:xfrm>
              <a:off x="5148064" y="5057564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Блок-схема: узел 8"/>
            <p:cNvSpPr/>
            <p:nvPr/>
          </p:nvSpPr>
          <p:spPr>
            <a:xfrm>
              <a:off x="7227912" y="4329350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Блок-схема: узел 9"/>
            <p:cNvSpPr/>
            <p:nvPr/>
          </p:nvSpPr>
          <p:spPr>
            <a:xfrm>
              <a:off x="7299920" y="5049180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Блок-схема: узел 10"/>
            <p:cNvSpPr/>
            <p:nvPr/>
          </p:nvSpPr>
          <p:spPr>
            <a:xfrm>
              <a:off x="1018538" y="5803577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Блок-схема: узел 11"/>
            <p:cNvSpPr/>
            <p:nvPr/>
          </p:nvSpPr>
          <p:spPr>
            <a:xfrm>
              <a:off x="2890746" y="5811961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Блок-схема: узел 12"/>
            <p:cNvSpPr/>
            <p:nvPr/>
          </p:nvSpPr>
          <p:spPr>
            <a:xfrm>
              <a:off x="5114610" y="5811961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Блок-схема: узел 13"/>
            <p:cNvSpPr/>
            <p:nvPr/>
          </p:nvSpPr>
          <p:spPr>
            <a:xfrm>
              <a:off x="7266466" y="5803577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49872" y="4435590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От </a:t>
              </a:r>
              <a:r>
                <a:rPr lang="en-US" dirty="0"/>
                <a:t>10</a:t>
              </a:r>
              <a:r>
                <a:rPr lang="ru-RU" dirty="0"/>
                <a:t>0м.</a:t>
              </a: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 rot="2400000">
              <a:off x="4183882" y="4245023"/>
              <a:ext cx="63639" cy="172819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 rot="2400000">
              <a:off x="6488137" y="4265475"/>
              <a:ext cx="63639" cy="172819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 стрелкой 17"/>
            <p:cNvCxnSpPr/>
            <p:nvPr/>
          </p:nvCxnSpPr>
          <p:spPr>
            <a:xfrm>
              <a:off x="954832" y="4077072"/>
              <a:ext cx="648072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8028384" y="4149080"/>
              <a:ext cx="0" cy="255628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854393" y="3871709"/>
              <a:ext cx="564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  <a:r>
                <a:rPr lang="ru-RU" dirty="0"/>
                <a:t>км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100392" y="4426729"/>
              <a:ext cx="564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ru-RU" dirty="0"/>
                <a:t>км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320776" y="4225076"/>
              <a:ext cx="14686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C1, C2, P1, P2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904540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Заголовок 1"/>
          <p:cNvSpPr txBox="1">
            <a:spLocks/>
          </p:cNvSpPr>
          <p:nvPr/>
        </p:nvSpPr>
        <p:spPr>
          <a:xfrm>
            <a:off x="303910" y="161773"/>
            <a:ext cx="7886700" cy="55105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Проект опытно-промышленной добычи 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90408" y="2114714"/>
            <a:ext cx="83074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/>
              <a:t>проект опытно-промышленной добычи – проектный документ, составляемый для проведения опытно-промышленной добычи твердых полезных ископаемых и устанавливающий методику, виды и объемы геологоразведочных, горных и добычных работ, включая первичную переработку минерального сырья, необходимых и достаточных для завершения разведки и составления проекта промышленной разработки месторождения </a:t>
            </a:r>
          </a:p>
        </p:txBody>
      </p:sp>
    </p:spTree>
    <p:extLst>
      <p:ext uri="{BB962C8B-B14F-4D97-AF65-F5344CB8AC3E}">
        <p14:creationId xmlns:p14="http://schemas.microsoft.com/office/powerpoint/2010/main" val="1061704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Заголовок 1"/>
          <p:cNvSpPr txBox="1">
            <a:spLocks/>
          </p:cNvSpPr>
          <p:nvPr/>
        </p:nvSpPr>
        <p:spPr>
          <a:xfrm>
            <a:off x="303910" y="161773"/>
            <a:ext cx="7886700" cy="55105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Проект промышленной разработки месторождения. Локальный проект.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03910" y="1262098"/>
            <a:ext cx="83074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/>
              <a:t>проект промышленной разработки месторождения </a:t>
            </a:r>
            <a:r>
              <a:rPr lang="ru-RU" dirty="0"/>
              <a:t>- проектный документ, определяющий технические решения, обеспечивающие заданную производительность и другие сопутствующие добыче производственные операции, регламентирующий способ добычи полезных ископаемых на соответствующем месторождении, параметры извлечения полезного ископаемого из недр</a:t>
            </a:r>
          </a:p>
          <a:p>
            <a:pPr>
              <a:buNone/>
            </a:pPr>
            <a:r>
              <a:rPr lang="ru-RU" b="1" dirty="0"/>
              <a:t>локальный проект</a:t>
            </a:r>
            <a:r>
              <a:rPr lang="ru-RU" dirty="0"/>
              <a:t>- проектный документ определяющий технические решения, обеспечивающие заданную производительность и другие сопутствующие добыче производственные операции, регламентирующий способ добычи полезных ископаемых на соответствующем участке месторождения.</a:t>
            </a:r>
            <a:endParaRPr lang="ru-RU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40938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2242</TotalTime>
  <Words>495</Words>
  <Application>Microsoft Office PowerPoint</Application>
  <PresentationFormat>Экран (4:3)</PresentationFormat>
  <Paragraphs>54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 Unicode MS</vt:lpstr>
      <vt:lpstr>Arial</vt:lpstr>
      <vt:lpstr>Calibri</vt:lpstr>
      <vt:lpstr>Calibri Light</vt:lpstr>
      <vt:lpstr>Times New Roman</vt:lpstr>
      <vt:lpstr>Wingdings</vt:lpstr>
      <vt:lpstr>Тема Office</vt:lpstr>
      <vt:lpstr>Основные виды проектных документов и их виды</vt:lpstr>
      <vt:lpstr>Содержание</vt:lpstr>
      <vt:lpstr>По завершению урока Вы будете знать:</vt:lpstr>
      <vt:lpstr>Цель</vt:lpstr>
      <vt:lpstr>Понятие проекта, проектных документов</vt:lpstr>
      <vt:lpstr>Проект поисковых работ </vt:lpstr>
      <vt:lpstr>Проект оценочных работ 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Yerbolat Aben</cp:lastModifiedBy>
  <cp:revision>285</cp:revision>
  <dcterms:created xsi:type="dcterms:W3CDTF">2017-10-09T05:58:02Z</dcterms:created>
  <dcterms:modified xsi:type="dcterms:W3CDTF">2021-08-25T17:35:10Z</dcterms:modified>
</cp:coreProperties>
</file>