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76" r:id="rId4"/>
    <p:sldId id="275" r:id="rId5"/>
    <p:sldId id="277" r:id="rId6"/>
    <p:sldId id="272" r:id="rId7"/>
    <p:sldId id="278" r:id="rId8"/>
    <p:sldId id="274" r:id="rId9"/>
    <p:sldId id="279" r:id="rId10"/>
    <p:sldId id="280" r:id="rId11"/>
    <p:sldId id="281" r:id="rId12"/>
    <p:sldId id="28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1308"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9C778A-3B52-400E-B8B8-FCF0BB0568DE}" type="datetimeFigureOut">
              <a:rPr lang="en-US" smtClean="0"/>
              <a:t>8/25/2021</a:t>
            </a:fld>
            <a:endParaRPr lang="en-US"/>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0CA834-C85D-4321-A26E-942F650E8C8B}" type="slidenum">
              <a:rPr lang="en-US" smtClean="0"/>
              <a:t>‹#›</a:t>
            </a:fld>
            <a:endParaRPr lang="en-US"/>
          </a:p>
        </p:txBody>
      </p:sp>
    </p:spTree>
    <p:extLst>
      <p:ext uri="{BB962C8B-B14F-4D97-AF65-F5344CB8AC3E}">
        <p14:creationId xmlns:p14="http://schemas.microsoft.com/office/powerpoint/2010/main" val="1808952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96EC7E3-7CCD-42DE-BBD8-CF3883B27863}" type="slidenum">
              <a:rPr lang="ru-RU" smtClean="0"/>
              <a:pPr/>
              <a:t>8</a:t>
            </a:fld>
            <a:endParaRPr lang="ru-RU"/>
          </a:p>
        </p:txBody>
      </p:sp>
    </p:spTree>
    <p:extLst>
      <p:ext uri="{BB962C8B-B14F-4D97-AF65-F5344CB8AC3E}">
        <p14:creationId xmlns:p14="http://schemas.microsoft.com/office/powerpoint/2010/main" val="518455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96EC7E3-7CCD-42DE-BBD8-CF3883B27863}" type="slidenum">
              <a:rPr lang="ru-RU" smtClean="0"/>
              <a:pPr/>
              <a:t>9</a:t>
            </a:fld>
            <a:endParaRPr lang="ru-RU"/>
          </a:p>
        </p:txBody>
      </p:sp>
    </p:spTree>
    <p:extLst>
      <p:ext uri="{BB962C8B-B14F-4D97-AF65-F5344CB8AC3E}">
        <p14:creationId xmlns:p14="http://schemas.microsoft.com/office/powerpoint/2010/main" val="2219868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96EC7E3-7CCD-42DE-BBD8-CF3883B27863}" type="slidenum">
              <a:rPr lang="ru-RU" smtClean="0"/>
              <a:pPr/>
              <a:t>10</a:t>
            </a:fld>
            <a:endParaRPr lang="ru-RU"/>
          </a:p>
        </p:txBody>
      </p:sp>
    </p:spTree>
    <p:extLst>
      <p:ext uri="{BB962C8B-B14F-4D97-AF65-F5344CB8AC3E}">
        <p14:creationId xmlns:p14="http://schemas.microsoft.com/office/powerpoint/2010/main" val="1850773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96EC7E3-7CCD-42DE-BBD8-CF3883B27863}" type="slidenum">
              <a:rPr lang="ru-RU" smtClean="0"/>
              <a:pPr/>
              <a:t>11</a:t>
            </a:fld>
            <a:endParaRPr lang="ru-RU"/>
          </a:p>
        </p:txBody>
      </p:sp>
    </p:spTree>
    <p:extLst>
      <p:ext uri="{BB962C8B-B14F-4D97-AF65-F5344CB8AC3E}">
        <p14:creationId xmlns:p14="http://schemas.microsoft.com/office/powerpoint/2010/main" val="3779999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96EC7E3-7CCD-42DE-BBD8-CF3883B27863}" type="slidenum">
              <a:rPr lang="ru-RU" smtClean="0"/>
              <a:pPr/>
              <a:t>12</a:t>
            </a:fld>
            <a:endParaRPr lang="ru-RU"/>
          </a:p>
        </p:txBody>
      </p:sp>
    </p:spTree>
    <p:extLst>
      <p:ext uri="{BB962C8B-B14F-4D97-AF65-F5344CB8AC3E}">
        <p14:creationId xmlns:p14="http://schemas.microsoft.com/office/powerpoint/2010/main" val="3322366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t>25.08.2021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3834314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t>25.08.2021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2148252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t>25.08.2021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271761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t>25.08.2021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2531804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B708CAD-A79B-4FF2-A2AD-8FFCB2A3D2EB}" type="datetimeFigureOut">
              <a:rPr lang="ru-RU" smtClean="0"/>
              <a:t>25.08.2021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2548279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B708CAD-A79B-4FF2-A2AD-8FFCB2A3D2EB}" type="datetimeFigureOut">
              <a:rPr lang="ru-RU" smtClean="0"/>
              <a:t>25.08.2021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3355765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B708CAD-A79B-4FF2-A2AD-8FFCB2A3D2EB}" type="datetimeFigureOut">
              <a:rPr lang="ru-RU" smtClean="0"/>
              <a:t>25.08.2021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1885163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8B708CAD-A79B-4FF2-A2AD-8FFCB2A3D2EB}" type="datetimeFigureOut">
              <a:rPr lang="ru-RU" smtClean="0"/>
              <a:t>25.08.2021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437325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708CAD-A79B-4FF2-A2AD-8FFCB2A3D2EB}" type="datetimeFigureOut">
              <a:rPr lang="ru-RU" smtClean="0"/>
              <a:t>25.08.2021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1500876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B708CAD-A79B-4FF2-A2AD-8FFCB2A3D2EB}" type="datetimeFigureOut">
              <a:rPr lang="ru-RU" smtClean="0"/>
              <a:t>25.08.2021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3437308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B708CAD-A79B-4FF2-A2AD-8FFCB2A3D2EB}" type="datetimeFigureOut">
              <a:rPr lang="ru-RU" smtClean="0"/>
              <a:t>25.08.2021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461165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708CAD-A79B-4FF2-A2AD-8FFCB2A3D2EB}" type="datetimeFigureOut">
              <a:rPr lang="ru-RU" smtClean="0"/>
              <a:t>25.08.2021</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96E53A-6968-4272-8BC2-4567D025D9BB}" type="slidenum">
              <a:rPr lang="ru-RU" smtClean="0"/>
              <a:t>‹#›</a:t>
            </a:fld>
            <a:endParaRPr lang="ru-RU"/>
          </a:p>
        </p:txBody>
      </p:sp>
    </p:spTree>
    <p:extLst>
      <p:ext uri="{BB962C8B-B14F-4D97-AF65-F5344CB8AC3E}">
        <p14:creationId xmlns:p14="http://schemas.microsoft.com/office/powerpoint/2010/main" val="24715551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hyperlink" Target="mailto:aek554@mail.r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ru.wikipedia.org/wiki/%D0%A1%D0%B0%D0%BD%D0%BA%D1%82-%D0%9F%D0%B5%D1%82%D0%B5%D1%80%D0%B1%D1%83%D1%80%D0%B3" TargetMode="External"/><Relationship Id="rId2" Type="http://schemas.openxmlformats.org/officeDocument/2006/relationships/hyperlink" Target="https://ru.wikipedia.org/wiki/%D0%A0%D0%BE%D1%81%D1%81%D0%B8%D1%8F" TargetMode="External"/><Relationship Id="rId1" Type="http://schemas.openxmlformats.org/officeDocument/2006/relationships/slideLayout" Target="../slideLayouts/slideLayout2.xml"/><Relationship Id="rId6" Type="http://schemas.openxmlformats.org/officeDocument/2006/relationships/hyperlink" Target="http://www.geocad-it.ru/306/306r.html" TargetMode="External"/><Relationship Id="rId5" Type="http://schemas.openxmlformats.org/officeDocument/2006/relationships/hyperlink" Target="https://ru.wikipedia.org/wiki/%D0%A3%D0%B3%D0%BE%D0%BB%D1%8C%D0%BD%D0%B0%D1%8F_%D0%BF%D1%80%D0%BE%D0%BC%D1%8B%D1%88%D0%BB%D0%B5%D0%BD%D0%BD%D0%BE%D1%81%D1%82%D1%8C" TargetMode="External"/><Relationship Id="rId4" Type="http://schemas.openxmlformats.org/officeDocument/2006/relationships/hyperlink" Target="https://ru.wikipedia.org/wiki/%D0%9F%D1%80%D0%BE%D0%B5%D0%BA%D1%82%D0%B8%D1%80%D0%BE%D0%B2%D0%B0%D0%BD%D0%B8%D0%B5"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Заголовок 5"/>
          <p:cNvSpPr txBox="1">
            <a:spLocks noGrp="1"/>
          </p:cNvSpPr>
          <p:nvPr>
            <p:ph type="ctrTitle"/>
          </p:nvPr>
        </p:nvSpPr>
        <p:spPr>
          <a:xfrm>
            <a:off x="883509" y="2079376"/>
            <a:ext cx="7766221" cy="1920526"/>
          </a:xfrm>
          <a:prstGeom prst="rect">
            <a:avLst/>
          </a:prstGeom>
          <a:noFill/>
        </p:spPr>
        <p:txBody>
          <a:bodyPr wrap="square" rtlCol="0">
            <a:spAutoFit/>
          </a:bodyPr>
          <a:lstStyle/>
          <a:p>
            <a:r>
              <a:rPr lang="ru-RU" sz="4400" b="1" i="1" dirty="0">
                <a:solidFill>
                  <a:schemeClr val="bg1"/>
                </a:solidFill>
                <a:effectLst>
                  <a:outerShdw blurRad="38100" dist="38100" dir="2700000" algn="tl">
                    <a:srgbClr val="000000">
                      <a:alpha val="43137"/>
                    </a:srgbClr>
                  </a:outerShdw>
                </a:effectLst>
                <a:cs typeface="Times New Roman" panose="02020603050405020304" pitchFamily="18" charset="0"/>
              </a:rPr>
              <a:t>Исходные документы для проектирования и содержание проекта</a:t>
            </a:r>
            <a:endParaRPr lang="ru-RU" sz="2800" b="1" dirty="0"/>
          </a:p>
        </p:txBody>
      </p:sp>
      <p:pic>
        <p:nvPicPr>
          <p:cNvPr id="7" name="Рисунок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18460" y="785554"/>
            <a:ext cx="4178893" cy="947814"/>
          </a:xfrm>
          <a:prstGeom prst="rect">
            <a:avLst/>
          </a:prstGeom>
        </p:spPr>
      </p:pic>
      <p:sp>
        <p:nvSpPr>
          <p:cNvPr id="2" name="TextBox 1"/>
          <p:cNvSpPr txBox="1"/>
          <p:nvPr/>
        </p:nvSpPr>
        <p:spPr>
          <a:xfrm>
            <a:off x="4077729" y="4876138"/>
            <a:ext cx="5313405" cy="2246769"/>
          </a:xfrm>
          <a:prstGeom prst="rect">
            <a:avLst/>
          </a:prstGeom>
          <a:noFill/>
        </p:spPr>
        <p:txBody>
          <a:bodyPr wrap="square" rtlCol="0">
            <a:spAutoFit/>
          </a:bodyPr>
          <a:lstStyle/>
          <a:p>
            <a:pPr algn="ctr"/>
            <a:endParaRPr lang="en-US" sz="3200" dirty="0">
              <a:solidFill>
                <a:schemeClr val="bg1"/>
              </a:solidFill>
              <a:cs typeface="Times New Roman" panose="02020603050405020304" pitchFamily="18" charset="0"/>
            </a:endParaRPr>
          </a:p>
          <a:p>
            <a:pPr algn="ctr"/>
            <a:r>
              <a:rPr lang="ru-RU" b="1" dirty="0">
                <a:solidFill>
                  <a:schemeClr val="bg1"/>
                </a:solidFill>
                <a:cs typeface="Times New Roman" panose="02020603050405020304" pitchFamily="18" charset="0"/>
              </a:rPr>
              <a:t>Преподаватель: </a:t>
            </a:r>
            <a:r>
              <a:rPr lang="ru-RU" b="1" dirty="0" err="1">
                <a:solidFill>
                  <a:schemeClr val="bg1"/>
                </a:solidFill>
              </a:rPr>
              <a:t>Абен</a:t>
            </a:r>
            <a:r>
              <a:rPr lang="ru-RU" b="1" dirty="0">
                <a:solidFill>
                  <a:schemeClr val="bg1"/>
                </a:solidFill>
              </a:rPr>
              <a:t> </a:t>
            </a:r>
            <a:r>
              <a:rPr lang="ru-RU" b="1" dirty="0" err="1">
                <a:solidFill>
                  <a:schemeClr val="bg1"/>
                </a:solidFill>
              </a:rPr>
              <a:t>Ерболат</a:t>
            </a:r>
            <a:r>
              <a:rPr lang="ru-RU" b="1" dirty="0">
                <a:solidFill>
                  <a:schemeClr val="bg1"/>
                </a:solidFill>
              </a:rPr>
              <a:t>, </a:t>
            </a:r>
            <a:r>
              <a:rPr lang="ru-RU" b="1" dirty="0" err="1">
                <a:solidFill>
                  <a:schemeClr val="bg1"/>
                </a:solidFill>
              </a:rPr>
              <a:t>канд.техн.наук</a:t>
            </a:r>
            <a:r>
              <a:rPr lang="ru-RU" b="1" dirty="0">
                <a:solidFill>
                  <a:schemeClr val="bg1"/>
                </a:solidFill>
              </a:rPr>
              <a:t>, </a:t>
            </a:r>
            <a:r>
              <a:rPr lang="ru-RU" b="1" dirty="0" err="1">
                <a:solidFill>
                  <a:schemeClr val="bg1"/>
                </a:solidFill>
              </a:rPr>
              <a:t>ассоц.проф</a:t>
            </a:r>
            <a:r>
              <a:rPr lang="ru-RU" b="1" dirty="0">
                <a:solidFill>
                  <a:schemeClr val="bg1"/>
                </a:solidFill>
              </a:rPr>
              <a:t>. кафедры «Горное дело»</a:t>
            </a:r>
            <a:br>
              <a:rPr lang="en-US" b="1" dirty="0"/>
            </a:br>
            <a:endParaRPr lang="en-US" b="1" dirty="0"/>
          </a:p>
          <a:p>
            <a:pPr algn="ctr"/>
            <a:r>
              <a:rPr lang="en-US" b="1" dirty="0">
                <a:solidFill>
                  <a:schemeClr val="bg1"/>
                </a:solidFill>
                <a:hlinkClick r:id="rId4">
                  <a:extLst>
                    <a:ext uri="{A12FA001-AC4F-418D-AE19-62706E023703}">
                      <ahyp:hlinkClr xmlns:ahyp="http://schemas.microsoft.com/office/drawing/2018/hyperlinkcolor" val="tx"/>
                    </a:ext>
                  </a:extLst>
                </a:hlinkClick>
              </a:rPr>
              <a:t>aek554@mail.ru</a:t>
            </a:r>
            <a:r>
              <a:rPr lang="ru-RU" b="1" dirty="0">
                <a:solidFill>
                  <a:schemeClr val="bg1"/>
                </a:solidFill>
              </a:rPr>
              <a:t>, </a:t>
            </a:r>
            <a:r>
              <a:rPr lang="en-US" b="1" dirty="0" err="1">
                <a:solidFill>
                  <a:schemeClr val="bg1"/>
                </a:solidFill>
              </a:rPr>
              <a:t>y.aben@satbayev.university</a:t>
            </a:r>
            <a:br>
              <a:rPr lang="ru-RU" b="1" dirty="0"/>
            </a:br>
            <a:br>
              <a:rPr lang="en-US" b="1" dirty="0"/>
            </a:br>
            <a:endParaRPr lang="ru-RU" dirty="0"/>
          </a:p>
        </p:txBody>
      </p:sp>
    </p:spTree>
    <p:extLst>
      <p:ext uri="{BB962C8B-B14F-4D97-AF65-F5344CB8AC3E}">
        <p14:creationId xmlns:p14="http://schemas.microsoft.com/office/powerpoint/2010/main" val="3997840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Заголовок 1"/>
          <p:cNvSpPr txBox="1">
            <a:spLocks/>
          </p:cNvSpPr>
          <p:nvPr/>
        </p:nvSpPr>
        <p:spPr>
          <a:xfrm>
            <a:off x="303910" y="161773"/>
            <a:ext cx="7886700" cy="55105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Понятие системы разработки</a:t>
            </a:r>
          </a:p>
        </p:txBody>
      </p:sp>
      <p:sp>
        <p:nvSpPr>
          <p:cNvPr id="45" name="Прямоугольник 44"/>
          <p:cNvSpPr/>
          <p:nvPr/>
        </p:nvSpPr>
        <p:spPr>
          <a:xfrm>
            <a:off x="303910" y="1262098"/>
            <a:ext cx="8307430" cy="2554545"/>
          </a:xfrm>
          <a:prstGeom prst="rect">
            <a:avLst/>
          </a:prstGeom>
        </p:spPr>
        <p:txBody>
          <a:bodyPr wrap="square">
            <a:spAutoFit/>
          </a:bodyPr>
          <a:lstStyle/>
          <a:p>
            <a:pPr>
              <a:buNone/>
            </a:pPr>
            <a:r>
              <a:rPr lang="kk-KZ" sz="2000" dirty="0">
                <a:latin typeface="Verdana" pitchFamily="34" charset="0"/>
              </a:rPr>
              <a:t>Системы разработки (технология разработки)</a:t>
            </a:r>
            <a:r>
              <a:rPr lang="ru-RU" sz="2000" dirty="0">
                <a:latin typeface="Verdana" pitchFamily="34" charset="0"/>
              </a:rPr>
              <a:t>–</a:t>
            </a:r>
            <a:r>
              <a:rPr lang="kk-KZ" sz="2000" dirty="0">
                <a:latin typeface="Verdana" pitchFamily="34" charset="0"/>
              </a:rPr>
              <a:t> производится технико-экономическое сравнение по многим критериям и выбирается наилучшая система разработки. Приводится полное описание выбраной системы разработки с учетом всех технологических процессов – отбойка, погрузка и доставка, крепление выработанного пространства (для разных рудных тел возможно применение разных систем разработок)</a:t>
            </a:r>
          </a:p>
        </p:txBody>
      </p:sp>
    </p:spTree>
    <p:extLst>
      <p:ext uri="{BB962C8B-B14F-4D97-AF65-F5344CB8AC3E}">
        <p14:creationId xmlns:p14="http://schemas.microsoft.com/office/powerpoint/2010/main" val="3011428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Заголовок 1"/>
          <p:cNvSpPr txBox="1">
            <a:spLocks/>
          </p:cNvSpPr>
          <p:nvPr/>
        </p:nvSpPr>
        <p:spPr>
          <a:xfrm>
            <a:off x="303910" y="161773"/>
            <a:ext cx="7886700" cy="55105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Содержание проекта</a:t>
            </a:r>
          </a:p>
        </p:txBody>
      </p:sp>
      <p:sp>
        <p:nvSpPr>
          <p:cNvPr id="45" name="Прямоугольник 44"/>
          <p:cNvSpPr/>
          <p:nvPr/>
        </p:nvSpPr>
        <p:spPr>
          <a:xfrm>
            <a:off x="303910" y="1533465"/>
            <a:ext cx="8307430" cy="5632311"/>
          </a:xfrm>
          <a:prstGeom prst="rect">
            <a:avLst/>
          </a:prstGeom>
        </p:spPr>
        <p:txBody>
          <a:bodyPr wrap="square">
            <a:spAutoFit/>
          </a:bodyPr>
          <a:lstStyle/>
          <a:p>
            <a:pPr>
              <a:buNone/>
            </a:pPr>
            <a:r>
              <a:rPr lang="kk-KZ" sz="2000" dirty="0">
                <a:latin typeface="Verdana" pitchFamily="34" charset="0"/>
              </a:rPr>
              <a:t>В следующих разделах приводятся пути обеспечение рудника вентиляцией, водой и электроэнергией. Расчет вентиляторной установки, схема вентиляции. Расчет и схема водообеспечения, выбор насосов и трубопроводов. Определяется мощности электроэнергии, выбор оборудования и расчет электроосвещения.</a:t>
            </a:r>
          </a:p>
          <a:p>
            <a:pPr>
              <a:buNone/>
            </a:pPr>
            <a:endParaRPr lang="kk-KZ" sz="2000" dirty="0">
              <a:latin typeface="Verdana" pitchFamily="34" charset="0"/>
            </a:endParaRPr>
          </a:p>
          <a:p>
            <a:pPr>
              <a:buNone/>
            </a:pPr>
            <a:r>
              <a:rPr lang="kk-KZ" sz="2000" dirty="0">
                <a:latin typeface="Verdana" pitchFamily="34" charset="0"/>
              </a:rPr>
              <a:t>Водоотлив – кол-во откачиваемой воды, схема водоотлива и выбор насосов и трубопровода</a:t>
            </a:r>
          </a:p>
          <a:p>
            <a:pPr>
              <a:buNone/>
            </a:pPr>
            <a:endParaRPr lang="kk-KZ" sz="2000" dirty="0">
              <a:latin typeface="Verdana" pitchFamily="34" charset="0"/>
            </a:endParaRPr>
          </a:p>
          <a:p>
            <a:r>
              <a:rPr lang="kk-KZ" sz="2000" dirty="0">
                <a:latin typeface="Verdana" pitchFamily="34" charset="0"/>
              </a:rPr>
              <a:t>Генеральный план поверхности – с учетом розы ветров производится размещение надземных здании и сооружении, схемы коммуникации.</a:t>
            </a:r>
          </a:p>
          <a:p>
            <a:endParaRPr lang="kk-KZ" sz="2000" dirty="0">
              <a:latin typeface="Verdana" pitchFamily="34" charset="0"/>
            </a:endParaRPr>
          </a:p>
          <a:p>
            <a:r>
              <a:rPr lang="kk-KZ" sz="2000" dirty="0">
                <a:latin typeface="Verdana" pitchFamily="34" charset="0"/>
              </a:rPr>
              <a:t>В следующих разделах приводится охрана окружающей среды, техника безопасноти и противопожарные мероприятия</a:t>
            </a:r>
          </a:p>
          <a:p>
            <a:endParaRPr lang="kk-KZ" sz="2000" dirty="0">
              <a:latin typeface="Verdana" pitchFamily="34" charset="0"/>
            </a:endParaRPr>
          </a:p>
        </p:txBody>
      </p:sp>
    </p:spTree>
    <p:extLst>
      <p:ext uri="{BB962C8B-B14F-4D97-AF65-F5344CB8AC3E}">
        <p14:creationId xmlns:p14="http://schemas.microsoft.com/office/powerpoint/2010/main" val="1504563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Заголовок 1"/>
          <p:cNvSpPr txBox="1">
            <a:spLocks/>
          </p:cNvSpPr>
          <p:nvPr/>
        </p:nvSpPr>
        <p:spPr>
          <a:xfrm>
            <a:off x="303910" y="161773"/>
            <a:ext cx="7886700" cy="55105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Содержание проекта</a:t>
            </a:r>
          </a:p>
        </p:txBody>
      </p:sp>
      <p:sp>
        <p:nvSpPr>
          <p:cNvPr id="45" name="Прямоугольник 44"/>
          <p:cNvSpPr/>
          <p:nvPr/>
        </p:nvSpPr>
        <p:spPr>
          <a:xfrm>
            <a:off x="303910" y="1776061"/>
            <a:ext cx="8653478" cy="5016758"/>
          </a:xfrm>
          <a:prstGeom prst="rect">
            <a:avLst/>
          </a:prstGeom>
        </p:spPr>
        <p:txBody>
          <a:bodyPr wrap="square">
            <a:spAutoFit/>
          </a:bodyPr>
          <a:lstStyle/>
          <a:p>
            <a:pPr algn="just"/>
            <a:r>
              <a:rPr lang="kk-KZ" sz="2000" dirty="0">
                <a:latin typeface="Verdana" pitchFamily="34" charset="0"/>
              </a:rPr>
              <a:t>Количество работников – определяется кол-во ИТР и служащих, рабочих и вспомогательных работников. Определяется штатное расписание рудника</a:t>
            </a:r>
          </a:p>
          <a:p>
            <a:endParaRPr lang="kk-KZ" sz="2000" dirty="0">
              <a:latin typeface="Verdana" pitchFamily="34" charset="0"/>
            </a:endParaRPr>
          </a:p>
          <a:p>
            <a:r>
              <a:rPr lang="kk-KZ" sz="2000" dirty="0">
                <a:latin typeface="Verdana" pitchFamily="34" charset="0"/>
              </a:rPr>
              <a:t>В последних разделах определяется экономика по руднику и приводится заключение. </a:t>
            </a:r>
          </a:p>
          <a:p>
            <a:r>
              <a:rPr lang="kk-KZ" sz="2000" dirty="0">
                <a:latin typeface="Verdana" pitchFamily="34" charset="0"/>
              </a:rPr>
              <a:t>В экономическом разделе определяются капитальные затраты(надземные здания и сооружения, проведение горно-капитальных выработок, коммуникации, приобретение техники и оборудования) для  строительства рудника, себестоимость одной тонны руды. Себестоимость одной тонны руды определяется по статьям зарплата, материалы, энергия и амортизация.</a:t>
            </a:r>
          </a:p>
          <a:p>
            <a:r>
              <a:rPr lang="kk-KZ" sz="2000" dirty="0">
                <a:latin typeface="Verdana" pitchFamily="34" charset="0"/>
              </a:rPr>
              <a:t>В заключении приводятся основные решения по проекту и технико экономические показатели проекта</a:t>
            </a:r>
            <a:endParaRPr lang="ru-RU" sz="2000" dirty="0">
              <a:latin typeface="Verdana" pitchFamily="34" charset="0"/>
            </a:endParaRPr>
          </a:p>
          <a:p>
            <a:endParaRPr lang="kk-KZ" sz="2000" dirty="0">
              <a:latin typeface="Verdana" pitchFamily="34" charset="0"/>
            </a:endParaRPr>
          </a:p>
        </p:txBody>
      </p:sp>
    </p:spTree>
    <p:extLst>
      <p:ext uri="{BB962C8B-B14F-4D97-AF65-F5344CB8AC3E}">
        <p14:creationId xmlns:p14="http://schemas.microsoft.com/office/powerpoint/2010/main" val="3410757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7886700"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Содержание</a:t>
            </a:r>
            <a:endParaRPr lang="ru-RU" sz="3200" b="1" i="1" dirty="0">
              <a:solidFill>
                <a:schemeClr val="bg1"/>
              </a:solidFill>
              <a:effectLst>
                <a:outerShdw blurRad="38100" dist="38100" dir="2700000" algn="tl">
                  <a:srgbClr val="000000">
                    <a:alpha val="43137"/>
                  </a:srgbClr>
                </a:outerShdw>
              </a:effectLst>
              <a:latin typeface="+mn-lt"/>
            </a:endParaRPr>
          </a:p>
        </p:txBody>
      </p:sp>
      <p:sp>
        <p:nvSpPr>
          <p:cNvPr id="41" name="Прямоугольник 40"/>
          <p:cNvSpPr/>
          <p:nvPr/>
        </p:nvSpPr>
        <p:spPr>
          <a:xfrm>
            <a:off x="303910" y="1527274"/>
            <a:ext cx="8307430" cy="1569660"/>
          </a:xfrm>
          <a:prstGeom prst="rect">
            <a:avLst/>
          </a:prstGeom>
        </p:spPr>
        <p:txBody>
          <a:bodyPr wrap="square">
            <a:spAutoFit/>
          </a:bodyPr>
          <a:lstStyle/>
          <a:p>
            <a:pPr marL="457200" indent="-457200">
              <a:buAutoNum type="arabicPeriod"/>
            </a:pPr>
            <a:r>
              <a:rPr lang="ru-RU" sz="2000" b="1" dirty="0">
                <a:solidFill>
                  <a:schemeClr val="accent5">
                    <a:lumMod val="75000"/>
                  </a:schemeClr>
                </a:solidFill>
                <a:latin typeface="+mj-lt"/>
                <a:ea typeface="Calibri" panose="020F0502020204030204" pitchFamily="34" charset="0"/>
                <a:cs typeface="Times New Roman" panose="02020603050405020304" pitchFamily="18" charset="0"/>
              </a:rPr>
              <a:t>Исходные документы</a:t>
            </a:r>
          </a:p>
          <a:p>
            <a:pPr marL="457200" indent="-457200">
              <a:buAutoNum type="arabicPeriod"/>
            </a:pPr>
            <a:r>
              <a:rPr lang="ru-RU" sz="2000" b="1" dirty="0">
                <a:solidFill>
                  <a:schemeClr val="accent5">
                    <a:lumMod val="75000"/>
                  </a:schemeClr>
                </a:solidFill>
                <a:latin typeface="+mj-lt"/>
                <a:ea typeface="Calibri" panose="020F0502020204030204" pitchFamily="34" charset="0"/>
                <a:cs typeface="Times New Roman" panose="02020603050405020304" pitchFamily="18" charset="0"/>
              </a:rPr>
              <a:t>Проектные компании</a:t>
            </a:r>
          </a:p>
          <a:p>
            <a:pPr marL="457200" indent="-457200">
              <a:buAutoNum type="arabicPeriod"/>
            </a:pPr>
            <a:r>
              <a:rPr lang="ru-RU" sz="2000" b="1" dirty="0">
                <a:solidFill>
                  <a:schemeClr val="accent5">
                    <a:lumMod val="75000"/>
                  </a:schemeClr>
                </a:solidFill>
                <a:latin typeface="+mj-lt"/>
                <a:ea typeface="Calibri" panose="020F0502020204030204" pitchFamily="34" charset="0"/>
                <a:cs typeface="Times New Roman" panose="02020603050405020304" pitchFamily="18" charset="0"/>
              </a:rPr>
              <a:t>Содержание проекта</a:t>
            </a:r>
          </a:p>
          <a:p>
            <a:endParaRPr lang="ru-RU" sz="2000" b="1" i="1" dirty="0">
              <a:solidFill>
                <a:schemeClr val="bg1"/>
              </a:solidFill>
              <a:effectLst>
                <a:outerShdw blurRad="38100" dist="38100" dir="2700000" algn="tl">
                  <a:srgbClr val="000000">
                    <a:alpha val="43137"/>
                  </a:srgbClr>
                </a:outerShdw>
              </a:effectLst>
              <a:cs typeface="Times New Roman" panose="02020603050405020304" pitchFamily="18" charset="0"/>
            </a:endParaRPr>
          </a:p>
          <a:p>
            <a:pPr marL="457200" indent="-457200">
              <a:buAutoNum type="arabicPeriod"/>
            </a:pPr>
            <a:endParaRPr lang="ru-RU" sz="1600" b="1" dirty="0">
              <a:solidFill>
                <a:schemeClr val="accent5">
                  <a:lumMod val="75000"/>
                </a:schemeClr>
              </a:solidFill>
              <a:latin typeface="+mj-lt"/>
            </a:endParaRPr>
          </a:p>
        </p:txBody>
      </p:sp>
    </p:spTree>
    <p:extLst>
      <p:ext uri="{BB962C8B-B14F-4D97-AF65-F5344CB8AC3E}">
        <p14:creationId xmlns:p14="http://schemas.microsoft.com/office/powerpoint/2010/main" val="1874207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7886700"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По завершению урока Вы будете знать:</a:t>
            </a:r>
            <a:endParaRPr lang="ru-RU" sz="3200" b="1" i="1" dirty="0">
              <a:solidFill>
                <a:schemeClr val="bg1"/>
              </a:solidFill>
              <a:effectLst>
                <a:outerShdw blurRad="38100" dist="38100" dir="2700000" algn="tl">
                  <a:srgbClr val="000000">
                    <a:alpha val="43137"/>
                  </a:srgbClr>
                </a:outerShdw>
              </a:effectLst>
              <a:latin typeface="+mn-lt"/>
            </a:endParaRPr>
          </a:p>
        </p:txBody>
      </p:sp>
      <p:sp>
        <p:nvSpPr>
          <p:cNvPr id="41" name="Прямоугольник 40"/>
          <p:cNvSpPr/>
          <p:nvPr/>
        </p:nvSpPr>
        <p:spPr>
          <a:xfrm>
            <a:off x="303910" y="1527274"/>
            <a:ext cx="8307430" cy="1569660"/>
          </a:xfrm>
          <a:prstGeom prst="rect">
            <a:avLst/>
          </a:prstGeom>
        </p:spPr>
        <p:txBody>
          <a:bodyPr wrap="square">
            <a:spAutoFit/>
          </a:bodyPr>
          <a:lstStyle/>
          <a:p>
            <a:pPr marL="457200" indent="-457200">
              <a:buAutoNum type="arabicPeriod"/>
            </a:pPr>
            <a:r>
              <a:rPr lang="ru-RU" sz="2000" b="1" dirty="0">
                <a:solidFill>
                  <a:schemeClr val="accent5">
                    <a:lumMod val="75000"/>
                  </a:schemeClr>
                </a:solidFill>
                <a:latin typeface="+mj-lt"/>
                <a:ea typeface="Calibri" panose="020F0502020204030204" pitchFamily="34" charset="0"/>
                <a:cs typeface="Times New Roman" panose="02020603050405020304" pitchFamily="18" charset="0"/>
              </a:rPr>
              <a:t>Исходные данные необходимые для разработки проекта</a:t>
            </a:r>
          </a:p>
          <a:p>
            <a:pPr marL="457200" indent="-457200">
              <a:buAutoNum type="arabicPeriod"/>
            </a:pPr>
            <a:r>
              <a:rPr lang="ru-RU" sz="2000" b="1" dirty="0">
                <a:solidFill>
                  <a:schemeClr val="accent5">
                    <a:lumMod val="75000"/>
                  </a:schemeClr>
                </a:solidFill>
                <a:latin typeface="+mj-lt"/>
                <a:ea typeface="Calibri" panose="020F0502020204030204" pitchFamily="34" charset="0"/>
                <a:cs typeface="Times New Roman" panose="02020603050405020304" pitchFamily="18" charset="0"/>
              </a:rPr>
              <a:t>Проектные компании Казахстана, стран СНГ и зарубежья</a:t>
            </a:r>
          </a:p>
          <a:p>
            <a:pPr marL="457200" indent="-457200">
              <a:buAutoNum type="arabicPeriod"/>
            </a:pPr>
            <a:r>
              <a:rPr lang="ru-RU" sz="2000" b="1" dirty="0">
                <a:solidFill>
                  <a:schemeClr val="accent5">
                    <a:lumMod val="75000"/>
                  </a:schemeClr>
                </a:solidFill>
                <a:ea typeface="Calibri" panose="020F0502020204030204" pitchFamily="34" charset="0"/>
                <a:cs typeface="Times New Roman" panose="02020603050405020304" pitchFamily="18" charset="0"/>
              </a:rPr>
              <a:t>Содержание проекта на разработку месторождения</a:t>
            </a:r>
          </a:p>
          <a:p>
            <a:endParaRPr lang="ru-RU" sz="2000" b="1" dirty="0">
              <a:solidFill>
                <a:schemeClr val="accent5">
                  <a:lumMod val="75000"/>
                </a:schemeClr>
              </a:solidFill>
              <a:latin typeface="+mj-lt"/>
              <a:ea typeface="Calibri" panose="020F0502020204030204" pitchFamily="34" charset="0"/>
              <a:cs typeface="Times New Roman" panose="02020603050405020304" pitchFamily="18" charset="0"/>
            </a:endParaRPr>
          </a:p>
          <a:p>
            <a:endParaRPr lang="ru-RU" sz="1600" b="1" dirty="0">
              <a:solidFill>
                <a:schemeClr val="accent5">
                  <a:lumMod val="75000"/>
                </a:schemeClr>
              </a:solidFill>
              <a:latin typeface="+mj-lt"/>
            </a:endParaRPr>
          </a:p>
        </p:txBody>
      </p:sp>
    </p:spTree>
    <p:extLst>
      <p:ext uri="{BB962C8B-B14F-4D97-AF65-F5344CB8AC3E}">
        <p14:creationId xmlns:p14="http://schemas.microsoft.com/office/powerpoint/2010/main" val="2619078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7886700"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Исходные документы</a:t>
            </a:r>
            <a:endParaRPr lang="ru-RU" sz="3200" b="1" i="1" dirty="0">
              <a:solidFill>
                <a:schemeClr val="bg1"/>
              </a:solidFill>
              <a:effectLst>
                <a:outerShdw blurRad="38100" dist="38100" dir="2700000" algn="tl">
                  <a:srgbClr val="000000">
                    <a:alpha val="43137"/>
                  </a:srgbClr>
                </a:outerShdw>
              </a:effectLst>
              <a:latin typeface="+mn-lt"/>
            </a:endParaRPr>
          </a:p>
        </p:txBody>
      </p:sp>
      <p:sp>
        <p:nvSpPr>
          <p:cNvPr id="41" name="Прямоугольник 40"/>
          <p:cNvSpPr/>
          <p:nvPr/>
        </p:nvSpPr>
        <p:spPr>
          <a:xfrm>
            <a:off x="303910" y="1262097"/>
            <a:ext cx="8307430" cy="5324535"/>
          </a:xfrm>
          <a:prstGeom prst="rect">
            <a:avLst/>
          </a:prstGeom>
        </p:spPr>
        <p:txBody>
          <a:bodyPr wrap="square">
            <a:spAutoFit/>
          </a:bodyPr>
          <a:lstStyle/>
          <a:p>
            <a:pPr>
              <a:buNone/>
            </a:pPr>
            <a:r>
              <a:rPr lang="kk-KZ" sz="2000" dirty="0"/>
              <a:t>Лизенции на проектирование горны</a:t>
            </a:r>
            <a:r>
              <a:rPr lang="en-US" sz="2000" dirty="0"/>
              <a:t>x</a:t>
            </a:r>
            <a:r>
              <a:rPr lang="kk-KZ" sz="2000" dirty="0"/>
              <a:t> работ:</a:t>
            </a:r>
          </a:p>
          <a:p>
            <a:pPr>
              <a:buNone/>
            </a:pPr>
            <a:r>
              <a:rPr lang="kk-KZ" sz="2000" dirty="0"/>
              <a:t>На геологическое и горное проектирование лицензии не требуются;</a:t>
            </a:r>
          </a:p>
          <a:p>
            <a:pPr>
              <a:buNone/>
            </a:pPr>
            <a:endParaRPr lang="kk-KZ" sz="2000" dirty="0"/>
          </a:p>
          <a:p>
            <a:pPr>
              <a:buNone/>
            </a:pPr>
            <a:r>
              <a:rPr lang="kk-KZ" sz="2000" dirty="0"/>
              <a:t>Лицензия на природоохранное прое</a:t>
            </a:r>
            <a:r>
              <a:rPr lang="ru-RU" sz="2000" dirty="0"/>
              <a:t>к</a:t>
            </a:r>
            <a:r>
              <a:rPr lang="kk-KZ" sz="2000" dirty="0"/>
              <a:t>тирование (ОВОС);</a:t>
            </a:r>
          </a:p>
          <a:p>
            <a:pPr>
              <a:buNone/>
            </a:pPr>
            <a:endParaRPr lang="kk-KZ" sz="2000" dirty="0"/>
          </a:p>
          <a:p>
            <a:pPr>
              <a:buNone/>
            </a:pPr>
            <a:r>
              <a:rPr lang="kk-KZ" sz="2000" dirty="0"/>
              <a:t>Аттестат на разработку промышленной безопасности. </a:t>
            </a:r>
          </a:p>
          <a:p>
            <a:pPr>
              <a:buNone/>
            </a:pPr>
            <a:endParaRPr lang="kk-KZ" sz="2000" dirty="0"/>
          </a:p>
          <a:p>
            <a:pPr>
              <a:buNone/>
            </a:pPr>
            <a:r>
              <a:rPr lang="kk-KZ" sz="2000" dirty="0"/>
              <a:t>При необходимости лицензия на градостроительное проектирование (внешние и внутренние коммуникации, ПИР, строительство надземных зданий и сооружении и т.д.)</a:t>
            </a:r>
          </a:p>
          <a:p>
            <a:pPr>
              <a:buNone/>
            </a:pPr>
            <a:endParaRPr lang="kk-KZ" sz="2000" dirty="0"/>
          </a:p>
          <a:p>
            <a:pPr>
              <a:buNone/>
            </a:pPr>
            <a:r>
              <a:rPr lang="kk-KZ" sz="2000" dirty="0"/>
              <a:t>Если на предприятии имеются кадры и лицензии, то проекты можно выполнять своими силами без объявления тендера</a:t>
            </a:r>
          </a:p>
          <a:p>
            <a:pPr>
              <a:buNone/>
            </a:pPr>
            <a:endParaRPr lang="kk-KZ" sz="2000" dirty="0"/>
          </a:p>
          <a:p>
            <a:pPr>
              <a:buNone/>
            </a:pPr>
            <a:r>
              <a:rPr lang="kk-KZ" sz="2000" dirty="0"/>
              <a:t>В основном проектированием занимаются компании, которые имеют большой опыт работы, кадры и необходимые лицензии (порядок получения заказа на проектирование)</a:t>
            </a:r>
            <a:endParaRPr lang="ru-RU" sz="2000" dirty="0"/>
          </a:p>
        </p:txBody>
      </p:sp>
    </p:spTree>
    <p:extLst>
      <p:ext uri="{BB962C8B-B14F-4D97-AF65-F5344CB8AC3E}">
        <p14:creationId xmlns:p14="http://schemas.microsoft.com/office/powerpoint/2010/main" val="1178096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Прямоугольник 40"/>
          <p:cNvSpPr/>
          <p:nvPr/>
        </p:nvSpPr>
        <p:spPr>
          <a:xfrm>
            <a:off x="303910" y="1186445"/>
            <a:ext cx="8307430" cy="5878532"/>
          </a:xfrm>
          <a:prstGeom prst="rect">
            <a:avLst/>
          </a:prstGeom>
        </p:spPr>
        <p:txBody>
          <a:bodyPr wrap="square">
            <a:spAutoFit/>
          </a:bodyPr>
          <a:lstStyle/>
          <a:p>
            <a:r>
              <a:rPr lang="ru-RU" sz="2000" b="1" dirty="0" err="1"/>
              <a:t>Гипроруда</a:t>
            </a:r>
            <a:r>
              <a:rPr lang="ru-RU" sz="2000" b="1" dirty="0"/>
              <a:t>, </a:t>
            </a:r>
            <a:r>
              <a:rPr lang="ru-RU" sz="2000" b="1" dirty="0" err="1"/>
              <a:t>КазГипроЦветмет</a:t>
            </a:r>
            <a:r>
              <a:rPr lang="ru-RU" sz="2000" b="1" dirty="0"/>
              <a:t>, </a:t>
            </a:r>
            <a:r>
              <a:rPr lang="ru-RU" sz="2000" b="1" dirty="0" err="1"/>
              <a:t>Казмеханобр</a:t>
            </a:r>
            <a:r>
              <a:rPr lang="ru-RU" sz="2000" b="1" dirty="0"/>
              <a:t>, ВНИИЦВЕТМЕТ, </a:t>
            </a:r>
            <a:r>
              <a:rPr lang="ru-RU" sz="2000" b="1" dirty="0" err="1"/>
              <a:t>Гипроникель</a:t>
            </a:r>
            <a:r>
              <a:rPr lang="ru-RU" sz="2000" b="1" dirty="0"/>
              <a:t>,  </a:t>
            </a:r>
            <a:r>
              <a:rPr lang="ru-RU" sz="2000" b="1" dirty="0" err="1"/>
              <a:t>ГипроШахт</a:t>
            </a:r>
            <a:r>
              <a:rPr lang="ru-RU" sz="2000" b="1" dirty="0"/>
              <a:t>, </a:t>
            </a:r>
            <a:r>
              <a:rPr lang="en-US" sz="2000" b="1" dirty="0"/>
              <a:t>2K, </a:t>
            </a:r>
            <a:r>
              <a:rPr lang="en-US" sz="2000" b="1" dirty="0" err="1"/>
              <a:t>GeoMineProject</a:t>
            </a:r>
            <a:r>
              <a:rPr lang="ru-RU" sz="2000" b="1" dirty="0"/>
              <a:t>, ИГД</a:t>
            </a:r>
          </a:p>
          <a:p>
            <a:r>
              <a:rPr lang="ru-RU" sz="2000" dirty="0" err="1"/>
              <a:t>Гипроруда</a:t>
            </a:r>
            <a:r>
              <a:rPr lang="ru-RU" sz="2000" dirty="0"/>
              <a:t> –один из российских лидеров в области комплексного проектирования горнодобывающих предприятий с открытым и подземным способами разработки, а также объектов общеинженерного назначения)</a:t>
            </a:r>
          </a:p>
          <a:p>
            <a:r>
              <a:rPr lang="ru-RU" sz="2000" b="1" dirty="0"/>
              <a:t>«КАЗГИПРОЦВЕТМЕТ» - Казахстанский головной институт по проектированию  предприятий цветной, черной  металлургии,  </a:t>
            </a:r>
            <a:r>
              <a:rPr lang="ru-RU" sz="2000" b="1" dirty="0" err="1"/>
              <a:t>редкометалльной</a:t>
            </a:r>
            <a:r>
              <a:rPr lang="ru-RU" sz="2000" b="1" dirty="0"/>
              <a:t>,  редкоземельной, золотодобывающей, машиностроительной промышленности</a:t>
            </a:r>
          </a:p>
          <a:p>
            <a:r>
              <a:rPr lang="ru-RU" sz="2000" dirty="0" err="1"/>
              <a:t>Казгипроцветмет</a:t>
            </a:r>
            <a:r>
              <a:rPr lang="ru-RU" sz="2000" dirty="0"/>
              <a:t> (КГЦМ) основан в 1947 году в городе Усть-Каменогорске как государственный институт по проектированию предприятий цветной металлургии бывшего Союза ССР. </a:t>
            </a:r>
          </a:p>
          <a:p>
            <a:r>
              <a:rPr lang="ru-RU" sz="2000" dirty="0" err="1"/>
              <a:t>Казгипроцветмет</a:t>
            </a:r>
            <a:r>
              <a:rPr lang="ru-RU" sz="2000" dirty="0"/>
              <a:t> имеет государственные лицензии Казахстана, России, Украины, Кыргызстана на проектно-изыскательские работы, природоохранное проектирование и нормирование, экспертизу проектов, строительно-монтажные работы, производство землеустроительных работ.</a:t>
            </a:r>
          </a:p>
          <a:p>
            <a:endParaRPr lang="ru-RU" sz="1600" b="1" dirty="0">
              <a:solidFill>
                <a:schemeClr val="accent5">
                  <a:lumMod val="75000"/>
                </a:schemeClr>
              </a:solidFill>
              <a:latin typeface="+mj-lt"/>
            </a:endParaRPr>
          </a:p>
        </p:txBody>
      </p:sp>
      <p:sp>
        <p:nvSpPr>
          <p:cNvPr id="4" name="Заголовок 1"/>
          <p:cNvSpPr>
            <a:spLocks noGrp="1"/>
          </p:cNvSpPr>
          <p:nvPr>
            <p:ph type="title"/>
          </p:nvPr>
        </p:nvSpPr>
        <p:spPr>
          <a:xfrm>
            <a:off x="303910" y="320130"/>
            <a:ext cx="7886700"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Проектные компании</a:t>
            </a:r>
            <a:endParaRPr lang="ru-RU" sz="3200" b="1" i="1" dirty="0">
              <a:solidFill>
                <a:schemeClr val="bg1"/>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810067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8148112"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Проектные компании</a:t>
            </a:r>
          </a:p>
        </p:txBody>
      </p:sp>
      <p:sp>
        <p:nvSpPr>
          <p:cNvPr id="26" name="Прямоугольник 25"/>
          <p:cNvSpPr/>
          <p:nvPr/>
        </p:nvSpPr>
        <p:spPr>
          <a:xfrm>
            <a:off x="0" y="1195018"/>
            <a:ext cx="9144000" cy="5632311"/>
          </a:xfrm>
          <a:prstGeom prst="rect">
            <a:avLst/>
          </a:prstGeom>
        </p:spPr>
        <p:txBody>
          <a:bodyPr wrap="square">
            <a:spAutoFit/>
          </a:bodyPr>
          <a:lstStyle/>
          <a:p>
            <a:pPr>
              <a:buNone/>
            </a:pPr>
            <a:r>
              <a:rPr lang="ru-RU" dirty="0"/>
              <a:t>«</a:t>
            </a:r>
            <a:r>
              <a:rPr lang="ru-RU" dirty="0" err="1"/>
              <a:t>Казмеханобр</a:t>
            </a:r>
            <a:r>
              <a:rPr lang="ru-RU" dirty="0"/>
              <a:t>» -  объединяющая научные и проектные подразделения, а также единственную в республике действующую опытную фабрику по проведению полупромышленных испытаний на </a:t>
            </a:r>
            <a:r>
              <a:rPr lang="ru-RU" dirty="0" err="1"/>
              <a:t>обогатимость</a:t>
            </a:r>
            <a:r>
              <a:rPr lang="ru-RU" dirty="0"/>
              <a:t> руд новых месторождений с выдачей данных для утверждения запасов в ГКЗ РК</a:t>
            </a:r>
          </a:p>
          <a:p>
            <a:pPr>
              <a:buNone/>
            </a:pPr>
            <a:r>
              <a:rPr lang="ru-RU" dirty="0" err="1"/>
              <a:t>ВНИИцветмет</a:t>
            </a:r>
            <a:r>
              <a:rPr lang="ru-RU" dirty="0"/>
              <a:t> – «Восточный научно-исследовательский горно-металлургический институт цветных металлов» (Филиал РГП «НЦ КПМС РК» «</a:t>
            </a:r>
            <a:r>
              <a:rPr lang="ru-RU" dirty="0" err="1"/>
              <a:t>ВНИИцветмет</a:t>
            </a:r>
            <a:r>
              <a:rPr lang="ru-RU" dirty="0"/>
              <a:t>») - многофункциональная научная организация, которая проводит исследования, опытно-промышленные и промышленные испытания, выполняет проектные работы и оказывает научно-техническую помощь при внедрении разработанных технологий и оборудования в области горного дела, обогащения руд, металлургии тяжелых цветных металлов, прикладной и аналитической химии, промышленной экологии, стандартизации и метрологии, экономики.</a:t>
            </a:r>
          </a:p>
          <a:p>
            <a:pPr>
              <a:buNone/>
            </a:pPr>
            <a:r>
              <a:rPr lang="ru-RU" b="1" dirty="0"/>
              <a:t>ООО «Институт </a:t>
            </a:r>
            <a:r>
              <a:rPr lang="ru-RU" b="1" dirty="0" err="1"/>
              <a:t>Гипроникель</a:t>
            </a:r>
            <a:r>
              <a:rPr lang="ru-RU" b="1" dirty="0"/>
              <a:t>»</a:t>
            </a:r>
            <a:r>
              <a:rPr lang="ru-RU" dirty="0"/>
              <a:t> —научно-исследовательский и проектный институт технологии горной добычи, обогащения и переработки минерального сырья, цветной металлургии. Головная организация находится в Санкт-Петербурге. </a:t>
            </a:r>
          </a:p>
          <a:p>
            <a:pPr>
              <a:buNone/>
            </a:pPr>
            <a:r>
              <a:rPr lang="ru-RU" b="1" dirty="0"/>
              <a:t>ОАО «</a:t>
            </a:r>
            <a:r>
              <a:rPr lang="ru-RU" b="1" dirty="0" err="1"/>
              <a:t>Гипрошахт</a:t>
            </a:r>
            <a:r>
              <a:rPr lang="ru-RU" b="1" dirty="0"/>
              <a:t>»</a:t>
            </a:r>
            <a:r>
              <a:rPr lang="ru-RU" dirty="0"/>
              <a:t> — </a:t>
            </a:r>
            <a:r>
              <a:rPr lang="ru-RU" dirty="0">
                <a:hlinkClick r:id="rId2" tooltip="Россия"/>
              </a:rPr>
              <a:t>российская</a:t>
            </a:r>
            <a:r>
              <a:rPr lang="ru-RU" dirty="0"/>
              <a:t> компания, офис которой расположен в </a:t>
            </a:r>
            <a:r>
              <a:rPr lang="ru-RU" dirty="0">
                <a:hlinkClick r:id="rId3" tooltip="Санкт-Петербург"/>
              </a:rPr>
              <a:t>Санкт-Петербурге</a:t>
            </a:r>
            <a:r>
              <a:rPr lang="ru-RU" dirty="0"/>
              <a:t>. «Институт по </a:t>
            </a:r>
            <a:r>
              <a:rPr lang="ru-RU" dirty="0">
                <a:hlinkClick r:id="rId4" tooltip="Проектирование"/>
              </a:rPr>
              <a:t>проектированию</a:t>
            </a:r>
            <a:r>
              <a:rPr lang="ru-RU" dirty="0"/>
              <a:t> предприятий </a:t>
            </a:r>
            <a:r>
              <a:rPr lang="ru-RU" dirty="0">
                <a:hlinkClick r:id="rId5" tooltip="Угольная промышленность"/>
              </a:rPr>
              <a:t>угольной промышленности</a:t>
            </a:r>
            <a:r>
              <a:rPr lang="ru-RU" dirty="0"/>
              <a:t> „</a:t>
            </a:r>
            <a:r>
              <a:rPr lang="ru-RU" dirty="0" err="1"/>
              <a:t>Гипрошахт</a:t>
            </a:r>
            <a:r>
              <a:rPr lang="ru-RU" dirty="0"/>
              <a:t>“».</a:t>
            </a:r>
          </a:p>
          <a:p>
            <a:pPr>
              <a:buNone/>
            </a:pPr>
            <a:endParaRPr lang="kk-KZ" dirty="0"/>
          </a:p>
          <a:p>
            <a:pPr>
              <a:buNone/>
            </a:pPr>
            <a:r>
              <a:rPr lang="kk-KZ" dirty="0"/>
              <a:t>Кроме того в Казахстане работают разные международные компании :</a:t>
            </a:r>
          </a:p>
          <a:p>
            <a:pPr>
              <a:buNone/>
            </a:pPr>
            <a:r>
              <a:rPr lang="ru-RU" dirty="0"/>
              <a:t>     </a:t>
            </a:r>
            <a:r>
              <a:rPr lang="ru-RU" dirty="0">
                <a:hlinkClick r:id="rId6"/>
              </a:rPr>
              <a:t>SRK </a:t>
            </a:r>
            <a:r>
              <a:rPr lang="ru-RU" dirty="0" err="1">
                <a:hlinkClick r:id="rId6"/>
              </a:rPr>
              <a:t>Consulting</a:t>
            </a:r>
            <a:r>
              <a:rPr lang="ru-RU" dirty="0"/>
              <a:t>, </a:t>
            </a:r>
            <a:r>
              <a:rPr lang="en-US" dirty="0" err="1"/>
              <a:t>Micromine</a:t>
            </a:r>
            <a:r>
              <a:rPr lang="en-US" dirty="0"/>
              <a:t>, </a:t>
            </a:r>
            <a:r>
              <a:rPr lang="en-US" dirty="0" err="1"/>
              <a:t>Surpac</a:t>
            </a:r>
            <a:r>
              <a:rPr lang="en-US" dirty="0"/>
              <a:t>, </a:t>
            </a:r>
            <a:r>
              <a:rPr lang="en-US" dirty="0" err="1"/>
              <a:t>Datamine</a:t>
            </a:r>
            <a:r>
              <a:rPr lang="en-US" dirty="0"/>
              <a:t> </a:t>
            </a:r>
            <a:r>
              <a:rPr lang="kk-KZ" dirty="0"/>
              <a:t>и другие.</a:t>
            </a:r>
          </a:p>
        </p:txBody>
      </p:sp>
    </p:spTree>
    <p:extLst>
      <p:ext uri="{BB962C8B-B14F-4D97-AF65-F5344CB8AC3E}">
        <p14:creationId xmlns:p14="http://schemas.microsoft.com/office/powerpoint/2010/main" val="2358200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8148112"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Содержание проекта</a:t>
            </a:r>
          </a:p>
        </p:txBody>
      </p:sp>
      <p:sp>
        <p:nvSpPr>
          <p:cNvPr id="26" name="Прямоугольник 25"/>
          <p:cNvSpPr/>
          <p:nvPr/>
        </p:nvSpPr>
        <p:spPr>
          <a:xfrm>
            <a:off x="303910" y="1126175"/>
            <a:ext cx="8307430" cy="2308324"/>
          </a:xfrm>
          <a:prstGeom prst="rect">
            <a:avLst/>
          </a:prstGeom>
        </p:spPr>
        <p:txBody>
          <a:bodyPr wrap="square">
            <a:spAutoFit/>
          </a:bodyPr>
          <a:lstStyle/>
          <a:p>
            <a:pPr>
              <a:buNone/>
            </a:pPr>
            <a:r>
              <a:rPr lang="kk-KZ" dirty="0">
                <a:latin typeface="Verdana" pitchFamily="34" charset="0"/>
              </a:rPr>
              <a:t>Введение </a:t>
            </a:r>
            <a:r>
              <a:rPr lang="ru-RU" dirty="0">
                <a:latin typeface="Verdana" pitchFamily="34" charset="0"/>
              </a:rPr>
              <a:t>– основание для проектирования, исходные данные, краткое содержание разделов проекта</a:t>
            </a:r>
          </a:p>
          <a:p>
            <a:pPr>
              <a:buNone/>
            </a:pPr>
            <a:endParaRPr lang="ru-RU" dirty="0">
              <a:latin typeface="Verdana" pitchFamily="34" charset="0"/>
            </a:endParaRPr>
          </a:p>
          <a:p>
            <a:pPr>
              <a:buNone/>
            </a:pPr>
            <a:r>
              <a:rPr lang="kk-KZ" dirty="0">
                <a:latin typeface="Verdana" pitchFamily="34" charset="0"/>
              </a:rPr>
              <a:t>Общие сведения о месторождении </a:t>
            </a:r>
            <a:r>
              <a:rPr lang="ru-RU" dirty="0">
                <a:latin typeface="Verdana" pitchFamily="34" charset="0"/>
              </a:rPr>
              <a:t>– район расположения месторождения, климатические условия, инфраструктура(дороги, ЛЭП, вода, газ), геологическая характеристика, гидрогеология и запасы месторождения (из протокола ГКЗ или экспертного заключения ГКЗ)</a:t>
            </a:r>
          </a:p>
        </p:txBody>
      </p:sp>
    </p:spTree>
    <p:extLst>
      <p:ext uri="{BB962C8B-B14F-4D97-AF65-F5344CB8AC3E}">
        <p14:creationId xmlns:p14="http://schemas.microsoft.com/office/powerpoint/2010/main" val="3904540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Заголовок 1"/>
          <p:cNvSpPr txBox="1">
            <a:spLocks/>
          </p:cNvSpPr>
          <p:nvPr/>
        </p:nvSpPr>
        <p:spPr>
          <a:xfrm>
            <a:off x="303910" y="161773"/>
            <a:ext cx="7886700" cy="55105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Экспертное </a:t>
            </a:r>
            <a:r>
              <a:rPr lang="ru-RU" sz="3200" b="1" i="1" dirty="0" err="1">
                <a:solidFill>
                  <a:schemeClr val="bg1"/>
                </a:solidFill>
                <a:effectLst>
                  <a:outerShdw blurRad="38100" dist="38100" dir="2700000" algn="tl">
                    <a:srgbClr val="000000">
                      <a:alpha val="43137"/>
                    </a:srgbClr>
                  </a:outerShdw>
                </a:effectLst>
                <a:latin typeface="+mn-lt"/>
                <a:cs typeface="Times New Roman" panose="02020603050405020304" pitchFamily="18" charset="0"/>
              </a:rPr>
              <a:t>заключени</a:t>
            </a:r>
            <a:endPar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endParaRPr>
          </a:p>
        </p:txBody>
      </p:sp>
      <p:pic>
        <p:nvPicPr>
          <p:cNvPr id="4" name="Picture 3"/>
          <p:cNvPicPr>
            <a:picLocks noChangeAspect="1" noChangeArrowheads="1"/>
          </p:cNvPicPr>
          <p:nvPr/>
        </p:nvPicPr>
        <p:blipFill>
          <a:blip r:embed="rId3"/>
          <a:srcRect l="20508" t="14583" r="44336" b="8333"/>
          <a:stretch>
            <a:fillRect/>
          </a:stretch>
        </p:blipFill>
        <p:spPr bwMode="auto">
          <a:xfrm>
            <a:off x="2053008" y="1035753"/>
            <a:ext cx="4720741" cy="5822247"/>
          </a:xfrm>
          <a:prstGeom prst="rect">
            <a:avLst/>
          </a:prstGeom>
          <a:noFill/>
          <a:ln w="9525">
            <a:noFill/>
            <a:miter lim="800000"/>
            <a:headEnd/>
            <a:tailEnd/>
          </a:ln>
          <a:effectLst/>
        </p:spPr>
      </p:pic>
    </p:spTree>
    <p:extLst>
      <p:ext uri="{BB962C8B-B14F-4D97-AF65-F5344CB8AC3E}">
        <p14:creationId xmlns:p14="http://schemas.microsoft.com/office/powerpoint/2010/main" val="1061704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Заголовок 1"/>
          <p:cNvSpPr txBox="1">
            <a:spLocks/>
          </p:cNvSpPr>
          <p:nvPr/>
        </p:nvSpPr>
        <p:spPr>
          <a:xfrm>
            <a:off x="303910" y="161773"/>
            <a:ext cx="7886700" cy="55105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Содержание проекта</a:t>
            </a:r>
          </a:p>
        </p:txBody>
      </p:sp>
      <p:sp>
        <p:nvSpPr>
          <p:cNvPr id="45" name="Прямоугольник 44"/>
          <p:cNvSpPr/>
          <p:nvPr/>
        </p:nvSpPr>
        <p:spPr>
          <a:xfrm>
            <a:off x="303910" y="1262098"/>
            <a:ext cx="8307430" cy="3416320"/>
          </a:xfrm>
          <a:prstGeom prst="rect">
            <a:avLst/>
          </a:prstGeom>
        </p:spPr>
        <p:txBody>
          <a:bodyPr wrap="square">
            <a:spAutoFit/>
          </a:bodyPr>
          <a:lstStyle/>
          <a:p>
            <a:pPr>
              <a:buNone/>
            </a:pPr>
            <a:r>
              <a:rPr lang="kk-KZ" dirty="0">
                <a:latin typeface="Verdana" pitchFamily="34" charset="0"/>
              </a:rPr>
              <a:t>Основные параметры рудника, режим работы – годовая производительность, срок службы рудника, длина шахтного поля, число рабочих дней в году, кол-во смен в сутки и продолжительность смены</a:t>
            </a:r>
          </a:p>
          <a:p>
            <a:pPr>
              <a:buNone/>
            </a:pPr>
            <a:endParaRPr lang="kk-KZ" dirty="0">
              <a:latin typeface="Verdana" pitchFamily="34" charset="0"/>
            </a:endParaRPr>
          </a:p>
          <a:p>
            <a:pPr>
              <a:buNone/>
            </a:pPr>
            <a:r>
              <a:rPr lang="kk-KZ" dirty="0">
                <a:latin typeface="Verdana" pitchFamily="34" charset="0"/>
              </a:rPr>
              <a:t>Вскрытие и подготовка месторождения </a:t>
            </a:r>
            <a:r>
              <a:rPr lang="ru-RU" dirty="0">
                <a:latin typeface="Verdana" pitchFamily="34" charset="0"/>
              </a:rPr>
              <a:t>– производят технико-экономическое сравнение нескольких способов вскрытия (по геологии, по рельефу местности определяют технически возможные способы вскрытия), выбирают по критерию минимум приведенных затрат. Способ подготовки выбирается точно также. Приводятся полные описания выбранных способов вскрытия и подготовки</a:t>
            </a:r>
          </a:p>
        </p:txBody>
      </p:sp>
    </p:spTree>
    <p:extLst>
      <p:ext uri="{BB962C8B-B14F-4D97-AF65-F5344CB8AC3E}">
        <p14:creationId xmlns:p14="http://schemas.microsoft.com/office/powerpoint/2010/main" val="4054093834"/>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2254</TotalTime>
  <Words>696</Words>
  <Application>Microsoft Office PowerPoint</Application>
  <PresentationFormat>Экран (4:3)</PresentationFormat>
  <Paragraphs>69</Paragraphs>
  <Slides>12</Slides>
  <Notes>5</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Calibri</vt:lpstr>
      <vt:lpstr>Calibri Light</vt:lpstr>
      <vt:lpstr>Times New Roman</vt:lpstr>
      <vt:lpstr>Verdana</vt:lpstr>
      <vt:lpstr>Тема Office</vt:lpstr>
      <vt:lpstr>Исходные документы для проектирования и содержание проекта</vt:lpstr>
      <vt:lpstr>Содержание</vt:lpstr>
      <vt:lpstr>По завершению урока Вы будете знать:</vt:lpstr>
      <vt:lpstr>Исходные документы</vt:lpstr>
      <vt:lpstr>Проектные компании</vt:lpstr>
      <vt:lpstr>Проектные компании</vt:lpstr>
      <vt:lpstr>Содержание проекта</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Alisher Omar</dc:creator>
  <cp:lastModifiedBy>Yerbolat Aben</cp:lastModifiedBy>
  <cp:revision>288</cp:revision>
  <dcterms:created xsi:type="dcterms:W3CDTF">2017-10-09T05:58:02Z</dcterms:created>
  <dcterms:modified xsi:type="dcterms:W3CDTF">2021-08-25T17:36:58Z</dcterms:modified>
</cp:coreProperties>
</file>