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76" r:id="rId4"/>
    <p:sldId id="277" r:id="rId5"/>
    <p:sldId id="285" r:id="rId6"/>
    <p:sldId id="286" r:id="rId7"/>
    <p:sldId id="287" r:id="rId8"/>
    <p:sldId id="288" r:id="rId9"/>
    <p:sldId id="284" r:id="rId10"/>
    <p:sldId id="28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08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C778A-3B52-400E-B8B8-FCF0BB0568DE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CA834-C85D-4321-A26E-942F650E8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52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05.09.2021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31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05.09.2021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252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05.09.2021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61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05.09.2021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804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05.09.2021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279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05.09.2021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765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05.09.2021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16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05.09.2021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325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05.09.2021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876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05.09.2021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308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05.09.2021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165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08CAD-A79B-4FF2-A2AD-8FFCB2A3D2EB}" type="datetimeFigureOut">
              <a:rPr lang="ru-RU" smtClean="0"/>
              <a:t>05.09.2021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55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/index.php?title=%D0%9C%D0%B5%D0%B6%D0%B4%D1%83%D0%BD%D0%B0%D1%80%D0%BE%D0%B4%D0%BD%D0%B0%D1%8F_%D0%B0%D1%81%D1%81%D0%BE%D1%86%D0%B8%D0%B0%D1%86%D0%B8%D1%8F_%D0%BF%D0%BE_%D0%BE%D1%86%D0%B5%D0%BD%D0%BA%D0%B5_%D0%B2%D0%BE%D0%B7%D0%B4%D0%B5%D0%B9%D1%81%D1%82%D0%B2%D0%B8%D1%8F_%D0%BD%D0%B0_%D0%BE%D0%BA%D1%80%D1%83%D0%B6%D0%B0%D1%8E%D1%89%D1%83%D1%8E_%D1%81%D1%80%D0%B5%D0%B4%D1%83&amp;action=edit&amp;redlink=1" TargetMode="External"/><Relationship Id="rId2" Type="http://schemas.openxmlformats.org/officeDocument/2006/relationships/hyperlink" Target="https://ru.wikipedia.org/wiki/%D0%90%D0%BD%D0%B3%D0%BB%D0%B8%D0%B9%D1%81%D0%BA%D0%B8%D0%B9_%D1%8F%D0%B7%D1%8B%D0%B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E%D1%86%D0%B5%D0%BD%D0%BA%D0%B0_%D0%B2%D0%BE%D0%B7%D0%B4%D0%B5%D0%B9%D1%81%D1%82%D0%B2%D0%B8%D1%8F_%D0%BD%D0%B0_%D0%BE%D0%BA%D1%80%D1%83%D0%B6%D0%B0%D1%8E%D1%89%D1%83%D1%8E_%D1%81%D1%80%D0%B5%D0%B4%D1%83#cite_note-2" TargetMode="External"/><Relationship Id="rId2" Type="http://schemas.openxmlformats.org/officeDocument/2006/relationships/hyperlink" Target="https://ru.wikipedia.org/w/index.php?title=%D0%9E%D0%B1%D1%89%D0%B5%D1%81%D1%82%D0%B2%D0%B5%D0%BD%D0%BD%D1%8B%D0%B5_%D1%81%D0%BB%D1%83%D1%88%D0%B0%D0%BD%D0%B8%D1%8F&amp;action=edit&amp;redlink=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u.wikipedia.org/wiki/%D0%AD%D0%BA%D0%BE%D0%BB%D0%BE%D0%B3%D0%B8%D1%87%D0%B5%D1%81%D0%BA%D0%B0%D1%8F_%D1%8D%D0%BA%D1%81%D0%BF%D0%B5%D1%80%D1%82%D0%B8%D0%B7%D0%B0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Заголовок 5"/>
          <p:cNvSpPr txBox="1">
            <a:spLocks noGrp="1"/>
          </p:cNvSpPr>
          <p:nvPr>
            <p:ph type="ctrTitle"/>
          </p:nvPr>
        </p:nvSpPr>
        <p:spPr>
          <a:xfrm>
            <a:off x="883509" y="2079376"/>
            <a:ext cx="7766221" cy="192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Проект оценки воздействия на окружающую среду при подземной разработке</a:t>
            </a:r>
            <a:endParaRPr lang="ru-RU" sz="2800" b="1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8460" y="785554"/>
            <a:ext cx="4178893" cy="94781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077729" y="4876138"/>
            <a:ext cx="531340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solidFill>
                  <a:schemeClr val="bg1"/>
                </a:solidFill>
                <a:cs typeface="Times New Roman" panose="02020603050405020304" pitchFamily="18" charset="0"/>
              </a:rPr>
              <a:t>Преподаватель: </a:t>
            </a:r>
            <a:r>
              <a:rPr lang="ru-RU" b="1" dirty="0" err="1">
                <a:solidFill>
                  <a:schemeClr val="bg1"/>
                </a:solidFill>
              </a:rPr>
              <a:t>Абен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Ерболат</a:t>
            </a:r>
            <a:r>
              <a:rPr lang="ru-RU" b="1" dirty="0">
                <a:solidFill>
                  <a:schemeClr val="bg1"/>
                </a:solidFill>
              </a:rPr>
              <a:t>, </a:t>
            </a:r>
            <a:r>
              <a:rPr lang="ru-RU" b="1" dirty="0" err="1">
                <a:solidFill>
                  <a:schemeClr val="bg1"/>
                </a:solidFill>
              </a:rPr>
              <a:t>канд.техн.наук</a:t>
            </a:r>
            <a:r>
              <a:rPr lang="ru-RU" b="1" dirty="0">
                <a:solidFill>
                  <a:schemeClr val="bg1"/>
                </a:solidFill>
              </a:rPr>
              <a:t>, </a:t>
            </a:r>
            <a:r>
              <a:rPr lang="ru-RU" b="1" dirty="0" err="1">
                <a:solidFill>
                  <a:schemeClr val="bg1"/>
                </a:solidFill>
              </a:rPr>
              <a:t>ассоц</a:t>
            </a:r>
            <a:r>
              <a:rPr lang="ru-RU" b="1" dirty="0">
                <a:solidFill>
                  <a:schemeClr val="bg1"/>
                </a:solidFill>
              </a:rPr>
              <a:t>. </a:t>
            </a:r>
            <a:r>
              <a:rPr lang="ru-RU" b="1">
                <a:solidFill>
                  <a:schemeClr val="bg1"/>
                </a:solidFill>
              </a:rPr>
              <a:t>профессор </a:t>
            </a:r>
            <a:r>
              <a:rPr lang="ru-RU" b="1" dirty="0">
                <a:solidFill>
                  <a:schemeClr val="bg1"/>
                </a:solidFill>
              </a:rPr>
              <a:t>кафедры «Горное дело»</a:t>
            </a:r>
            <a:br>
              <a:rPr lang="en-US" b="1" dirty="0"/>
            </a:br>
            <a:endParaRPr lang="en-US" b="1" dirty="0"/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aek554@mail.ru</a:t>
            </a:r>
            <a:br>
              <a:rPr lang="ru-RU" b="1" dirty="0"/>
            </a:br>
            <a:br>
              <a:rPr lang="en-US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78401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8148112" cy="551058"/>
          </a:xfrm>
        </p:spPr>
        <p:txBody>
          <a:bodyPr>
            <a:noAutofit/>
          </a:bodyPr>
          <a:lstStyle/>
          <a:p>
            <a:r>
              <a:rPr lang="ru-RU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Содержание проекта ОВОС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0" y="1350110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dirty="0"/>
              <a:t>Характеристика современного состояния окружающей природной среды района расположения месторождения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dirty="0"/>
              <a:t>Социально-экономическая и демографическая характеристика района расположения предприятия 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dirty="0"/>
              <a:t>Характеристика предприятия как источника загрязнения окружающей среды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dirty="0"/>
              <a:t>Оценка возможного воздействия на окружающую среду и здоровье населения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dirty="0"/>
              <a:t>Оценка воздействия на окружающую среду с учетом бальной системы качественных показателей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dirty="0"/>
              <a:t>Производственный экологический контроль</a:t>
            </a:r>
          </a:p>
        </p:txBody>
      </p:sp>
    </p:spTree>
    <p:extLst>
      <p:ext uri="{BB962C8B-B14F-4D97-AF65-F5344CB8AC3E}">
        <p14:creationId xmlns:p14="http://schemas.microsoft.com/office/powerpoint/2010/main" val="1522651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Содержание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03910" y="1527274"/>
            <a:ext cx="830743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Понятие ОВОС</a:t>
            </a:r>
          </a:p>
          <a:p>
            <a:pPr marL="457200" indent="-457200">
              <a:buAutoNum type="arabicPeriod"/>
            </a:pP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Лицензионные документы </a:t>
            </a:r>
          </a:p>
          <a:p>
            <a:pPr marL="457200" indent="-457200">
              <a:buAutoNum type="arabicPeriod"/>
            </a:pP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Содержание проекта ОВОС</a:t>
            </a:r>
          </a:p>
          <a:p>
            <a:pPr marL="457200" indent="-457200">
              <a:buAutoNum type="arabicPeriod"/>
            </a:pPr>
            <a:endParaRPr lang="ru-RU" sz="16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74207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По завершению урока Вы будете знать: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03910" y="1527274"/>
            <a:ext cx="8679452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Понятие ОВОС. </a:t>
            </a:r>
          </a:p>
          <a:p>
            <a:pPr marL="457200" indent="-457200">
              <a:buAutoNum type="arabicPeriod"/>
            </a:pP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Требования предъявляемые разработчику проекта ОВОС</a:t>
            </a:r>
          </a:p>
          <a:p>
            <a:pPr marL="457200" indent="-457200">
              <a:buAutoNum type="arabicPeriod"/>
            </a:pP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Содержание проекта ОВОС</a:t>
            </a:r>
          </a:p>
          <a:p>
            <a:endParaRPr lang="ru-RU" sz="16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19078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ямоугольник 40"/>
          <p:cNvSpPr/>
          <p:nvPr/>
        </p:nvSpPr>
        <p:spPr>
          <a:xfrm>
            <a:off x="303910" y="1186445"/>
            <a:ext cx="830743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b="1" dirty="0"/>
              <a:t>Оценка воздействия на окружающую среду</a:t>
            </a:r>
            <a:r>
              <a:rPr lang="ru-RU" sz="2800" dirty="0"/>
              <a:t> (ОВОС, EIA, (</a:t>
            </a:r>
            <a:r>
              <a:rPr lang="ru-RU" sz="2800" dirty="0">
                <a:hlinkClick r:id="rId2" tooltip="Английский язык"/>
              </a:rPr>
              <a:t>англ.</a:t>
            </a:r>
            <a:r>
              <a:rPr lang="ru-RU" sz="2800" dirty="0"/>
              <a:t> </a:t>
            </a:r>
            <a:r>
              <a:rPr lang="ru-RU" sz="2800" i="1" dirty="0" err="1"/>
              <a:t>Environmental</a:t>
            </a:r>
            <a:r>
              <a:rPr lang="ru-RU" sz="2800" i="1" dirty="0"/>
              <a:t> </a:t>
            </a:r>
            <a:r>
              <a:rPr lang="ru-RU" sz="2800" i="1" dirty="0" err="1"/>
              <a:t>Impact</a:t>
            </a:r>
            <a:r>
              <a:rPr lang="ru-RU" sz="2800" i="1" dirty="0"/>
              <a:t> </a:t>
            </a:r>
            <a:r>
              <a:rPr lang="ru-RU" sz="2800" i="1" dirty="0" err="1"/>
              <a:t>Assessment</a:t>
            </a:r>
            <a:r>
              <a:rPr lang="ru-RU" sz="2800" dirty="0"/>
              <a:t>) — термин </a:t>
            </a:r>
            <a:r>
              <a:rPr lang="ru-RU" sz="2800" dirty="0">
                <a:hlinkClick r:id="rId3" tooltip="Международная ассоциация по оценке воздействия на окружающую среду (страница отсутствует)"/>
              </a:rPr>
              <a:t>Международной ассоциации по оценке воздействия на окружающую среду</a:t>
            </a:r>
            <a:r>
              <a:rPr lang="ru-RU" sz="2800" dirty="0"/>
              <a:t> (IAIA, </a:t>
            </a:r>
            <a:r>
              <a:rPr lang="ru-RU" sz="2800" dirty="0" err="1"/>
              <a:t>International</a:t>
            </a:r>
            <a:r>
              <a:rPr lang="ru-RU" sz="2800" dirty="0"/>
              <a:t> </a:t>
            </a:r>
            <a:r>
              <a:rPr lang="ru-RU" sz="2800" dirty="0" err="1"/>
              <a:t>Association</a:t>
            </a:r>
            <a:r>
              <a:rPr lang="ru-RU" sz="2800" dirty="0"/>
              <a:t> </a:t>
            </a:r>
            <a:r>
              <a:rPr lang="ru-RU" sz="2800" dirty="0" err="1"/>
              <a:t>for</a:t>
            </a:r>
            <a:r>
              <a:rPr lang="ru-RU" sz="2800" dirty="0"/>
              <a:t> </a:t>
            </a:r>
            <a:r>
              <a:rPr lang="ru-RU" sz="2800" dirty="0" err="1"/>
              <a:t>Impact</a:t>
            </a:r>
            <a:r>
              <a:rPr lang="ru-RU" sz="2800" dirty="0"/>
              <a:t> </a:t>
            </a:r>
            <a:r>
              <a:rPr lang="ru-RU" sz="2800" dirty="0" err="1"/>
              <a:t>Assessment</a:t>
            </a:r>
            <a:r>
              <a:rPr lang="ru-RU" sz="2800" dirty="0"/>
              <a:t>). Предназначена для выявления характера, интенсивности и степени опасности влияния любого вида планируемой хозяйственной деятельности на состояние окружающей среды и здоровье населения.</a:t>
            </a:r>
            <a:endParaRPr lang="ru-RU" sz="28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8840090" cy="551058"/>
          </a:xfrm>
        </p:spPr>
        <p:txBody>
          <a:bodyPr>
            <a:noAutofit/>
          </a:bodyPr>
          <a:lstStyle/>
          <a:p>
            <a:r>
              <a:rPr lang="ru-RU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Понятие ОВОС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10067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ямоугольник 40"/>
          <p:cNvSpPr/>
          <p:nvPr/>
        </p:nvSpPr>
        <p:spPr>
          <a:xfrm>
            <a:off x="0" y="1186445"/>
            <a:ext cx="9144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Заказчик</a:t>
            </a:r>
            <a:r>
              <a:rPr lang="ru-RU" dirty="0"/>
              <a:t> — юридическое или физическое лицо, отвечающее за подготовку документации по намечаемой деятельности в соответствии с нормативными требованиями, предъявляемыми к данному виду деятельности на экологическую экспертизу.</a:t>
            </a:r>
          </a:p>
          <a:p>
            <a:r>
              <a:rPr lang="ru-RU" b="1" dirty="0"/>
              <a:t>Исполнитель</a:t>
            </a:r>
            <a:r>
              <a:rPr lang="ru-RU" dirty="0"/>
              <a:t> работ по оценке воздействия на окружающую среду — физическое или юридическое лицо, осуществляющее проведение оценки воздействия на окружающую среду, которому заказчик предоставил право на проведение работ по оценке воздействия на окружающую среду. Исполнитель отвечает за полноту и достоверность оценок, соответствие их экологическим нормативам и стандартам.</a:t>
            </a:r>
          </a:p>
          <a:p>
            <a:r>
              <a:rPr lang="ru-RU" dirty="0"/>
              <a:t> процессе выполнения ТЗ на ОВОС исполнитель проводит исследования по оценке воздействия с учётом альтернатив проекта, целей деятельности, способов их достижения и т. д., результатом которых является предварительный вариант материалов по оценке воздействия, с которым заказчик знакомит общественность. После анализа замечаний общественности и результатов общественных слушаний исполнитель готовит окончательный вариант материалов по оценке воздействия. Окончательный вариант ОВОС представляется на государственную экологическую экспертизу в составе другой </a:t>
            </a:r>
            <a:r>
              <a:rPr lang="ru-RU" dirty="0" err="1"/>
              <a:t>предпроектной</a:t>
            </a:r>
            <a:r>
              <a:rPr lang="ru-RU" dirty="0"/>
              <a:t> и проектной документации. Возможно также проведение общественной экологической экспертизы.</a:t>
            </a:r>
          </a:p>
          <a:p>
            <a:r>
              <a:rPr lang="ru-RU" dirty="0"/>
              <a:t>Третий участник ОВОС — общественность региона. Он может включаться в процедурный процесс на этапе представления первоначальной информации и на этапах проведения ОВОС. Принимать участие в общественных слушаниях, общественных обсуждениях.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8840090" cy="551058"/>
          </a:xfrm>
        </p:spPr>
        <p:txBody>
          <a:bodyPr>
            <a:noAutofit/>
          </a:bodyPr>
          <a:lstStyle/>
          <a:p>
            <a:r>
              <a:rPr lang="ru-RU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Участники ОВОС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11058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ямоугольник 40"/>
          <p:cNvSpPr/>
          <p:nvPr/>
        </p:nvSpPr>
        <p:spPr>
          <a:xfrm>
            <a:off x="0" y="1186445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dirty="0"/>
              <a:t>определение характеристик состояния окружающей среды в районе расположения объекта;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dirty="0"/>
              <a:t>анализ видов, основных источников и интенсивности существующего техногенного воздействия в рассматриваемом районе;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dirty="0"/>
              <a:t>выявление характера, объёма и интенсивности предполагаемого воздействия проектируемого объекта на компоненты окружающей среды в процессе строительства и эксплуатации;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dirty="0"/>
              <a:t>описание целей реализации намечаемой деятельности, возможных альтернатив.</a:t>
            </a:r>
          </a:p>
          <a:p>
            <a:endParaRPr lang="ru-RU" sz="28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8840090" cy="551058"/>
          </a:xfrm>
        </p:spPr>
        <p:txBody>
          <a:bodyPr>
            <a:noAutofit/>
          </a:bodyPr>
          <a:lstStyle/>
          <a:p>
            <a:r>
              <a:rPr lang="ru-RU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Требования к разработчику ОВОС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62302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ямоугольник 40"/>
          <p:cNvSpPr/>
          <p:nvPr/>
        </p:nvSpPr>
        <p:spPr>
          <a:xfrm>
            <a:off x="0" y="1186445"/>
            <a:ext cx="9144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dirty="0"/>
              <a:t>применение ОВОС в качестве инструмента формирования решений на самых ранних этапах проектирования и доступность на этих же этапах информации по проектным решениям для общественности;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dirty="0"/>
              <a:t>рассмотрение во взаимосвязи технологических, технических, социальных, природоохранных и экономических показателей проектных предложений;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dirty="0"/>
              <a:t>альтернативность проектных решений, формирование новых вариантов;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dirty="0"/>
              <a:t>ответственность заказчика (инициатора) деятельности за последствия реализации проектных решений.</a:t>
            </a:r>
          </a:p>
          <a:p>
            <a:endParaRPr lang="ru-RU" sz="28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8840090" cy="551058"/>
          </a:xfrm>
        </p:spPr>
        <p:txBody>
          <a:bodyPr>
            <a:noAutofit/>
          </a:bodyPr>
          <a:lstStyle/>
          <a:p>
            <a:r>
              <a:rPr lang="ru-RU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Принципы ОВОС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12756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ямоугольник 40"/>
          <p:cNvSpPr/>
          <p:nvPr/>
        </p:nvSpPr>
        <p:spPr>
          <a:xfrm>
            <a:off x="0" y="1186445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/>
              <a:t>определение ресурсного потенциала территорий и фонового состояния окружающей среды;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/>
              <a:t>разработку программы ОВОС;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/>
              <a:t>оценку альтернативных вариантов строительства или хозяйственной деятельности;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/>
              <a:t>оценку величины и продолжительности потенциального воздействия проекта на окружающую среду;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/>
              <a:t>мониторинг воздействия реализации проекта на окружающую среду;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/>
              <a:t>разработку мер и мероприятий по снижению уровня воздействия на окружающую среду;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>
                <a:hlinkClick r:id="rId2" tooltip="Общественные слушания (страница отсутствует)"/>
              </a:rPr>
              <a:t>общественные слушания</a:t>
            </a:r>
            <a:r>
              <a:rPr lang="ru-RU" sz="2400" baseline="30000" dirty="0">
                <a:hlinkClick r:id="rId3"/>
              </a:rPr>
              <a:t>[2]</a:t>
            </a:r>
            <a:r>
              <a:rPr lang="ru-RU" sz="2400" dirty="0"/>
              <a:t> и </a:t>
            </a:r>
            <a:r>
              <a:rPr lang="ru-RU" sz="2400" dirty="0">
                <a:hlinkClick r:id="rId4" tooltip="Экологическая экспертиза"/>
              </a:rPr>
              <a:t>экологическую экспертизу</a:t>
            </a:r>
            <a:r>
              <a:rPr lang="ru-RU" sz="2400" dirty="0"/>
              <a:t>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/>
              <a:t>подготовку отчетов по анализу воздействия проекта на окружающую среду.</a:t>
            </a:r>
          </a:p>
          <a:p>
            <a:endParaRPr lang="ru-RU" sz="24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8840090" cy="551058"/>
          </a:xfrm>
        </p:spPr>
        <p:txBody>
          <a:bodyPr>
            <a:noAutofit/>
          </a:bodyPr>
          <a:lstStyle/>
          <a:p>
            <a:r>
              <a:rPr lang="ru-RU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ОВОС включает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03979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ямоугольник 40"/>
          <p:cNvSpPr/>
          <p:nvPr/>
        </p:nvSpPr>
        <p:spPr>
          <a:xfrm>
            <a:off x="303910" y="1186445"/>
            <a:ext cx="830743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kk-KZ" sz="2800" dirty="0"/>
              <a:t>Требуется лицензия на природоохранное проектирование (ОВОС); </a:t>
            </a:r>
          </a:p>
          <a:p>
            <a:pPr>
              <a:buNone/>
            </a:pPr>
            <a:r>
              <a:rPr lang="kk-KZ" sz="2800" dirty="0"/>
              <a:t>Также программное обеспечение ЭРА 2.0</a:t>
            </a:r>
          </a:p>
          <a:p>
            <a:pPr>
              <a:buNone/>
            </a:pPr>
            <a:endParaRPr lang="kk-KZ" sz="2800" dirty="0"/>
          </a:p>
          <a:p>
            <a:pPr>
              <a:buNone/>
            </a:pPr>
            <a:r>
              <a:rPr lang="kk-KZ" sz="2800" dirty="0"/>
              <a:t>Проект состоит из следующих следующих основных разделов:</a:t>
            </a:r>
          </a:p>
          <a:p>
            <a:r>
              <a:rPr lang="ru-RU" sz="2800" dirty="0"/>
              <a:t>Реферат</a:t>
            </a:r>
          </a:p>
          <a:p>
            <a:r>
              <a:rPr lang="ru-RU" sz="2800" dirty="0"/>
              <a:t>Список таблиц</a:t>
            </a:r>
          </a:p>
          <a:p>
            <a:r>
              <a:rPr lang="ru-RU" sz="2800" dirty="0"/>
              <a:t>Список иллюстраций</a:t>
            </a:r>
          </a:p>
          <a:p>
            <a:r>
              <a:rPr lang="ru-RU" sz="2800" dirty="0"/>
              <a:t>Введение</a:t>
            </a:r>
          </a:p>
          <a:p>
            <a:r>
              <a:rPr lang="ru-RU" sz="2800" dirty="0"/>
              <a:t>Общие сведения о месторождении</a:t>
            </a:r>
          </a:p>
          <a:p>
            <a:endParaRPr lang="ru-RU" sz="28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8840090" cy="551058"/>
          </a:xfrm>
        </p:spPr>
        <p:txBody>
          <a:bodyPr>
            <a:noAutofit/>
          </a:bodyPr>
          <a:lstStyle/>
          <a:p>
            <a:r>
              <a:rPr lang="ru-RU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Лицензионные документы для разработки проекта ОВОС. Состав проекта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356176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2300</TotalTime>
  <Words>333</Words>
  <Application>Microsoft Office PowerPoint</Application>
  <PresentationFormat>Экран (4:3)</PresentationFormat>
  <Paragraphs>55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Wingdings</vt:lpstr>
      <vt:lpstr>Тема Office</vt:lpstr>
      <vt:lpstr>Проект оценки воздействия на окружающую среду при подземной разработке</vt:lpstr>
      <vt:lpstr>Содержание</vt:lpstr>
      <vt:lpstr>По завершению урока Вы будете знать:</vt:lpstr>
      <vt:lpstr>Понятие ОВОС</vt:lpstr>
      <vt:lpstr>Участники ОВОС</vt:lpstr>
      <vt:lpstr>Требования к разработчику ОВОС</vt:lpstr>
      <vt:lpstr>Принципы ОВОС</vt:lpstr>
      <vt:lpstr>ОВОС включает</vt:lpstr>
      <vt:lpstr>Лицензионные документы для разработки проекта ОВОС. Состав проекта</vt:lpstr>
      <vt:lpstr>Содержание проекта ОВОС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Alisher Omar</dc:creator>
  <cp:lastModifiedBy>Yerbolat Aben</cp:lastModifiedBy>
  <cp:revision>294</cp:revision>
  <dcterms:created xsi:type="dcterms:W3CDTF">2017-10-09T05:58:02Z</dcterms:created>
  <dcterms:modified xsi:type="dcterms:W3CDTF">2021-09-05T17:00:32Z</dcterms:modified>
</cp:coreProperties>
</file>