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76" r:id="rId4"/>
    <p:sldId id="277" r:id="rId5"/>
    <p:sldId id="283"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5" d="100"/>
          <a:sy n="45" d="100"/>
        </p:scale>
        <p:origin x="534"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9C778A-3B52-400E-B8B8-FCF0BB0568DE}" type="datetimeFigureOut">
              <a:rPr lang="en-US" smtClean="0"/>
              <a:pPr/>
              <a:t>9/14/2021</a:t>
            </a:fld>
            <a:endParaRPr lang="en-US"/>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CA834-C85D-4321-A26E-942F650E8C8B}" type="slidenum">
              <a:rPr lang="en-US" smtClean="0"/>
              <a:pPr/>
              <a:t>‹#›</a:t>
            </a:fld>
            <a:endParaRPr lang="en-US"/>
          </a:p>
        </p:txBody>
      </p:sp>
    </p:spTree>
    <p:extLst>
      <p:ext uri="{BB962C8B-B14F-4D97-AF65-F5344CB8AC3E}">
        <p14:creationId xmlns:p14="http://schemas.microsoft.com/office/powerpoint/2010/main" val="1808952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14.09.2021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val="383431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14.09.2021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val="214825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14.09.2021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val="27176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14.09.2021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val="253180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B708CAD-A79B-4FF2-A2AD-8FFCB2A3D2EB}" type="datetimeFigureOut">
              <a:rPr lang="ru-RU" smtClean="0"/>
              <a:pPr/>
              <a:t>14.09.2021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val="2548279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B708CAD-A79B-4FF2-A2AD-8FFCB2A3D2EB}" type="datetimeFigureOut">
              <a:rPr lang="ru-RU" smtClean="0"/>
              <a:pPr/>
              <a:t>14.09.2021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val="335576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B708CAD-A79B-4FF2-A2AD-8FFCB2A3D2EB}" type="datetimeFigureOut">
              <a:rPr lang="ru-RU" smtClean="0"/>
              <a:pPr/>
              <a:t>14.09.2021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val="188516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B708CAD-A79B-4FF2-A2AD-8FFCB2A3D2EB}" type="datetimeFigureOut">
              <a:rPr lang="ru-RU" smtClean="0"/>
              <a:pPr/>
              <a:t>14.09.2021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val="43732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08CAD-A79B-4FF2-A2AD-8FFCB2A3D2EB}" type="datetimeFigureOut">
              <a:rPr lang="ru-RU" smtClean="0"/>
              <a:pPr/>
              <a:t>14.09.2021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val="150087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pPr/>
              <a:t>14.09.2021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val="343730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pPr/>
              <a:t>14.09.2021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val="46116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08CAD-A79B-4FF2-A2AD-8FFCB2A3D2EB}" type="datetimeFigureOut">
              <a:rPr lang="ru-RU" smtClean="0"/>
              <a:pPr/>
              <a:t>14.09.2021</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6E53A-6968-4272-8BC2-4567D025D9BB}" type="slidenum">
              <a:rPr lang="ru-RU" smtClean="0"/>
              <a:pPr/>
              <a:t>‹#›</a:t>
            </a:fld>
            <a:endParaRPr lang="ru-RU"/>
          </a:p>
        </p:txBody>
      </p:sp>
    </p:spTree>
    <p:extLst>
      <p:ext uri="{BB962C8B-B14F-4D97-AF65-F5344CB8AC3E}">
        <p14:creationId xmlns:p14="http://schemas.microsoft.com/office/powerpoint/2010/main" val="2471555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Заголовок 5"/>
          <p:cNvSpPr txBox="1">
            <a:spLocks noGrp="1"/>
          </p:cNvSpPr>
          <p:nvPr>
            <p:ph type="ctrTitle"/>
          </p:nvPr>
        </p:nvSpPr>
        <p:spPr>
          <a:xfrm>
            <a:off x="883509" y="2688774"/>
            <a:ext cx="7766221" cy="1920526"/>
          </a:xfrm>
          <a:prstGeom prst="rect">
            <a:avLst/>
          </a:prstGeom>
          <a:noFill/>
        </p:spPr>
        <p:txBody>
          <a:bodyPr wrap="square" rtlCol="0">
            <a:spAutoFit/>
          </a:bodyPr>
          <a:lstStyle/>
          <a:p>
            <a:r>
              <a:rPr lang="ru-RU" sz="4400" b="1" i="1" dirty="0">
                <a:solidFill>
                  <a:schemeClr val="bg1"/>
                </a:solidFill>
                <a:effectLst>
                  <a:outerShdw blurRad="38100" dist="38100" dir="2700000" algn="tl">
                    <a:srgbClr val="000000">
                      <a:alpha val="43137"/>
                    </a:srgbClr>
                  </a:outerShdw>
                </a:effectLst>
                <a:cs typeface="Times New Roman" panose="02020603050405020304" pitchFamily="18" charset="0"/>
              </a:rPr>
              <a:t>Технико-экономическое обоснование проекта подземной разработки</a:t>
            </a:r>
            <a:endParaRPr lang="ru-RU" sz="2800" b="1" dirty="0"/>
          </a:p>
        </p:txBody>
      </p:sp>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8460" y="785554"/>
            <a:ext cx="4178893" cy="947814"/>
          </a:xfrm>
          <a:prstGeom prst="rect">
            <a:avLst/>
          </a:prstGeom>
        </p:spPr>
      </p:pic>
      <p:sp>
        <p:nvSpPr>
          <p:cNvPr id="2" name="TextBox 1"/>
          <p:cNvSpPr txBox="1"/>
          <p:nvPr/>
        </p:nvSpPr>
        <p:spPr>
          <a:xfrm>
            <a:off x="4077729" y="4876138"/>
            <a:ext cx="5313405" cy="2246769"/>
          </a:xfrm>
          <a:prstGeom prst="rect">
            <a:avLst/>
          </a:prstGeom>
          <a:noFill/>
        </p:spPr>
        <p:txBody>
          <a:bodyPr wrap="square" rtlCol="0">
            <a:spAutoFit/>
          </a:bodyPr>
          <a:lstStyle/>
          <a:p>
            <a:pPr algn="ctr"/>
            <a:endParaRPr lang="en-US" sz="3200" dirty="0">
              <a:solidFill>
                <a:schemeClr val="bg1"/>
              </a:solidFill>
              <a:cs typeface="Times New Roman" panose="02020603050405020304" pitchFamily="18" charset="0"/>
            </a:endParaRPr>
          </a:p>
          <a:p>
            <a:pPr algn="ctr"/>
            <a:r>
              <a:rPr lang="ru-RU" b="1" dirty="0">
                <a:solidFill>
                  <a:schemeClr val="bg1"/>
                </a:solidFill>
                <a:cs typeface="Times New Roman" panose="02020603050405020304" pitchFamily="18" charset="0"/>
              </a:rPr>
              <a:t>Преподаватель: </a:t>
            </a:r>
            <a:r>
              <a:rPr lang="ru-RU" b="1" dirty="0" err="1">
                <a:solidFill>
                  <a:schemeClr val="bg1"/>
                </a:solidFill>
              </a:rPr>
              <a:t>Абен</a:t>
            </a:r>
            <a:r>
              <a:rPr lang="ru-RU" b="1" dirty="0">
                <a:solidFill>
                  <a:schemeClr val="bg1"/>
                </a:solidFill>
              </a:rPr>
              <a:t> </a:t>
            </a:r>
            <a:r>
              <a:rPr lang="ru-RU" b="1" dirty="0" err="1">
                <a:solidFill>
                  <a:schemeClr val="bg1"/>
                </a:solidFill>
              </a:rPr>
              <a:t>Ерболат</a:t>
            </a:r>
            <a:r>
              <a:rPr lang="ru-RU" b="1" dirty="0">
                <a:solidFill>
                  <a:schemeClr val="bg1"/>
                </a:solidFill>
              </a:rPr>
              <a:t>, </a:t>
            </a:r>
            <a:r>
              <a:rPr lang="ru-RU" b="1" dirty="0" err="1">
                <a:solidFill>
                  <a:schemeClr val="bg1"/>
                </a:solidFill>
              </a:rPr>
              <a:t>канд.техн.наук</a:t>
            </a:r>
            <a:r>
              <a:rPr lang="ru-RU" b="1" dirty="0">
                <a:solidFill>
                  <a:schemeClr val="bg1"/>
                </a:solidFill>
              </a:rPr>
              <a:t>, </a:t>
            </a:r>
            <a:r>
              <a:rPr lang="ru-RU" b="1" dirty="0" err="1">
                <a:solidFill>
                  <a:schemeClr val="bg1"/>
                </a:solidFill>
              </a:rPr>
              <a:t>ассоц.проф</a:t>
            </a:r>
            <a:r>
              <a:rPr lang="ru-RU" b="1">
                <a:solidFill>
                  <a:schemeClr val="bg1"/>
                </a:solidFill>
              </a:rPr>
              <a:t>. </a:t>
            </a:r>
            <a:r>
              <a:rPr lang="ru-RU" b="1" dirty="0">
                <a:solidFill>
                  <a:schemeClr val="bg1"/>
                </a:solidFill>
              </a:rPr>
              <a:t>кафедры «Горное дело»</a:t>
            </a:r>
            <a:br>
              <a:rPr lang="en-US" b="1" dirty="0"/>
            </a:br>
            <a:endParaRPr lang="en-US" b="1" dirty="0"/>
          </a:p>
          <a:p>
            <a:pPr algn="ctr"/>
            <a:r>
              <a:rPr lang="en-US" b="1" dirty="0">
                <a:solidFill>
                  <a:schemeClr val="bg1"/>
                </a:solidFill>
              </a:rPr>
              <a:t>aek554@mail.ru</a:t>
            </a:r>
            <a:br>
              <a:rPr lang="ru-RU" b="1" dirty="0"/>
            </a:br>
            <a:br>
              <a:rPr lang="en-US" b="1" dirty="0"/>
            </a:br>
            <a:endParaRPr lang="ru-RU" dirty="0"/>
          </a:p>
        </p:txBody>
      </p:sp>
    </p:spTree>
    <p:extLst>
      <p:ext uri="{BB962C8B-B14F-4D97-AF65-F5344CB8AC3E}">
        <p14:creationId xmlns:p14="http://schemas.microsoft.com/office/powerpoint/2010/main" val="3997840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Пример ТЭО</a:t>
            </a:r>
          </a:p>
        </p:txBody>
      </p:sp>
      <p:sp>
        <p:nvSpPr>
          <p:cNvPr id="3" name="Прямоугольник 2"/>
          <p:cNvSpPr/>
          <p:nvPr/>
        </p:nvSpPr>
        <p:spPr>
          <a:xfrm>
            <a:off x="303910" y="1335682"/>
            <a:ext cx="8616155" cy="4524315"/>
          </a:xfrm>
          <a:prstGeom prst="rect">
            <a:avLst/>
          </a:prstGeom>
        </p:spPr>
        <p:txBody>
          <a:bodyPr wrap="square">
            <a:spAutoFit/>
          </a:bodyPr>
          <a:lstStyle/>
          <a:p>
            <a:r>
              <a:rPr lang="ru-RU" sz="2400" b="1" dirty="0"/>
              <a:t>Наименование проекта</a:t>
            </a:r>
            <a:endParaRPr lang="ru-RU" sz="2400" dirty="0"/>
          </a:p>
          <a:p>
            <a:r>
              <a:rPr lang="ru-RU" sz="2400" dirty="0"/>
              <a:t>Создание горно-металлургического комплекса «</a:t>
            </a:r>
            <a:r>
              <a:rPr lang="ru-RU" sz="2400" dirty="0" err="1"/>
              <a:t>Аятское</a:t>
            </a:r>
            <a:r>
              <a:rPr lang="ru-RU" sz="2400" dirty="0"/>
              <a:t>»</a:t>
            </a:r>
            <a:r>
              <a:rPr lang="kk-KZ" sz="2400" dirty="0"/>
              <a:t>.</a:t>
            </a:r>
            <a:r>
              <a:rPr lang="ru-RU" sz="2400" dirty="0"/>
              <a:t> Проект будет реализован на территории </a:t>
            </a:r>
            <a:r>
              <a:rPr lang="kk-KZ" sz="2400" dirty="0"/>
              <a:t>Костанайской</a:t>
            </a:r>
            <a:r>
              <a:rPr lang="ru-RU" sz="2400" dirty="0"/>
              <a:t> области.</a:t>
            </a:r>
          </a:p>
          <a:p>
            <a:endParaRPr lang="ru-RU" sz="2400" b="1" dirty="0"/>
          </a:p>
          <a:p>
            <a:r>
              <a:rPr lang="ru-RU" sz="2400" b="1" dirty="0"/>
              <a:t>Меморандум о конфиденциальности</a:t>
            </a:r>
            <a:endParaRPr lang="ru-RU" sz="2400" dirty="0"/>
          </a:p>
          <a:p>
            <a:r>
              <a:rPr lang="ru-RU" sz="2400" dirty="0"/>
              <a:t>Настоящее ТЭО предоставляется на рассмотрение на конфиденциальной основе исключительно для принятия решения о возможности финансирования проекта и не может быть использовано для копирования или каких-либо других целей, а также не может быть передано другим лицам.</a:t>
            </a:r>
          </a:p>
          <a:p>
            <a:r>
              <a:rPr lang="ru-RU" sz="2400" dirty="0"/>
              <a:t>Принимая на рассмотрение данное ТЭО получатель берет на себя ответственность за соблюдение указанных условий.</a:t>
            </a:r>
          </a:p>
        </p:txBody>
      </p:sp>
    </p:spTree>
    <p:extLst>
      <p:ext uri="{BB962C8B-B14F-4D97-AF65-F5344CB8AC3E}">
        <p14:creationId xmlns:p14="http://schemas.microsoft.com/office/powerpoint/2010/main" val="1069465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Пример ТЭО</a:t>
            </a:r>
          </a:p>
        </p:txBody>
      </p:sp>
      <p:sp>
        <p:nvSpPr>
          <p:cNvPr id="3" name="Прямоугольник 2"/>
          <p:cNvSpPr/>
          <p:nvPr/>
        </p:nvSpPr>
        <p:spPr>
          <a:xfrm>
            <a:off x="303910" y="1335682"/>
            <a:ext cx="8616155" cy="5324535"/>
          </a:xfrm>
          <a:prstGeom prst="rect">
            <a:avLst/>
          </a:prstGeom>
        </p:spPr>
        <p:txBody>
          <a:bodyPr wrap="square">
            <a:spAutoFit/>
          </a:bodyPr>
          <a:lstStyle/>
          <a:p>
            <a:r>
              <a:rPr lang="ru-RU" sz="2000" b="1" dirty="0"/>
              <a:t>Резюме проекта</a:t>
            </a:r>
            <a:endParaRPr lang="ru-RU" sz="2000" dirty="0"/>
          </a:p>
          <a:p>
            <a:r>
              <a:rPr lang="ru-RU" sz="2000" dirty="0"/>
              <a:t>Основной </a:t>
            </a:r>
            <a:r>
              <a:rPr lang="ru-RU" sz="2000" b="1" dirty="0"/>
              <a:t>целью</a:t>
            </a:r>
            <a:r>
              <a:rPr lang="ru-RU" sz="2000" dirty="0"/>
              <a:t> проекта является создание на базе железорудного месторождения </a:t>
            </a:r>
            <a:r>
              <a:rPr lang="ru-RU" sz="2000" dirty="0" err="1"/>
              <a:t>Аятское</a:t>
            </a:r>
            <a:r>
              <a:rPr lang="ru-RU" sz="2000" dirty="0"/>
              <a:t> единого горно-металлургического комплекса, включающего в себя производственные мощности по:</a:t>
            </a:r>
          </a:p>
          <a:p>
            <a:pPr lvl="0"/>
            <a:r>
              <a:rPr lang="ru-RU" sz="2000" dirty="0"/>
              <a:t>добыче руды,                                                 </a:t>
            </a:r>
          </a:p>
          <a:p>
            <a:pPr lvl="0"/>
            <a:r>
              <a:rPr lang="ru-RU" sz="2000" dirty="0"/>
              <a:t>обогащению, с получением концентрата железа и окисленных окатышей.                                                  </a:t>
            </a:r>
          </a:p>
          <a:p>
            <a:r>
              <a:rPr lang="ru-RU" sz="2000" dirty="0"/>
              <a:t>Руда месторождения «</a:t>
            </a:r>
            <a:r>
              <a:rPr lang="ru-RU" sz="2000" dirty="0" err="1"/>
              <a:t>Аятское</a:t>
            </a:r>
            <a:r>
              <a:rPr lang="ru-RU" sz="2000" dirty="0"/>
              <a:t>» имеет следующие характеристики: </a:t>
            </a:r>
          </a:p>
          <a:p>
            <a:pPr lvl="0"/>
            <a:r>
              <a:rPr lang="ru-RU" sz="2000" dirty="0"/>
              <a:t>железо – 37,1%, </a:t>
            </a:r>
          </a:p>
          <a:p>
            <a:pPr lvl="0"/>
            <a:r>
              <a:rPr lang="ru-RU" sz="2000" dirty="0"/>
              <a:t>фосфор - 0,37-0,40%, </a:t>
            </a:r>
          </a:p>
          <a:p>
            <a:pPr lvl="0"/>
            <a:r>
              <a:rPr lang="ru-RU" sz="2000" dirty="0"/>
              <a:t>сера – 0,1-0,7%, </a:t>
            </a:r>
          </a:p>
          <a:p>
            <a:pPr lvl="0"/>
            <a:r>
              <a:rPr lang="en-US" sz="2000" dirty="0" err="1"/>
              <a:t>Mn</a:t>
            </a:r>
            <a:r>
              <a:rPr lang="ru-RU" sz="2000" dirty="0"/>
              <a:t> 0,5-5%, </a:t>
            </a:r>
          </a:p>
          <a:p>
            <a:pPr lvl="0"/>
            <a:r>
              <a:rPr lang="en-US" sz="2000" dirty="0"/>
              <a:t>V</a:t>
            </a:r>
            <a:r>
              <a:rPr lang="ru-RU" sz="2000" baseline="-25000" dirty="0"/>
              <a:t>2</a:t>
            </a:r>
            <a:r>
              <a:rPr lang="en-US" sz="2000" dirty="0"/>
              <a:t>O</a:t>
            </a:r>
            <a:r>
              <a:rPr lang="ru-RU" sz="2000" baseline="-25000" dirty="0"/>
              <a:t>5</a:t>
            </a:r>
            <a:r>
              <a:rPr lang="ru-RU" sz="2000" dirty="0"/>
              <a:t>-0,09-0,1%.</a:t>
            </a:r>
          </a:p>
          <a:p>
            <a:r>
              <a:rPr lang="ru-RU" sz="2000" dirty="0"/>
              <a:t>Площадь горного отвода: 36,31 км2, глубина отработки запасов 37 м. </a:t>
            </a:r>
          </a:p>
          <a:p>
            <a:r>
              <a:rPr lang="ru-RU" sz="2000" dirty="0"/>
              <a:t>Производство и потребление, прогноз цены </a:t>
            </a:r>
          </a:p>
          <a:p>
            <a:r>
              <a:rPr lang="ru-RU" sz="2000" dirty="0"/>
              <a:t>Технология добычи и обогащения</a:t>
            </a:r>
          </a:p>
          <a:p>
            <a:r>
              <a:rPr lang="ru-RU" sz="2000" dirty="0"/>
              <a:t>Экология, финансовый разделы</a:t>
            </a:r>
          </a:p>
          <a:p>
            <a:endParaRPr lang="ru-RU" sz="2000" dirty="0"/>
          </a:p>
        </p:txBody>
      </p:sp>
    </p:spTree>
    <p:extLst>
      <p:ext uri="{BB962C8B-B14F-4D97-AF65-F5344CB8AC3E}">
        <p14:creationId xmlns:p14="http://schemas.microsoft.com/office/powerpoint/2010/main" val="1069465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Пример ТЭО</a:t>
            </a:r>
          </a:p>
        </p:txBody>
      </p:sp>
      <p:sp>
        <p:nvSpPr>
          <p:cNvPr id="3" name="Прямоугольник 2"/>
          <p:cNvSpPr/>
          <p:nvPr/>
        </p:nvSpPr>
        <p:spPr>
          <a:xfrm>
            <a:off x="303910" y="1335682"/>
            <a:ext cx="8616155" cy="2246769"/>
          </a:xfrm>
          <a:prstGeom prst="rect">
            <a:avLst/>
          </a:prstGeom>
        </p:spPr>
        <p:txBody>
          <a:bodyPr wrap="square">
            <a:spAutoFit/>
          </a:bodyPr>
          <a:lstStyle/>
          <a:p>
            <a:r>
              <a:rPr lang="ru-RU" sz="2000" b="1" dirty="0"/>
              <a:t>Планируемые потребители продукции</a:t>
            </a:r>
            <a:r>
              <a:rPr lang="ru-RU" sz="2000" dirty="0"/>
              <a:t> проекта «</a:t>
            </a:r>
            <a:r>
              <a:rPr lang="ru-RU" sz="2000" dirty="0" err="1"/>
              <a:t>Аятское</a:t>
            </a:r>
            <a:r>
              <a:rPr lang="ru-RU" sz="2000" dirty="0"/>
              <a:t>».  В условиях дефицита железорудного сырья предполагается выпускать на </a:t>
            </a:r>
            <a:r>
              <a:rPr lang="ru-RU" sz="2000" dirty="0" err="1"/>
              <a:t>Аятском</a:t>
            </a:r>
            <a:r>
              <a:rPr lang="ru-RU" sz="2000" dirty="0"/>
              <a:t> комплексе железорудное сырье, которая будет проходит процесс дробления и сортировки. Из всего объема планируется реализовать 50 % в Россию, до 20% - на внутреннее потребление,  остальной объем 30% -  в Китай. </a:t>
            </a:r>
          </a:p>
          <a:p>
            <a:endParaRPr lang="ru-RU" sz="2000" dirty="0"/>
          </a:p>
          <a:p>
            <a:endParaRPr lang="ru-RU" sz="2000" dirty="0"/>
          </a:p>
        </p:txBody>
      </p:sp>
    </p:spTree>
    <p:extLst>
      <p:ext uri="{BB962C8B-B14F-4D97-AF65-F5344CB8AC3E}">
        <p14:creationId xmlns:p14="http://schemas.microsoft.com/office/powerpoint/2010/main" val="1069465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Пример ТЭО</a:t>
            </a:r>
          </a:p>
        </p:txBody>
      </p:sp>
      <p:sp>
        <p:nvSpPr>
          <p:cNvPr id="3" name="Прямоугольник 2"/>
          <p:cNvSpPr/>
          <p:nvPr/>
        </p:nvSpPr>
        <p:spPr>
          <a:xfrm>
            <a:off x="303910" y="1335682"/>
            <a:ext cx="8616155" cy="5016758"/>
          </a:xfrm>
          <a:prstGeom prst="rect">
            <a:avLst/>
          </a:prstGeom>
        </p:spPr>
        <p:txBody>
          <a:bodyPr wrap="square">
            <a:spAutoFit/>
          </a:bodyPr>
          <a:lstStyle/>
          <a:p>
            <a:r>
              <a:rPr lang="ru-RU" sz="2000" b="1" dirty="0"/>
              <a:t>Основные виды и объемы продукции </a:t>
            </a:r>
            <a:endParaRPr lang="ru-RU" sz="2000" dirty="0"/>
          </a:p>
          <a:p>
            <a:pPr lvl="0"/>
            <a:r>
              <a:rPr lang="ru-RU" sz="2000" dirty="0"/>
              <a:t>Железная руда в объеме 20000 тыс. тонн</a:t>
            </a:r>
          </a:p>
          <a:p>
            <a:r>
              <a:rPr lang="ru-RU" sz="2000" b="1" dirty="0"/>
              <a:t>Внутренние рыночные цены на продукцию комплекса </a:t>
            </a:r>
            <a:endParaRPr lang="ru-RU" sz="2000" dirty="0"/>
          </a:p>
          <a:p>
            <a:pPr lvl="0"/>
            <a:r>
              <a:rPr lang="ru-RU" sz="2000" dirty="0"/>
              <a:t>0,6 доллара за 1% содержания железа в руде с ежегодным приростом  2% к цене</a:t>
            </a:r>
          </a:p>
          <a:p>
            <a:r>
              <a:rPr lang="ru-RU" sz="2000" b="1" dirty="0"/>
              <a:t>Планируемые доходы от реализации продукции комплекса в год:</a:t>
            </a:r>
            <a:endParaRPr lang="ru-RU" sz="2000" dirty="0"/>
          </a:p>
          <a:p>
            <a:pPr lvl="0"/>
            <a:r>
              <a:rPr lang="ru-RU" sz="2000" dirty="0"/>
              <a:t>11782,8 млн. долларов от реализации железной руды</a:t>
            </a:r>
          </a:p>
          <a:p>
            <a:r>
              <a:rPr lang="ru-RU" sz="2000" b="1" dirty="0"/>
              <a:t>Особые условия реализации проекта</a:t>
            </a:r>
            <a:endParaRPr lang="ru-RU" sz="2000" dirty="0"/>
          </a:p>
          <a:p>
            <a:r>
              <a:rPr lang="ru-RU" sz="2000" dirty="0"/>
              <a:t>В процессе добычи и дробления руды будут использоваться как передовые разработки, выполненные за рубежом, так и патенты Казахстанских ученых. Добыча будет проводиться открытым способом. </a:t>
            </a:r>
          </a:p>
          <a:p>
            <a:r>
              <a:rPr lang="ru-RU" sz="2000" dirty="0"/>
              <a:t>Наиболее «грязными» в экологическом плане технологическими процессами при реализации данного проекта будут являться:</a:t>
            </a:r>
          </a:p>
          <a:p>
            <a:pPr lvl="0"/>
            <a:r>
              <a:rPr lang="ru-RU" sz="2000" dirty="0"/>
              <a:t>горно-добычные работы;</a:t>
            </a:r>
          </a:p>
          <a:p>
            <a:pPr lvl="0"/>
            <a:r>
              <a:rPr lang="ru-RU" sz="2000" dirty="0"/>
              <a:t>породные отвалы.</a:t>
            </a:r>
          </a:p>
          <a:p>
            <a:endParaRPr lang="ru-RU" sz="2000" dirty="0"/>
          </a:p>
        </p:txBody>
      </p:sp>
    </p:spTree>
    <p:extLst>
      <p:ext uri="{BB962C8B-B14F-4D97-AF65-F5344CB8AC3E}">
        <p14:creationId xmlns:p14="http://schemas.microsoft.com/office/powerpoint/2010/main" val="1069465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Пример ТЭО</a:t>
            </a:r>
          </a:p>
        </p:txBody>
      </p:sp>
      <p:sp>
        <p:nvSpPr>
          <p:cNvPr id="3" name="Прямоугольник 2"/>
          <p:cNvSpPr/>
          <p:nvPr/>
        </p:nvSpPr>
        <p:spPr>
          <a:xfrm>
            <a:off x="303910" y="1335682"/>
            <a:ext cx="8616155" cy="4401205"/>
          </a:xfrm>
          <a:prstGeom prst="rect">
            <a:avLst/>
          </a:prstGeom>
        </p:spPr>
        <p:txBody>
          <a:bodyPr wrap="square">
            <a:spAutoFit/>
          </a:bodyPr>
          <a:lstStyle/>
          <a:p>
            <a:r>
              <a:rPr lang="ru-RU" sz="2000" dirty="0"/>
              <a:t>Преимуществами данного проекта являются:</a:t>
            </a:r>
          </a:p>
          <a:p>
            <a:r>
              <a:rPr lang="ru-RU" sz="2000" dirty="0"/>
              <a:t>- большая потребность в железорудном сырье ряда заводов Южного Урала; </a:t>
            </a:r>
          </a:p>
          <a:p>
            <a:r>
              <a:rPr lang="ru-RU" sz="2000" dirty="0"/>
              <a:t>- возможность получения из руды месторождения </a:t>
            </a:r>
            <a:r>
              <a:rPr lang="kk-KZ" sz="2000" dirty="0"/>
              <a:t>Аятское</a:t>
            </a:r>
            <a:r>
              <a:rPr lang="ru-RU" sz="2000" dirty="0"/>
              <a:t> концентрат и окатыши  металлургического качества;</a:t>
            </a:r>
          </a:p>
          <a:p>
            <a:r>
              <a:rPr lang="ru-RU" sz="2000" dirty="0"/>
              <a:t>- расположение месторождения и заводов вблизи крупных  металлургических городов Урала,  которые  будут потребителями железорудного сырья;</a:t>
            </a:r>
          </a:p>
          <a:p>
            <a:r>
              <a:rPr lang="ru-RU" sz="2000" dirty="0"/>
              <a:t>- наличие в промышленных городах данного района достаточно квалифицированных кадров для горнодобывающей   отрасли;</a:t>
            </a:r>
          </a:p>
          <a:p>
            <a:r>
              <a:rPr lang="ru-RU" sz="2000" dirty="0"/>
              <a:t>- наличие вблизи месторождения магистрального газопровода, железной и автомобильной дорог,   ЛЭП;   </a:t>
            </a:r>
          </a:p>
          <a:p>
            <a:r>
              <a:rPr lang="ru-RU" sz="2000" dirty="0"/>
              <a:t>- применение современных технологий, резко уменьшающих воздействие производства на окружающую природную среду.</a:t>
            </a:r>
          </a:p>
          <a:p>
            <a:endParaRPr lang="ru-RU" sz="2000" dirty="0"/>
          </a:p>
        </p:txBody>
      </p:sp>
    </p:spTree>
    <p:extLst>
      <p:ext uri="{BB962C8B-B14F-4D97-AF65-F5344CB8AC3E}">
        <p14:creationId xmlns:p14="http://schemas.microsoft.com/office/powerpoint/2010/main" val="1069465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Требования по составлению ТЭО</a:t>
            </a:r>
          </a:p>
        </p:txBody>
      </p:sp>
      <p:sp>
        <p:nvSpPr>
          <p:cNvPr id="3" name="Прямоугольник 2"/>
          <p:cNvSpPr/>
          <p:nvPr/>
        </p:nvSpPr>
        <p:spPr>
          <a:xfrm>
            <a:off x="303910" y="1335682"/>
            <a:ext cx="8616155" cy="1938992"/>
          </a:xfrm>
          <a:prstGeom prst="rect">
            <a:avLst/>
          </a:prstGeom>
        </p:spPr>
        <p:txBody>
          <a:bodyPr wrap="square">
            <a:spAutoFit/>
          </a:bodyPr>
          <a:lstStyle/>
          <a:p>
            <a:r>
              <a:rPr lang="ru-RU" sz="2000" dirty="0"/>
              <a:t>При составлении ТЭО допускается следующая последовательность частей:</a:t>
            </a:r>
          </a:p>
          <a:p>
            <a:r>
              <a:rPr lang="ru-RU" sz="2000" dirty="0"/>
              <a:t>1. Общие данные и условия. </a:t>
            </a:r>
          </a:p>
          <a:p>
            <a:r>
              <a:rPr lang="ru-RU" sz="2000" dirty="0"/>
              <a:t>1.2 Информация об операторе проекта. </a:t>
            </a:r>
          </a:p>
          <a:p>
            <a:r>
              <a:rPr lang="ru-RU" sz="2000" dirty="0"/>
              <a:t>1.3 Другие участники проекта. </a:t>
            </a:r>
          </a:p>
          <a:p>
            <a:r>
              <a:rPr lang="ru-RU" sz="2000" dirty="0"/>
              <a:t>1.4 Стоимость, структура и источники финансирования проекта. </a:t>
            </a:r>
          </a:p>
          <a:p>
            <a:endParaRPr lang="ru-RU" sz="2000" dirty="0"/>
          </a:p>
        </p:txBody>
      </p:sp>
    </p:spTree>
    <p:extLst>
      <p:ext uri="{BB962C8B-B14F-4D97-AF65-F5344CB8AC3E}">
        <p14:creationId xmlns:p14="http://schemas.microsoft.com/office/powerpoint/2010/main" val="1069465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Требования по составлению ТЭО</a:t>
            </a:r>
          </a:p>
        </p:txBody>
      </p:sp>
      <p:sp>
        <p:nvSpPr>
          <p:cNvPr id="3" name="Прямоугольник 2"/>
          <p:cNvSpPr/>
          <p:nvPr/>
        </p:nvSpPr>
        <p:spPr>
          <a:xfrm>
            <a:off x="291718" y="1225689"/>
            <a:ext cx="8616155" cy="5324535"/>
          </a:xfrm>
          <a:prstGeom prst="rect">
            <a:avLst/>
          </a:prstGeom>
        </p:spPr>
        <p:txBody>
          <a:bodyPr wrap="square">
            <a:spAutoFit/>
          </a:bodyPr>
          <a:lstStyle/>
          <a:p>
            <a:pPr lvl="0" algn="just"/>
            <a:r>
              <a:rPr lang="ru-RU" sz="2000" b="1" dirty="0"/>
              <a:t>Общие данные и условия-  цель проекта и отраслевая принадлежность</a:t>
            </a:r>
            <a:r>
              <a:rPr lang="ru-RU" sz="2000" dirty="0"/>
              <a:t>; номенклатура продукции/услуг (в натуральном выражении);</a:t>
            </a:r>
            <a:r>
              <a:rPr lang="ru-RU" sz="2000" dirty="0">
                <a:sym typeface="Symbol"/>
              </a:rPr>
              <a:t></a:t>
            </a:r>
            <a:r>
              <a:rPr lang="ru-RU" sz="2000" dirty="0"/>
              <a:t>  запрашиваемые условия финансирования.</a:t>
            </a:r>
            <a:r>
              <a:rPr lang="ru-RU" sz="2000" dirty="0">
                <a:sym typeface="Symbol"/>
              </a:rPr>
              <a:t></a:t>
            </a:r>
            <a:r>
              <a:rPr lang="ru-RU" sz="2000" dirty="0"/>
              <a:t> </a:t>
            </a:r>
          </a:p>
          <a:p>
            <a:pPr lvl="0" algn="just"/>
            <a:r>
              <a:rPr lang="ru-RU" sz="2000" dirty="0"/>
              <a:t>1.2 Информация об операторе проекта  наименование юр. лица, адрес, регистрация;</a:t>
            </a:r>
            <a:r>
              <a:rPr lang="ru-RU" sz="2000" dirty="0">
                <a:sym typeface="Symbol"/>
              </a:rPr>
              <a:t></a:t>
            </a:r>
            <a:r>
              <a:rPr lang="ru-RU" sz="2000" dirty="0"/>
              <a:t>  информация об учредителях и руководстве предприятия;</a:t>
            </a:r>
            <a:r>
              <a:rPr lang="ru-RU" sz="2000" dirty="0">
                <a:sym typeface="Symbol"/>
              </a:rPr>
              <a:t></a:t>
            </a:r>
            <a:r>
              <a:rPr lang="ru-RU" sz="2000" dirty="0"/>
              <a:t>  краткая история предприятия.</a:t>
            </a:r>
            <a:r>
              <a:rPr lang="ru-RU" sz="2000" dirty="0">
                <a:sym typeface="Symbol"/>
              </a:rPr>
              <a:t></a:t>
            </a:r>
          </a:p>
          <a:p>
            <a:pPr lvl="0" algn="just"/>
            <a:r>
              <a:rPr lang="ru-RU" sz="2000" dirty="0"/>
              <a:t> 1.3 Другие участники проекта  в табличной форме название, юридический статус, адрес, форма участия, краткая характеристика: инвесторов;</a:t>
            </a:r>
            <a:r>
              <a:rPr lang="ru-RU" sz="2000" dirty="0">
                <a:sym typeface="Symbol"/>
              </a:rPr>
              <a:t></a:t>
            </a:r>
            <a:r>
              <a:rPr lang="ru-RU" sz="2000" dirty="0"/>
              <a:t> поставщиков оборудования; подрядных организаций; консультантов; поставщиков основных видов сырья; основных покупателей (потребителей) продукции/услуг; финансирующих организаций (</a:t>
            </a:r>
            <a:r>
              <a:rPr lang="ru-RU" sz="2000" dirty="0" err="1"/>
              <a:t>Казсодержание</a:t>
            </a:r>
            <a:r>
              <a:rPr lang="ru-RU" sz="2000" dirty="0"/>
              <a:t>). </a:t>
            </a:r>
          </a:p>
          <a:p>
            <a:pPr lvl="0" algn="just"/>
            <a:r>
              <a:rPr lang="ru-RU" sz="2000" dirty="0"/>
              <a:t>1.4 Стоимость, структура и источники финансирования проекта  смета инвестиционных затрат по проекту (ПСД, СМР, оборудование, транспортировка, расходы, связанные с таможенным оформлением, сертификацией и хранением, оборотный капитал и др.) в местной и иностранной валюте;  структура и источники финансирования проекта (заемные/собственные средства).</a:t>
            </a:r>
            <a:r>
              <a:rPr lang="ru-RU" sz="2000" dirty="0">
                <a:sym typeface="Symbol"/>
              </a:rPr>
              <a:t></a:t>
            </a:r>
            <a:endParaRPr lang="ru-RU" sz="2000" dirty="0"/>
          </a:p>
        </p:txBody>
      </p:sp>
    </p:spTree>
    <p:extLst>
      <p:ext uri="{BB962C8B-B14F-4D97-AF65-F5344CB8AC3E}">
        <p14:creationId xmlns:p14="http://schemas.microsoft.com/office/powerpoint/2010/main" val="1069465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Статья 29</a:t>
            </a:r>
          </a:p>
        </p:txBody>
      </p:sp>
      <p:sp>
        <p:nvSpPr>
          <p:cNvPr id="3" name="Прямоугольник 2"/>
          <p:cNvSpPr/>
          <p:nvPr/>
        </p:nvSpPr>
        <p:spPr>
          <a:xfrm>
            <a:off x="291718" y="1225689"/>
            <a:ext cx="8616155" cy="2554545"/>
          </a:xfrm>
          <a:prstGeom prst="rect">
            <a:avLst/>
          </a:prstGeom>
        </p:spPr>
        <p:txBody>
          <a:bodyPr wrap="square">
            <a:spAutoFit/>
          </a:bodyPr>
          <a:lstStyle/>
          <a:p>
            <a:r>
              <a:rPr lang="ru-RU" sz="2000" b="1" dirty="0"/>
              <a:t>Статья 29. Обеспечение поддержки казахстанских кадров, производителей товаров, поставщиков работ и услуг при проведении операций по разведке и (или) добыче полезных ископаемых</a:t>
            </a:r>
            <a:endParaRPr lang="ru-RU" sz="2000" dirty="0"/>
          </a:p>
          <a:p>
            <a:pPr algn="just"/>
            <a:r>
              <a:rPr lang="ru-RU" sz="2000" dirty="0"/>
              <a:t>Количество иностранных менеджеров и специалистов, осуществляющих трудовую деятельность должно быть не более пятидесяти процентов от общей численности менеджеров и специалистов, а доля местного содержания в работах и услугах, приобретаемых для проведения  операций, в размере не менее пятидесяти процентов от общего объема </a:t>
            </a:r>
          </a:p>
        </p:txBody>
      </p:sp>
    </p:spTree>
    <p:extLst>
      <p:ext uri="{BB962C8B-B14F-4D97-AF65-F5344CB8AC3E}">
        <p14:creationId xmlns:p14="http://schemas.microsoft.com/office/powerpoint/2010/main" val="1069465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4"/>
          <p:cNvGraphicFramePr>
            <a:graphicFrameLocks noGrp="1"/>
          </p:cNvGraphicFramePr>
          <p:nvPr>
            <p:ph idx="1"/>
          </p:nvPr>
        </p:nvGraphicFramePr>
        <p:xfrm>
          <a:off x="609600" y="1286537"/>
          <a:ext cx="8058912" cy="5512516"/>
        </p:xfrm>
        <a:graphic>
          <a:graphicData uri="http://schemas.openxmlformats.org/drawingml/2006/table">
            <a:tbl>
              <a:tblPr firstRow="1" bandRow="1">
                <a:tableStyleId>{5C22544A-7EE6-4342-B048-85BDC9FD1C3A}</a:tableStyleId>
              </a:tblPr>
              <a:tblGrid>
                <a:gridCol w="1947754">
                  <a:extLst>
                    <a:ext uri="{9D8B030D-6E8A-4147-A177-3AD203B41FA5}">
                      <a16:colId xmlns:a16="http://schemas.microsoft.com/office/drawing/2014/main" val="20000"/>
                    </a:ext>
                  </a:extLst>
                </a:gridCol>
                <a:gridCol w="2787082">
                  <a:extLst>
                    <a:ext uri="{9D8B030D-6E8A-4147-A177-3AD203B41FA5}">
                      <a16:colId xmlns:a16="http://schemas.microsoft.com/office/drawing/2014/main" val="20001"/>
                    </a:ext>
                  </a:extLst>
                </a:gridCol>
                <a:gridCol w="1662038">
                  <a:extLst>
                    <a:ext uri="{9D8B030D-6E8A-4147-A177-3AD203B41FA5}">
                      <a16:colId xmlns:a16="http://schemas.microsoft.com/office/drawing/2014/main" val="20002"/>
                    </a:ext>
                  </a:extLst>
                </a:gridCol>
                <a:gridCol w="1662038">
                  <a:extLst>
                    <a:ext uri="{9D8B030D-6E8A-4147-A177-3AD203B41FA5}">
                      <a16:colId xmlns:a16="http://schemas.microsoft.com/office/drawing/2014/main" val="20003"/>
                    </a:ext>
                  </a:extLst>
                </a:gridCol>
              </a:tblGrid>
              <a:tr h="681631">
                <a:tc>
                  <a:txBody>
                    <a:bodyPr/>
                    <a:lstStyle/>
                    <a:p>
                      <a:r>
                        <a:rPr lang="ru-RU" sz="1800" b="1" kern="1200" dirty="0">
                          <a:solidFill>
                            <a:schemeClr val="lt1"/>
                          </a:solidFill>
                          <a:latin typeface="+mn-lt"/>
                          <a:ea typeface="+mn-ea"/>
                          <a:cs typeface="+mn-cs"/>
                        </a:rPr>
                        <a:t>Наименование компании</a:t>
                      </a:r>
                      <a:endParaRPr lang="ru-RU" dirty="0"/>
                    </a:p>
                  </a:txBody>
                  <a:tcPr/>
                </a:tc>
                <a:tc>
                  <a:txBody>
                    <a:bodyPr/>
                    <a:lstStyle/>
                    <a:p>
                      <a:r>
                        <a:rPr lang="ru-RU" sz="1800" b="1" kern="1200" dirty="0">
                          <a:solidFill>
                            <a:schemeClr val="lt1"/>
                          </a:solidFill>
                          <a:latin typeface="+mn-lt"/>
                          <a:ea typeface="+mn-ea"/>
                          <a:cs typeface="+mn-cs"/>
                        </a:rPr>
                        <a:t>Полное</a:t>
                      </a:r>
                      <a:endParaRPr lang="ru-RU" dirty="0"/>
                    </a:p>
                  </a:txBody>
                  <a:tcPr/>
                </a:tc>
                <a:tc>
                  <a:txBody>
                    <a:bodyPr/>
                    <a:lstStyle/>
                    <a:p>
                      <a:r>
                        <a:rPr lang="ru-RU" sz="1800" b="1" kern="1200" dirty="0">
                          <a:solidFill>
                            <a:schemeClr val="lt1"/>
                          </a:solidFill>
                          <a:latin typeface="+mn-lt"/>
                          <a:ea typeface="+mn-ea"/>
                          <a:cs typeface="+mn-cs"/>
                        </a:rPr>
                        <a:t>Сокращенное</a:t>
                      </a:r>
                      <a:endParaRPr lang="ru-RU" dirty="0"/>
                    </a:p>
                  </a:txBody>
                  <a:tcPr/>
                </a:tc>
                <a:tc>
                  <a:txBody>
                    <a:bodyPr/>
                    <a:lstStyle/>
                    <a:p>
                      <a:endParaRPr lang="ru-RU" dirty="0"/>
                    </a:p>
                  </a:txBody>
                  <a:tcPr/>
                </a:tc>
                <a:extLst>
                  <a:ext uri="{0D108BD9-81ED-4DB2-BD59-A6C34878D82A}">
                    <a16:rowId xmlns:a16="http://schemas.microsoft.com/office/drawing/2014/main" val="10000"/>
                  </a:ext>
                </a:extLst>
              </a:tr>
              <a:tr h="681631">
                <a:tc>
                  <a:txBody>
                    <a:bodyPr/>
                    <a:lstStyle/>
                    <a:p>
                      <a:r>
                        <a:rPr lang="ru-RU" sz="1400" kern="1200" dirty="0">
                          <a:solidFill>
                            <a:schemeClr val="dk1"/>
                          </a:solidFill>
                          <a:latin typeface="+mn-lt"/>
                          <a:ea typeface="+mn-ea"/>
                          <a:cs typeface="+mn-cs"/>
                        </a:rPr>
                        <a:t>На государственном языке</a:t>
                      </a:r>
                      <a:endParaRPr lang="ru-RU" sz="1400" dirty="0">
                        <a:latin typeface="+mn-lt"/>
                      </a:endParaRPr>
                    </a:p>
                  </a:txBody>
                  <a:tcPr/>
                </a:tc>
                <a:tc>
                  <a:txBody>
                    <a:bodyPr/>
                    <a:lstStyle/>
                    <a:p>
                      <a:r>
                        <a:rPr lang="ru-RU" sz="1400" kern="1200" dirty="0">
                          <a:solidFill>
                            <a:schemeClr val="dk1"/>
                          </a:solidFill>
                          <a:latin typeface="+mn-lt"/>
                          <a:ea typeface="+mn-ea"/>
                          <a:cs typeface="+mn-cs"/>
                        </a:rPr>
                        <a:t>«Горно-металлургический комплекс «</a:t>
                      </a:r>
                      <a:r>
                        <a:rPr lang="kk-KZ" sz="1400" kern="1200" dirty="0">
                          <a:solidFill>
                            <a:schemeClr val="dk1"/>
                          </a:solidFill>
                          <a:latin typeface="+mn-lt"/>
                          <a:ea typeface="+mn-ea"/>
                          <a:cs typeface="+mn-cs"/>
                        </a:rPr>
                        <a:t>Аятское</a:t>
                      </a:r>
                      <a:r>
                        <a:rPr lang="ru-RU" sz="1400" kern="1200" dirty="0">
                          <a:solidFill>
                            <a:schemeClr val="dk1"/>
                          </a:solidFill>
                          <a:latin typeface="+mn-lt"/>
                          <a:ea typeface="+mn-ea"/>
                          <a:cs typeface="+mn-cs"/>
                        </a:rPr>
                        <a:t>» </a:t>
                      </a:r>
                      <a:r>
                        <a:rPr lang="kk-KZ" sz="1400" kern="1200" dirty="0">
                          <a:solidFill>
                            <a:schemeClr val="dk1"/>
                          </a:solidFill>
                          <a:latin typeface="+mn-lt"/>
                          <a:ea typeface="+mn-ea"/>
                          <a:cs typeface="+mn-cs"/>
                        </a:rPr>
                        <a:t>Акционерлік қоғамы</a:t>
                      </a:r>
                      <a:endParaRPr lang="ru-RU" sz="1400" dirty="0">
                        <a:latin typeface="+mn-lt"/>
                      </a:endParaRPr>
                    </a:p>
                  </a:txBody>
                  <a:tcPr/>
                </a:tc>
                <a:tc>
                  <a:txBody>
                    <a:bodyPr/>
                    <a:lstStyle/>
                    <a:p>
                      <a:r>
                        <a:rPr lang="ru-RU" sz="1400" kern="1200" dirty="0">
                          <a:solidFill>
                            <a:schemeClr val="dk1"/>
                          </a:solidFill>
                          <a:latin typeface="+mn-lt"/>
                          <a:ea typeface="+mn-ea"/>
                          <a:cs typeface="+mn-cs"/>
                        </a:rPr>
                        <a:t>«ГМК«</a:t>
                      </a:r>
                      <a:r>
                        <a:rPr lang="kk-KZ" sz="1400" kern="1200" dirty="0">
                          <a:solidFill>
                            <a:schemeClr val="dk1"/>
                          </a:solidFill>
                          <a:latin typeface="+mn-lt"/>
                          <a:ea typeface="+mn-ea"/>
                          <a:cs typeface="+mn-cs"/>
                        </a:rPr>
                        <a:t>Аятское</a:t>
                      </a:r>
                      <a:r>
                        <a:rPr lang="ru-RU" sz="1400" kern="1200" dirty="0">
                          <a:solidFill>
                            <a:schemeClr val="dk1"/>
                          </a:solidFill>
                          <a:latin typeface="+mn-lt"/>
                          <a:ea typeface="+mn-ea"/>
                          <a:cs typeface="+mn-cs"/>
                        </a:rPr>
                        <a:t>» АК</a:t>
                      </a:r>
                      <a:endParaRPr lang="ru-RU" sz="1400" dirty="0">
                        <a:latin typeface="+mn-lt"/>
                      </a:endParaRPr>
                    </a:p>
                  </a:txBody>
                  <a:tcPr/>
                </a:tc>
                <a:tc>
                  <a:txBody>
                    <a:bodyPr/>
                    <a:lstStyle/>
                    <a:p>
                      <a:endParaRPr lang="ru-RU" sz="1400" dirty="0">
                        <a:latin typeface="+mn-lt"/>
                      </a:endParaRPr>
                    </a:p>
                  </a:txBody>
                  <a:tcPr/>
                </a:tc>
                <a:extLst>
                  <a:ext uri="{0D108BD9-81ED-4DB2-BD59-A6C34878D82A}">
                    <a16:rowId xmlns:a16="http://schemas.microsoft.com/office/drawing/2014/main" val="10001"/>
                  </a:ext>
                </a:extLst>
              </a:tr>
              <a:tr h="671893">
                <a:tc>
                  <a:txBody>
                    <a:bodyPr/>
                    <a:lstStyle/>
                    <a:p>
                      <a:r>
                        <a:rPr lang="ru-RU" sz="1400" kern="1200" dirty="0">
                          <a:solidFill>
                            <a:schemeClr val="dk1"/>
                          </a:solidFill>
                          <a:latin typeface="+mn-lt"/>
                          <a:ea typeface="+mn-ea"/>
                          <a:cs typeface="+mn-cs"/>
                        </a:rPr>
                        <a:t>На русском языке</a:t>
                      </a:r>
                      <a:endParaRPr lang="ru-RU" sz="1400" dirty="0">
                        <a:latin typeface="+mn-lt"/>
                      </a:endParaRPr>
                    </a:p>
                  </a:txBody>
                  <a:tcPr/>
                </a:tc>
                <a:tc>
                  <a:txBody>
                    <a:bodyPr/>
                    <a:lstStyle/>
                    <a:p>
                      <a:pPr algn="ctr">
                        <a:lnSpc>
                          <a:spcPct val="115000"/>
                        </a:lnSpc>
                        <a:spcAft>
                          <a:spcPts val="0"/>
                        </a:spcAft>
                      </a:pPr>
                      <a:r>
                        <a:rPr lang="ru-RU" sz="1400" cap="all" dirty="0">
                          <a:latin typeface="+mn-lt"/>
                          <a:ea typeface="SimSun"/>
                          <a:cs typeface="Times New Roman"/>
                        </a:rPr>
                        <a:t> </a:t>
                      </a:r>
                      <a:r>
                        <a:rPr lang="ru-RU" sz="1400" dirty="0">
                          <a:latin typeface="+mn-lt"/>
                          <a:ea typeface="SimSun"/>
                          <a:cs typeface="Times New Roman"/>
                        </a:rPr>
                        <a:t>Акционерное общество «Горно-металлургический комплекс «</a:t>
                      </a:r>
                      <a:r>
                        <a:rPr lang="kk-KZ" sz="1400" dirty="0">
                          <a:latin typeface="+mn-lt"/>
                          <a:ea typeface="SimSun"/>
                          <a:cs typeface="Times New Roman"/>
                        </a:rPr>
                        <a:t>Аятское</a:t>
                      </a:r>
                      <a:r>
                        <a:rPr lang="ru-RU" sz="1400" dirty="0">
                          <a:latin typeface="+mn-lt"/>
                          <a:ea typeface="SimSun"/>
                          <a:cs typeface="Times New Roman"/>
                        </a:rPr>
                        <a:t>»</a:t>
                      </a:r>
                      <a:endParaRPr lang="ru-RU" sz="1400" dirty="0">
                        <a:latin typeface="+mn-lt"/>
                        <a:ea typeface="Times New Roman"/>
                        <a:cs typeface="Times New Roman"/>
                      </a:endParaRPr>
                    </a:p>
                  </a:txBody>
                  <a:tcPr marL="68580" marR="68580" marT="0" marB="0" anchor="ctr"/>
                </a:tc>
                <a:tc>
                  <a:txBody>
                    <a:bodyPr/>
                    <a:lstStyle/>
                    <a:p>
                      <a:pPr algn="ctr">
                        <a:lnSpc>
                          <a:spcPct val="115000"/>
                        </a:lnSpc>
                        <a:spcAft>
                          <a:spcPts val="0"/>
                        </a:spcAft>
                      </a:pPr>
                      <a:r>
                        <a:rPr lang="ru-RU" sz="1400" dirty="0">
                          <a:latin typeface="+mn-lt"/>
                          <a:ea typeface="SimSun"/>
                          <a:cs typeface="Times New Roman"/>
                        </a:rPr>
                        <a:t>АО «ГМК«</a:t>
                      </a:r>
                      <a:r>
                        <a:rPr lang="kk-KZ" sz="1400" dirty="0">
                          <a:latin typeface="+mn-lt"/>
                          <a:ea typeface="SimSun"/>
                          <a:cs typeface="Times New Roman"/>
                        </a:rPr>
                        <a:t>Аятское</a:t>
                      </a:r>
                      <a:r>
                        <a:rPr lang="ru-RU" sz="1400" dirty="0">
                          <a:latin typeface="+mn-lt"/>
                          <a:ea typeface="SimSun"/>
                          <a:cs typeface="Times New Roman"/>
                        </a:rPr>
                        <a:t>»</a:t>
                      </a:r>
                      <a:endParaRPr lang="ru-RU" sz="1400" dirty="0">
                        <a:latin typeface="+mn-lt"/>
                        <a:ea typeface="Times New Roman"/>
                        <a:cs typeface="Times New Roman"/>
                      </a:endParaRPr>
                    </a:p>
                  </a:txBody>
                  <a:tcPr marL="68580" marR="68580" marT="0" marB="0"/>
                </a:tc>
                <a:tc>
                  <a:txBody>
                    <a:bodyPr/>
                    <a:lstStyle/>
                    <a:p>
                      <a:pPr algn="ctr">
                        <a:lnSpc>
                          <a:spcPct val="115000"/>
                        </a:lnSpc>
                        <a:spcAft>
                          <a:spcPts val="0"/>
                        </a:spcAft>
                      </a:pPr>
                      <a:endParaRPr lang="ru-RU" sz="1400" dirty="0">
                        <a:latin typeface="+mn-lt"/>
                        <a:ea typeface="Times New Roman"/>
                        <a:cs typeface="Times New Roman"/>
                      </a:endParaRPr>
                    </a:p>
                  </a:txBody>
                  <a:tcPr marL="68580" marR="68580" marT="0" marB="0"/>
                </a:tc>
                <a:extLst>
                  <a:ext uri="{0D108BD9-81ED-4DB2-BD59-A6C34878D82A}">
                    <a16:rowId xmlns:a16="http://schemas.microsoft.com/office/drawing/2014/main" val="10002"/>
                  </a:ext>
                </a:extLst>
              </a:tr>
              <a:tr h="895857">
                <a:tc>
                  <a:txBody>
                    <a:bodyPr/>
                    <a:lstStyle/>
                    <a:p>
                      <a:pPr algn="ctr">
                        <a:lnSpc>
                          <a:spcPct val="115000"/>
                        </a:lnSpc>
                        <a:spcAft>
                          <a:spcPts val="0"/>
                        </a:spcAft>
                      </a:pPr>
                      <a:r>
                        <a:rPr lang="ru-RU" sz="1400" dirty="0">
                          <a:latin typeface="+mn-lt"/>
                          <a:ea typeface="SimSun"/>
                          <a:cs typeface="Times New Roman"/>
                        </a:rPr>
                        <a:t>На английском</a:t>
                      </a:r>
                      <a:endParaRPr lang="ru-RU" sz="1400" dirty="0">
                        <a:latin typeface="+mn-lt"/>
                        <a:ea typeface="Times New Roman"/>
                        <a:cs typeface="Times New Roman"/>
                      </a:endParaRPr>
                    </a:p>
                    <a:p>
                      <a:pPr algn="ctr">
                        <a:lnSpc>
                          <a:spcPct val="115000"/>
                        </a:lnSpc>
                        <a:spcAft>
                          <a:spcPts val="0"/>
                        </a:spcAft>
                      </a:pPr>
                      <a:r>
                        <a:rPr lang="ru-RU" sz="1400" dirty="0">
                          <a:latin typeface="+mn-lt"/>
                          <a:ea typeface="SimSun"/>
                          <a:cs typeface="Times New Roman"/>
                        </a:rPr>
                        <a:t>языке</a:t>
                      </a:r>
                      <a:endParaRPr lang="ru-RU" sz="1400" dirty="0">
                        <a:latin typeface="+mn-lt"/>
                        <a:ea typeface="Times New Roman"/>
                        <a:cs typeface="Times New Roman"/>
                      </a:endParaRPr>
                    </a:p>
                  </a:txBody>
                  <a:tcPr marL="68580" marR="68580" marT="0" marB="0" anchor="ctr"/>
                </a:tc>
                <a:tc>
                  <a:txBody>
                    <a:bodyPr/>
                    <a:lstStyle/>
                    <a:p>
                      <a:pPr algn="ctr">
                        <a:lnSpc>
                          <a:spcPct val="115000"/>
                        </a:lnSpc>
                        <a:spcAft>
                          <a:spcPts val="0"/>
                        </a:spcAft>
                      </a:pPr>
                      <a:r>
                        <a:rPr lang="en-US" sz="1400" dirty="0">
                          <a:latin typeface="+mn-lt"/>
                          <a:ea typeface="SimSun"/>
                          <a:cs typeface="Times New Roman"/>
                        </a:rPr>
                        <a:t>Joint-stock company </a:t>
                      </a:r>
                      <a:endParaRPr lang="ru-RU" sz="1400" dirty="0">
                        <a:latin typeface="+mn-lt"/>
                        <a:ea typeface="Times New Roman"/>
                        <a:cs typeface="Times New Roman"/>
                      </a:endParaRPr>
                    </a:p>
                    <a:p>
                      <a:pPr algn="ctr">
                        <a:lnSpc>
                          <a:spcPct val="115000"/>
                        </a:lnSpc>
                        <a:spcAft>
                          <a:spcPts val="0"/>
                        </a:spcAft>
                      </a:pPr>
                      <a:r>
                        <a:rPr lang="en-US" sz="1400" dirty="0">
                          <a:latin typeface="+mn-lt"/>
                          <a:ea typeface="SimSun"/>
                          <a:cs typeface="Times New Roman"/>
                        </a:rPr>
                        <a:t>«Mountain-</a:t>
                      </a:r>
                      <a:r>
                        <a:rPr lang="en-US" sz="1400" dirty="0" err="1">
                          <a:latin typeface="+mn-lt"/>
                          <a:ea typeface="SimSun"/>
                          <a:cs typeface="Times New Roman"/>
                        </a:rPr>
                        <a:t>metellurgical</a:t>
                      </a:r>
                      <a:r>
                        <a:rPr lang="en-US" sz="1400" dirty="0">
                          <a:latin typeface="+mn-lt"/>
                          <a:ea typeface="SimSun"/>
                          <a:cs typeface="Times New Roman"/>
                        </a:rPr>
                        <a:t> complex «</a:t>
                      </a:r>
                      <a:r>
                        <a:rPr lang="en-US" sz="1400" dirty="0" err="1">
                          <a:latin typeface="+mn-lt"/>
                          <a:ea typeface="SimSun"/>
                          <a:cs typeface="Times New Roman"/>
                        </a:rPr>
                        <a:t>Ayatskoe</a:t>
                      </a:r>
                      <a:r>
                        <a:rPr lang="en-US" sz="1400" dirty="0">
                          <a:latin typeface="+mn-lt"/>
                          <a:ea typeface="SimSun"/>
                          <a:cs typeface="Times New Roman"/>
                        </a:rPr>
                        <a:t>»</a:t>
                      </a:r>
                      <a:endParaRPr lang="ru-RU" sz="1400" dirty="0">
                        <a:latin typeface="+mn-lt"/>
                        <a:ea typeface="Times New Roman"/>
                        <a:cs typeface="Times New Roman"/>
                      </a:endParaRPr>
                    </a:p>
                  </a:txBody>
                  <a:tcPr marL="68580" marR="68580" marT="0" marB="0" anchor="ctr"/>
                </a:tc>
                <a:tc>
                  <a:txBody>
                    <a:bodyPr/>
                    <a:lstStyle/>
                    <a:p>
                      <a:pPr algn="ctr">
                        <a:lnSpc>
                          <a:spcPct val="115000"/>
                        </a:lnSpc>
                        <a:spcAft>
                          <a:spcPts val="0"/>
                        </a:spcAft>
                      </a:pPr>
                      <a:r>
                        <a:rPr lang="en-US" sz="1400" dirty="0">
                          <a:latin typeface="+mn-lt"/>
                          <a:ea typeface="SimSun"/>
                          <a:cs typeface="Times New Roman"/>
                        </a:rPr>
                        <a:t>JSC </a:t>
                      </a:r>
                      <a:endParaRPr lang="ru-RU" sz="1400" dirty="0">
                        <a:latin typeface="+mn-lt"/>
                        <a:ea typeface="Times New Roman"/>
                        <a:cs typeface="Times New Roman"/>
                      </a:endParaRPr>
                    </a:p>
                    <a:p>
                      <a:pPr algn="ctr">
                        <a:lnSpc>
                          <a:spcPct val="115000"/>
                        </a:lnSpc>
                        <a:spcAft>
                          <a:spcPts val="0"/>
                        </a:spcAft>
                      </a:pPr>
                      <a:r>
                        <a:rPr lang="en-US" sz="1400" dirty="0">
                          <a:latin typeface="+mn-lt"/>
                          <a:ea typeface="SimSun"/>
                          <a:cs typeface="Times New Roman"/>
                        </a:rPr>
                        <a:t>«Mountain-</a:t>
                      </a:r>
                      <a:r>
                        <a:rPr lang="en-US" sz="1400" dirty="0" err="1">
                          <a:latin typeface="+mn-lt"/>
                          <a:ea typeface="SimSun"/>
                          <a:cs typeface="Times New Roman"/>
                        </a:rPr>
                        <a:t>metellurgical</a:t>
                      </a:r>
                      <a:r>
                        <a:rPr lang="en-US" sz="1400" dirty="0">
                          <a:latin typeface="+mn-lt"/>
                          <a:ea typeface="SimSun"/>
                          <a:cs typeface="Times New Roman"/>
                        </a:rPr>
                        <a:t> complex « </a:t>
                      </a:r>
                      <a:r>
                        <a:rPr lang="en-US" sz="1400" dirty="0" err="1">
                          <a:latin typeface="+mn-lt"/>
                          <a:ea typeface="SimSun"/>
                          <a:cs typeface="Times New Roman"/>
                        </a:rPr>
                        <a:t>Ayatskoe</a:t>
                      </a:r>
                      <a:r>
                        <a:rPr lang="en-US" sz="1400" dirty="0">
                          <a:latin typeface="+mn-lt"/>
                          <a:ea typeface="SimSun"/>
                          <a:cs typeface="Times New Roman"/>
                        </a:rPr>
                        <a:t>»</a:t>
                      </a:r>
                      <a:endParaRPr lang="ru-RU" sz="1400" dirty="0">
                        <a:latin typeface="+mn-lt"/>
                        <a:ea typeface="Times New Roman"/>
                        <a:cs typeface="Times New Roman"/>
                      </a:endParaRPr>
                    </a:p>
                  </a:txBody>
                  <a:tcPr marL="68580" marR="68580" marT="0" marB="0" anchor="ctr"/>
                </a:tc>
                <a:tc>
                  <a:txBody>
                    <a:bodyPr/>
                    <a:lstStyle/>
                    <a:p>
                      <a:pPr algn="ctr">
                        <a:lnSpc>
                          <a:spcPct val="115000"/>
                        </a:lnSpc>
                        <a:spcAft>
                          <a:spcPts val="0"/>
                        </a:spcAft>
                      </a:pPr>
                      <a:endParaRPr lang="ru-RU" sz="1400" dirty="0">
                        <a:latin typeface="+mn-lt"/>
                        <a:ea typeface="Times New Roman"/>
                        <a:cs typeface="Times New Roman"/>
                      </a:endParaRPr>
                    </a:p>
                  </a:txBody>
                  <a:tcPr marL="68580" marR="68580" marT="0" marB="0" anchor="ctr"/>
                </a:tc>
                <a:extLst>
                  <a:ext uri="{0D108BD9-81ED-4DB2-BD59-A6C34878D82A}">
                    <a16:rowId xmlns:a16="http://schemas.microsoft.com/office/drawing/2014/main" val="10003"/>
                  </a:ext>
                </a:extLst>
              </a:tr>
              <a:tr h="664269">
                <a:tc>
                  <a:txBody>
                    <a:bodyPr/>
                    <a:lstStyle/>
                    <a:p>
                      <a:pPr algn="ctr">
                        <a:lnSpc>
                          <a:spcPct val="115000"/>
                        </a:lnSpc>
                        <a:spcAft>
                          <a:spcPts val="1000"/>
                        </a:spcAft>
                      </a:pPr>
                      <a:r>
                        <a:rPr lang="ru-RU" sz="1400" dirty="0">
                          <a:latin typeface="+mn-lt"/>
                          <a:ea typeface="SimSun"/>
                          <a:cs typeface="Times New Roman"/>
                        </a:rPr>
                        <a:t>Вид собственности</a:t>
                      </a:r>
                      <a:endParaRPr lang="ru-RU" sz="1400" dirty="0">
                        <a:latin typeface="+mn-lt"/>
                        <a:ea typeface="Times New Roman"/>
                        <a:cs typeface="Times New Roman"/>
                      </a:endParaRPr>
                    </a:p>
                  </a:txBody>
                  <a:tcPr marL="68580" marR="68580" marT="0" marB="0"/>
                </a:tc>
                <a:tc>
                  <a:txBody>
                    <a:bodyPr/>
                    <a:lstStyle/>
                    <a:p>
                      <a:pPr algn="ctr">
                        <a:lnSpc>
                          <a:spcPct val="115000"/>
                        </a:lnSpc>
                        <a:spcAft>
                          <a:spcPts val="1000"/>
                        </a:spcAft>
                      </a:pPr>
                      <a:r>
                        <a:rPr lang="ru-RU" sz="1400" dirty="0">
                          <a:latin typeface="+mn-lt"/>
                          <a:ea typeface="SimSun"/>
                          <a:cs typeface="Times New Roman"/>
                        </a:rPr>
                        <a:t>Частная</a:t>
                      </a:r>
                      <a:endParaRPr lang="ru-RU" sz="1400" dirty="0">
                        <a:latin typeface="+mn-lt"/>
                        <a:ea typeface="Times New Roman"/>
                        <a:cs typeface="Times New Roman"/>
                      </a:endParaRPr>
                    </a:p>
                  </a:txBody>
                  <a:tcPr marL="68580" marR="68580" marT="0" marB="0" anchor="ctr"/>
                </a:tc>
                <a:tc>
                  <a:txBody>
                    <a:bodyPr/>
                    <a:lstStyle/>
                    <a:p>
                      <a:endParaRPr lang="ru-RU" sz="1400" dirty="0">
                        <a:latin typeface="+mn-lt"/>
                      </a:endParaRPr>
                    </a:p>
                  </a:txBody>
                  <a:tcPr/>
                </a:tc>
                <a:tc>
                  <a:txBody>
                    <a:bodyPr/>
                    <a:lstStyle/>
                    <a:p>
                      <a:endParaRPr lang="ru-RU" sz="1400" dirty="0">
                        <a:latin typeface="+mn-lt"/>
                      </a:endParaRPr>
                    </a:p>
                  </a:txBody>
                  <a:tcPr/>
                </a:tc>
                <a:extLst>
                  <a:ext uri="{0D108BD9-81ED-4DB2-BD59-A6C34878D82A}">
                    <a16:rowId xmlns:a16="http://schemas.microsoft.com/office/drawing/2014/main" val="10004"/>
                  </a:ext>
                </a:extLst>
              </a:tr>
              <a:tr h="895857">
                <a:tc>
                  <a:txBody>
                    <a:bodyPr/>
                    <a:lstStyle/>
                    <a:p>
                      <a:pPr algn="ctr">
                        <a:lnSpc>
                          <a:spcPct val="115000"/>
                        </a:lnSpc>
                        <a:spcAft>
                          <a:spcPts val="0"/>
                        </a:spcAft>
                      </a:pPr>
                      <a:r>
                        <a:rPr lang="ru-RU" sz="1400" dirty="0">
                          <a:latin typeface="+mn-lt"/>
                          <a:ea typeface="SimSun"/>
                          <a:cs typeface="Times New Roman"/>
                        </a:rPr>
                        <a:t>Организационно-правовая форма</a:t>
                      </a:r>
                      <a:endParaRPr lang="ru-RU" sz="1400" dirty="0">
                        <a:latin typeface="+mn-lt"/>
                        <a:ea typeface="Times New Roman"/>
                        <a:cs typeface="Times New Roman"/>
                      </a:endParaRPr>
                    </a:p>
                  </a:txBody>
                  <a:tcPr marL="68580" marR="68580" marT="0" marB="0" anchor="ctr"/>
                </a:tc>
                <a:tc>
                  <a:txBody>
                    <a:bodyPr/>
                    <a:lstStyle/>
                    <a:p>
                      <a:pPr algn="ctr">
                        <a:lnSpc>
                          <a:spcPct val="115000"/>
                        </a:lnSpc>
                        <a:spcAft>
                          <a:spcPts val="0"/>
                        </a:spcAft>
                      </a:pPr>
                      <a:r>
                        <a:rPr lang="ru-RU" sz="1400" dirty="0">
                          <a:latin typeface="+mn-lt"/>
                          <a:ea typeface="SimSun"/>
                          <a:cs typeface="Times New Roman"/>
                        </a:rPr>
                        <a:t>Гражданский кодекс РК, Закон РК «О товариществах с ограниченной и дополнительной ответственностью»</a:t>
                      </a:r>
                      <a:endParaRPr lang="ru-RU" sz="1400" dirty="0">
                        <a:latin typeface="+mn-lt"/>
                        <a:ea typeface="Times New Roman"/>
                        <a:cs typeface="Times New Roman"/>
                      </a:endParaRPr>
                    </a:p>
                  </a:txBody>
                  <a:tcPr marL="68580" marR="68580" marT="0" marB="0"/>
                </a:tc>
                <a:tc>
                  <a:txBody>
                    <a:bodyPr/>
                    <a:lstStyle/>
                    <a:p>
                      <a:endParaRPr lang="ru-RU" sz="1400" dirty="0">
                        <a:latin typeface="+mn-lt"/>
                      </a:endParaRPr>
                    </a:p>
                  </a:txBody>
                  <a:tcPr marL="68580" marR="68580" marT="0" marB="0"/>
                </a:tc>
                <a:tc>
                  <a:txBody>
                    <a:bodyPr/>
                    <a:lstStyle/>
                    <a:p>
                      <a:endParaRPr lang="ru-RU" sz="1400" dirty="0">
                        <a:latin typeface="+mn-lt"/>
                      </a:endParaRPr>
                    </a:p>
                  </a:txBody>
                  <a:tcPr marL="68580" marR="68580" marT="0" marB="0" anchor="ctr"/>
                </a:tc>
                <a:extLst>
                  <a:ext uri="{0D108BD9-81ED-4DB2-BD59-A6C34878D82A}">
                    <a16:rowId xmlns:a16="http://schemas.microsoft.com/office/drawing/2014/main" val="10005"/>
                  </a:ext>
                </a:extLst>
              </a:tr>
              <a:tr h="671893">
                <a:tc>
                  <a:txBody>
                    <a:bodyPr/>
                    <a:lstStyle/>
                    <a:p>
                      <a:pPr algn="ctr">
                        <a:lnSpc>
                          <a:spcPct val="115000"/>
                        </a:lnSpc>
                        <a:spcAft>
                          <a:spcPts val="1000"/>
                        </a:spcAft>
                      </a:pPr>
                      <a:r>
                        <a:rPr lang="ru-RU" sz="1400" dirty="0">
                          <a:latin typeface="+mn-lt"/>
                          <a:ea typeface="SimSun"/>
                          <a:cs typeface="Times New Roman"/>
                        </a:rPr>
                        <a:t>Юридический адрес</a:t>
                      </a:r>
                      <a:endParaRPr lang="ru-RU" sz="1400" dirty="0">
                        <a:latin typeface="+mn-lt"/>
                        <a:ea typeface="Times New Roman"/>
                        <a:cs typeface="Times New Roman"/>
                      </a:endParaRPr>
                    </a:p>
                  </a:txBody>
                  <a:tcPr marL="68580" marR="68580" marT="0" marB="0"/>
                </a:tc>
                <a:tc>
                  <a:txBody>
                    <a:bodyPr/>
                    <a:lstStyle/>
                    <a:p>
                      <a:pPr indent="25400" algn="ctr">
                        <a:lnSpc>
                          <a:spcPct val="115000"/>
                        </a:lnSpc>
                        <a:spcAft>
                          <a:spcPts val="0"/>
                        </a:spcAft>
                      </a:pPr>
                      <a:r>
                        <a:rPr lang="ru-RU" sz="1400" dirty="0">
                          <a:latin typeface="+mn-lt"/>
                          <a:ea typeface="Times New Roman"/>
                          <a:cs typeface="Times New Roman"/>
                        </a:rPr>
                        <a:t>Республика Казахстан, </a:t>
                      </a:r>
                      <a:r>
                        <a:rPr lang="kk-KZ" sz="1400" dirty="0">
                          <a:latin typeface="+mn-lt"/>
                          <a:ea typeface="Times New Roman"/>
                          <a:cs typeface="Times New Roman"/>
                        </a:rPr>
                        <a:t>Костанайская</a:t>
                      </a:r>
                      <a:r>
                        <a:rPr lang="ru-RU" sz="1400" dirty="0">
                          <a:latin typeface="+mn-lt"/>
                          <a:ea typeface="Times New Roman"/>
                          <a:cs typeface="Times New Roman"/>
                        </a:rPr>
                        <a:t> область, </a:t>
                      </a:r>
                      <a:r>
                        <a:rPr lang="kk-KZ" sz="1400" dirty="0">
                          <a:latin typeface="+mn-lt"/>
                          <a:ea typeface="Times New Roman"/>
                          <a:cs typeface="Times New Roman"/>
                        </a:rPr>
                        <a:t>110000</a:t>
                      </a:r>
                      <a:r>
                        <a:rPr lang="ru-RU" sz="1400" dirty="0">
                          <a:latin typeface="+mn-lt"/>
                          <a:ea typeface="Times New Roman"/>
                          <a:cs typeface="Times New Roman"/>
                        </a:rPr>
                        <a:t>, г. </a:t>
                      </a:r>
                      <a:r>
                        <a:rPr lang="kk-KZ" sz="1400" dirty="0">
                          <a:latin typeface="+mn-lt"/>
                          <a:ea typeface="Times New Roman"/>
                          <a:cs typeface="Times New Roman"/>
                        </a:rPr>
                        <a:t>Костанай</a:t>
                      </a:r>
                      <a:r>
                        <a:rPr lang="ru-RU" sz="1400" dirty="0">
                          <a:latin typeface="+mn-lt"/>
                          <a:ea typeface="Times New Roman"/>
                          <a:cs typeface="Times New Roman"/>
                        </a:rPr>
                        <a:t>, </a:t>
                      </a:r>
                      <a:r>
                        <a:rPr lang="kk-KZ" sz="1400" dirty="0">
                          <a:latin typeface="+mn-lt"/>
                          <a:ea typeface="Times New Roman"/>
                          <a:cs typeface="Times New Roman"/>
                        </a:rPr>
                        <a:t>улица Толстого, 50</a:t>
                      </a:r>
                      <a:endParaRPr lang="ru-RU" sz="1400" dirty="0">
                        <a:latin typeface="+mn-lt"/>
                        <a:ea typeface="Times New Roman"/>
                        <a:cs typeface="Times New Roman"/>
                      </a:endParaRPr>
                    </a:p>
                  </a:txBody>
                  <a:tcPr marL="68580" marR="68580" marT="0" marB="0"/>
                </a:tc>
                <a:tc>
                  <a:txBody>
                    <a:bodyPr/>
                    <a:lstStyle/>
                    <a:p>
                      <a:endParaRPr lang="ru-RU" sz="1400" dirty="0">
                        <a:latin typeface="+mn-lt"/>
                      </a:endParaRPr>
                    </a:p>
                  </a:txBody>
                  <a:tcPr marL="68580" marR="68580" marT="0" marB="0"/>
                </a:tc>
                <a:tc>
                  <a:txBody>
                    <a:bodyPr/>
                    <a:lstStyle/>
                    <a:p>
                      <a:r>
                        <a:rPr lang="kk-KZ" sz="1400" dirty="0">
                          <a:latin typeface="+mn-lt"/>
                        </a:rPr>
                        <a:t>Вид</a:t>
                      </a:r>
                      <a:r>
                        <a:rPr lang="kk-KZ" sz="1400" baseline="0" dirty="0">
                          <a:latin typeface="+mn-lt"/>
                        </a:rPr>
                        <a:t> деятельности; продукция, юр.ад.</a:t>
                      </a:r>
                      <a:endParaRPr lang="ru-RU" sz="1400" dirty="0">
                        <a:latin typeface="+mn-lt"/>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069465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91718" y="1225689"/>
            <a:ext cx="8616155" cy="5586145"/>
          </a:xfrm>
          <a:prstGeom prst="rect">
            <a:avLst/>
          </a:prstGeom>
        </p:spPr>
        <p:txBody>
          <a:bodyPr wrap="square">
            <a:spAutoFit/>
          </a:bodyPr>
          <a:lstStyle/>
          <a:p>
            <a:r>
              <a:rPr lang="ru-RU" sz="1700" b="1" dirty="0"/>
              <a:t>1.2.2. Продавцы и/или поставщики оборудования</a:t>
            </a:r>
            <a:endParaRPr lang="ru-RU" sz="1700" dirty="0"/>
          </a:p>
          <a:p>
            <a:r>
              <a:rPr lang="ru-RU" sz="1700" dirty="0"/>
              <a:t>В качестве технологического горнорудного оборудования выбрана техника более высокого качества и производительности Российского производства и зарубежных компании «А</a:t>
            </a:r>
            <a:r>
              <a:rPr lang="en-US" sz="1700" dirty="0" err="1"/>
              <a:t>tlas</a:t>
            </a:r>
            <a:r>
              <a:rPr lang="en-US" sz="1700" dirty="0"/>
              <a:t> </a:t>
            </a:r>
            <a:r>
              <a:rPr lang="en-US" sz="1700" dirty="0" err="1"/>
              <a:t>Copco</a:t>
            </a:r>
            <a:r>
              <a:rPr lang="ru-RU" sz="1700" dirty="0"/>
              <a:t>» (</a:t>
            </a:r>
            <a:r>
              <a:rPr lang="ru-RU" sz="1700" dirty="0" err="1"/>
              <a:t>Щвеция</a:t>
            </a:r>
            <a:r>
              <a:rPr lang="ru-RU" sz="1700" dirty="0"/>
              <a:t>) и «</a:t>
            </a:r>
            <a:r>
              <a:rPr lang="en-US" sz="1700" dirty="0" err="1"/>
              <a:t>Sandvik</a:t>
            </a:r>
            <a:r>
              <a:rPr lang="en-US" sz="1700" dirty="0"/>
              <a:t> </a:t>
            </a:r>
            <a:r>
              <a:rPr lang="en-US" sz="1700" dirty="0" err="1"/>
              <a:t>Tamrok</a:t>
            </a:r>
            <a:r>
              <a:rPr lang="ru-RU" sz="1700" dirty="0"/>
              <a:t>» (Финляндия).  Оборудование обогатительной фабрики может быть скомпоновано из агрегатов, производимых на различных предприятиях. Одними из лучших в мире производителей такого оборудования являются известные фирмы «</a:t>
            </a:r>
            <a:r>
              <a:rPr lang="en-US" sz="1700" dirty="0" err="1"/>
              <a:t>Svedala</a:t>
            </a:r>
            <a:r>
              <a:rPr lang="ru-RU" sz="1700" dirty="0"/>
              <a:t>» (Швеция) и «</a:t>
            </a:r>
            <a:r>
              <a:rPr lang="en-US" sz="1700" dirty="0" err="1"/>
              <a:t>Outocumpo</a:t>
            </a:r>
            <a:r>
              <a:rPr lang="ru-RU" sz="1700" dirty="0"/>
              <a:t>» (Финляндия). Магнитные сепараторы роторного типа с высокоинтенсивным магнитным полем для мокрого обогащения выпускает НТЦ МАГНИС ЛТД (Украина, г. Луганск), дробильно-сортировочное оборудование компании «</a:t>
            </a:r>
            <a:r>
              <a:rPr lang="ru-RU" sz="1700" dirty="0" err="1"/>
              <a:t>Hartl</a:t>
            </a:r>
            <a:r>
              <a:rPr lang="ru-RU" sz="1700" dirty="0"/>
              <a:t>» (Австрия).  </a:t>
            </a:r>
          </a:p>
          <a:p>
            <a:r>
              <a:rPr lang="ru-RU" sz="1700" b="1" dirty="0"/>
              <a:t>1.2.3. Подрядные организации</a:t>
            </a:r>
            <a:endParaRPr lang="ru-RU" sz="1700" dirty="0"/>
          </a:p>
          <a:p>
            <a:r>
              <a:rPr lang="ru-RU" sz="1700" b="1" dirty="0"/>
              <a:t>Разработка технологического регламента:</a:t>
            </a:r>
            <a:endParaRPr lang="ru-RU" sz="1700" dirty="0"/>
          </a:p>
          <a:p>
            <a:r>
              <a:rPr lang="ru-RU" sz="1700" dirty="0"/>
              <a:t>1. Добыча, обогащение  – НИПИ «</a:t>
            </a:r>
            <a:r>
              <a:rPr lang="ru-RU" sz="1700" dirty="0" err="1"/>
              <a:t>Казтехпроект</a:t>
            </a:r>
            <a:r>
              <a:rPr lang="ru-RU" sz="1700" dirty="0"/>
              <a:t>», ТОО «</a:t>
            </a:r>
            <a:r>
              <a:rPr lang="ru-RU" sz="1700" dirty="0" err="1"/>
              <a:t>Тау</a:t>
            </a:r>
            <a:r>
              <a:rPr lang="ru-RU" sz="1700" dirty="0"/>
              <a:t> Кен Инжиниринг», </a:t>
            </a:r>
            <a:r>
              <a:rPr lang="ru-RU" sz="1700" dirty="0" err="1"/>
              <a:t>Ленмеханобр</a:t>
            </a:r>
            <a:r>
              <a:rPr lang="ru-RU" sz="1700" dirty="0"/>
              <a:t>.</a:t>
            </a:r>
          </a:p>
          <a:p>
            <a:r>
              <a:rPr lang="ru-RU" sz="1700" dirty="0"/>
              <a:t>2.Цветные, драгоценные металлы – ВНИИЦВЕТМЕТ.</a:t>
            </a:r>
          </a:p>
          <a:p>
            <a:r>
              <a:rPr lang="ru-RU" sz="1700" b="1" dirty="0"/>
              <a:t>Проектирование:</a:t>
            </a:r>
            <a:endParaRPr lang="ru-RU" sz="1700" dirty="0"/>
          </a:p>
          <a:p>
            <a:r>
              <a:rPr lang="ru-RU" sz="1700" dirty="0"/>
              <a:t>1. Карьер – </a:t>
            </a:r>
            <a:r>
              <a:rPr lang="ru-RU" sz="1700" dirty="0" err="1"/>
              <a:t>Гипроникель</a:t>
            </a:r>
            <a:r>
              <a:rPr lang="ru-RU" sz="1700" dirty="0"/>
              <a:t> (Санкт-Петербург), НИПИ «</a:t>
            </a:r>
            <a:r>
              <a:rPr lang="ru-RU" sz="1700" dirty="0" err="1"/>
              <a:t>Казтехпроект</a:t>
            </a:r>
            <a:r>
              <a:rPr lang="ru-RU" sz="1700" dirty="0"/>
              <a:t>», ТОО «</a:t>
            </a:r>
            <a:r>
              <a:rPr lang="ru-RU" sz="1700" dirty="0" err="1"/>
              <a:t>Тау</a:t>
            </a:r>
            <a:r>
              <a:rPr lang="ru-RU" sz="1700" dirty="0"/>
              <a:t> Кен Инжиниринг»</a:t>
            </a:r>
          </a:p>
          <a:p>
            <a:r>
              <a:rPr lang="ru-RU" sz="1700" dirty="0"/>
              <a:t>2. Дробильно-сортировочный комплекс - </a:t>
            </a:r>
            <a:r>
              <a:rPr lang="ru-RU" sz="1700" dirty="0" err="1"/>
              <a:t>Гипроцветмет</a:t>
            </a:r>
            <a:r>
              <a:rPr lang="ru-RU" sz="1700" dirty="0"/>
              <a:t> (Москва), </a:t>
            </a:r>
            <a:r>
              <a:rPr lang="ru-RU" sz="1700" dirty="0" err="1"/>
              <a:t>Казмеханобр</a:t>
            </a:r>
            <a:r>
              <a:rPr lang="ru-RU" sz="1700" dirty="0"/>
              <a:t> (</a:t>
            </a:r>
            <a:r>
              <a:rPr lang="ru-RU" sz="1700" dirty="0" err="1"/>
              <a:t>Алматы</a:t>
            </a:r>
            <a:r>
              <a:rPr lang="ru-RU" sz="1700" dirty="0"/>
              <a:t>).</a:t>
            </a:r>
          </a:p>
          <a:p>
            <a:pPr lvl="0"/>
            <a:r>
              <a:rPr lang="ru-RU" sz="1700" dirty="0"/>
              <a:t>Фабрика </a:t>
            </a:r>
            <a:r>
              <a:rPr lang="ru-RU" sz="1700" dirty="0" err="1"/>
              <a:t>окомкования</a:t>
            </a:r>
            <a:r>
              <a:rPr lang="ru-RU" sz="1700" dirty="0"/>
              <a:t> – </a:t>
            </a:r>
            <a:r>
              <a:rPr lang="ru-RU" sz="1700" dirty="0" err="1"/>
              <a:t>Гипроникель</a:t>
            </a:r>
            <a:r>
              <a:rPr lang="ru-RU" sz="1700" dirty="0"/>
              <a:t> (Санкт-Петербург).</a:t>
            </a:r>
          </a:p>
          <a:p>
            <a:pPr lvl="0"/>
            <a:r>
              <a:rPr lang="ru-RU" sz="1700" dirty="0"/>
              <a:t>Экологическое проектирование - </a:t>
            </a:r>
            <a:r>
              <a:rPr lang="ru-RU" sz="1700" dirty="0" err="1"/>
              <a:t>Казмеханобр</a:t>
            </a:r>
            <a:r>
              <a:rPr lang="ru-RU" sz="1700" dirty="0"/>
              <a:t> (</a:t>
            </a:r>
            <a:r>
              <a:rPr lang="ru-RU" sz="1700" dirty="0" err="1"/>
              <a:t>Алматы</a:t>
            </a:r>
            <a:r>
              <a:rPr lang="ru-RU" sz="1700" dirty="0"/>
              <a:t>).</a:t>
            </a:r>
          </a:p>
        </p:txBody>
      </p:sp>
    </p:spTree>
    <p:extLst>
      <p:ext uri="{BB962C8B-B14F-4D97-AF65-F5344CB8AC3E}">
        <p14:creationId xmlns:p14="http://schemas.microsoft.com/office/powerpoint/2010/main" val="1069465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Содержание</a:t>
            </a:r>
            <a:endParaRPr lang="ru-RU" sz="3200" b="1" i="1" dirty="0">
              <a:solidFill>
                <a:schemeClr val="bg1"/>
              </a:solidFill>
              <a:effectLst>
                <a:outerShdw blurRad="38100" dist="38100" dir="2700000" algn="tl">
                  <a:srgbClr val="000000">
                    <a:alpha val="43137"/>
                  </a:srgbClr>
                </a:outerShdw>
              </a:effectLst>
              <a:latin typeface="+mn-lt"/>
            </a:endParaRPr>
          </a:p>
        </p:txBody>
      </p:sp>
      <p:sp>
        <p:nvSpPr>
          <p:cNvPr id="41" name="Прямоугольник 40"/>
          <p:cNvSpPr/>
          <p:nvPr/>
        </p:nvSpPr>
        <p:spPr>
          <a:xfrm>
            <a:off x="303910" y="1527274"/>
            <a:ext cx="8307430" cy="1323439"/>
          </a:xfrm>
          <a:prstGeom prst="rect">
            <a:avLst/>
          </a:prstGeom>
        </p:spPr>
        <p:txBody>
          <a:bodyPr wrap="square">
            <a:spAutoFit/>
          </a:bodyPr>
          <a:lstStyle/>
          <a:p>
            <a:pPr marL="457200" indent="-457200">
              <a:buAutoNum type="arabicPeriod"/>
            </a:pPr>
            <a:r>
              <a:rPr lang="ru-RU" sz="2000" b="1" dirty="0">
                <a:solidFill>
                  <a:schemeClr val="accent5">
                    <a:lumMod val="75000"/>
                  </a:schemeClr>
                </a:solidFill>
                <a:latin typeface="+mj-lt"/>
                <a:ea typeface="Calibri" panose="020F0502020204030204" pitchFamily="34" charset="0"/>
                <a:cs typeface="Times New Roman" panose="02020603050405020304" pitchFamily="18" charset="0"/>
              </a:rPr>
              <a:t>Ресурсы недр регулируемые Кодексом</a:t>
            </a:r>
          </a:p>
          <a:p>
            <a:pPr marL="457200" indent="-457200">
              <a:buAutoNum type="arabicPeriod"/>
            </a:pPr>
            <a:r>
              <a:rPr lang="ru-RU" sz="2000" b="1" dirty="0">
                <a:solidFill>
                  <a:schemeClr val="accent5">
                    <a:lumMod val="75000"/>
                  </a:schemeClr>
                </a:solidFill>
                <a:latin typeface="+mj-lt"/>
                <a:ea typeface="Calibri" panose="020F0502020204030204" pitchFamily="34" charset="0"/>
                <a:cs typeface="Times New Roman" panose="02020603050405020304" pitchFamily="18" charset="0"/>
              </a:rPr>
              <a:t>Цель разработки и задачи ТЭО</a:t>
            </a:r>
          </a:p>
          <a:p>
            <a:pPr marL="457200" indent="-457200">
              <a:buAutoNum type="arabicPeriod"/>
            </a:pPr>
            <a:r>
              <a:rPr lang="ru-RU" sz="2000" b="1" dirty="0">
                <a:solidFill>
                  <a:schemeClr val="accent5">
                    <a:lumMod val="75000"/>
                  </a:schemeClr>
                </a:solidFill>
                <a:latin typeface="+mj-lt"/>
                <a:ea typeface="Calibri" panose="020F0502020204030204" pitchFamily="34" charset="0"/>
                <a:cs typeface="Times New Roman" panose="02020603050405020304" pitchFamily="18" charset="0"/>
              </a:rPr>
              <a:t>Структура ТЭО</a:t>
            </a:r>
          </a:p>
          <a:p>
            <a:pPr marL="457200" indent="-457200">
              <a:buAutoNum type="arabicPeriod"/>
            </a:pPr>
            <a:r>
              <a:rPr lang="ru-RU" sz="2000" b="1" dirty="0">
                <a:solidFill>
                  <a:schemeClr val="accent5">
                    <a:lumMod val="75000"/>
                  </a:schemeClr>
                </a:solidFill>
                <a:latin typeface="+mj-lt"/>
                <a:ea typeface="Calibri" panose="020F0502020204030204" pitchFamily="34" charset="0"/>
                <a:cs typeface="Times New Roman" panose="02020603050405020304" pitchFamily="18" charset="0"/>
              </a:rPr>
              <a:t>Требования по составлению ТЭО</a:t>
            </a:r>
          </a:p>
        </p:txBody>
      </p:sp>
    </p:spTree>
    <p:extLst>
      <p:ext uri="{BB962C8B-B14F-4D97-AF65-F5344CB8AC3E}">
        <p14:creationId xmlns:p14="http://schemas.microsoft.com/office/powerpoint/2010/main" val="1874207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91718" y="1225689"/>
            <a:ext cx="8616155" cy="4401205"/>
          </a:xfrm>
          <a:prstGeom prst="rect">
            <a:avLst/>
          </a:prstGeom>
        </p:spPr>
        <p:txBody>
          <a:bodyPr wrap="square">
            <a:spAutoFit/>
          </a:bodyPr>
          <a:lstStyle/>
          <a:p>
            <a:r>
              <a:rPr lang="ru-RU" sz="2000" dirty="0"/>
              <a:t>1.3 Другие участники проекта.</a:t>
            </a:r>
          </a:p>
          <a:p>
            <a:r>
              <a:rPr lang="ru-RU" sz="2000" dirty="0"/>
              <a:t>Учредителями проекта являются: 80% - АО ГМК «</a:t>
            </a:r>
            <a:r>
              <a:rPr lang="ru-RU" sz="2000" dirty="0" err="1"/>
              <a:t>Аятское</a:t>
            </a:r>
            <a:r>
              <a:rPr lang="ru-RU" sz="2000" dirty="0"/>
              <a:t>»; 20% - АО НК «СПК «Тобол» </a:t>
            </a:r>
          </a:p>
          <a:p>
            <a:r>
              <a:rPr lang="ru-RU" sz="2000" dirty="0"/>
              <a:t>1.4 Стоимость, структура и источники финансирования проекта. </a:t>
            </a:r>
          </a:p>
          <a:p>
            <a:r>
              <a:rPr lang="ru-RU" sz="2000" b="1" dirty="0"/>
              <a:t>Объекты комплекса по проекту: </a:t>
            </a:r>
            <a:endParaRPr lang="ru-RU" sz="2000" dirty="0"/>
          </a:p>
          <a:p>
            <a:r>
              <a:rPr lang="ru-RU" sz="2000" dirty="0"/>
              <a:t>карьер с объемом добычи руды: </a:t>
            </a:r>
            <a:r>
              <a:rPr lang="en-US" sz="2000" dirty="0"/>
              <a:t>I</a:t>
            </a:r>
            <a:r>
              <a:rPr lang="ru-RU" sz="2000" dirty="0"/>
              <a:t>-этап 9 млн.</a:t>
            </a:r>
            <a:r>
              <a:rPr lang="kk-KZ" sz="2000" dirty="0"/>
              <a:t>т</a:t>
            </a:r>
            <a:r>
              <a:rPr lang="ru-RU" sz="2000" dirty="0"/>
              <a:t>/год, </a:t>
            </a:r>
            <a:r>
              <a:rPr lang="en-US" sz="2000" dirty="0"/>
              <a:t>II</a:t>
            </a:r>
            <a:r>
              <a:rPr lang="ru-RU" sz="2000" dirty="0"/>
              <a:t>-этап 20000 тыс.</a:t>
            </a:r>
            <a:r>
              <a:rPr lang="kk-KZ" sz="2000" dirty="0"/>
              <a:t> т</a:t>
            </a:r>
            <a:r>
              <a:rPr lang="ru-RU" sz="2000" dirty="0"/>
              <a:t>/год</a:t>
            </a:r>
          </a:p>
          <a:p>
            <a:pPr lvl="0"/>
            <a:r>
              <a:rPr lang="ru-RU" sz="2000" dirty="0"/>
              <a:t>дробильно-сортировочный комплекс</a:t>
            </a:r>
          </a:p>
          <a:p>
            <a:r>
              <a:rPr lang="ru-RU" sz="2000" b="1" dirty="0"/>
              <a:t>Первоначальный капитал: </a:t>
            </a:r>
            <a:endParaRPr lang="ru-RU" sz="2000" dirty="0"/>
          </a:p>
          <a:p>
            <a:pPr lvl="0"/>
            <a:r>
              <a:rPr lang="ru-RU" sz="2000" dirty="0"/>
              <a:t>Карьер 77,5 млн. долларов</a:t>
            </a:r>
          </a:p>
          <a:p>
            <a:pPr lvl="0"/>
            <a:r>
              <a:rPr lang="ru-RU" sz="2000" dirty="0"/>
              <a:t>Дробильный комплекс 24 млн. долларов</a:t>
            </a:r>
          </a:p>
          <a:p>
            <a:pPr lvl="0"/>
            <a:r>
              <a:rPr lang="ru-RU" sz="2000" dirty="0"/>
              <a:t>Объекты инфраструктуры 34,18 млн. долларов</a:t>
            </a:r>
          </a:p>
          <a:p>
            <a:pPr lvl="0"/>
            <a:r>
              <a:rPr lang="ru-RU" sz="2000" dirty="0"/>
              <a:t>Оборотный капитал 17,6 млн. долларов</a:t>
            </a:r>
          </a:p>
          <a:p>
            <a:pPr lvl="0"/>
            <a:r>
              <a:rPr lang="ru-RU" sz="2000" dirty="0"/>
              <a:t>Проектные и изыскательские работы 1,5 млн. долларов</a:t>
            </a:r>
          </a:p>
          <a:p>
            <a:pPr lvl="0"/>
            <a:r>
              <a:rPr lang="ru-RU" sz="2000" dirty="0"/>
              <a:t>20% собственные средства, 80% - заемные</a:t>
            </a:r>
          </a:p>
        </p:txBody>
      </p:sp>
    </p:spTree>
    <p:extLst>
      <p:ext uri="{BB962C8B-B14F-4D97-AF65-F5344CB8AC3E}">
        <p14:creationId xmlns:p14="http://schemas.microsoft.com/office/powerpoint/2010/main" val="1069465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Коммерческий раздел</a:t>
            </a:r>
          </a:p>
        </p:txBody>
      </p:sp>
      <p:sp>
        <p:nvSpPr>
          <p:cNvPr id="3" name="Прямоугольник 2"/>
          <p:cNvSpPr/>
          <p:nvPr/>
        </p:nvSpPr>
        <p:spPr>
          <a:xfrm>
            <a:off x="291718" y="1225689"/>
            <a:ext cx="8616155" cy="4031873"/>
          </a:xfrm>
          <a:prstGeom prst="rect">
            <a:avLst/>
          </a:prstGeom>
        </p:spPr>
        <p:txBody>
          <a:bodyPr wrap="square">
            <a:spAutoFit/>
          </a:bodyPr>
          <a:lstStyle/>
          <a:p>
            <a:pPr>
              <a:buFont typeface="Wingdings" pitchFamily="2" charset="2"/>
              <a:buChar char="Ø"/>
            </a:pPr>
            <a:r>
              <a:rPr lang="ru-RU" sz="3200" dirty="0">
                <a:latin typeface="Times New Roman" pitchFamily="18" charset="0"/>
                <a:cs typeface="Times New Roman" pitchFamily="18" charset="0"/>
              </a:rPr>
              <a:t>2.1 Исследование рынка продукции. </a:t>
            </a:r>
          </a:p>
          <a:p>
            <a:pPr>
              <a:buFont typeface="Wingdings" pitchFamily="2" charset="2"/>
              <a:buChar char="Ø"/>
            </a:pPr>
            <a:r>
              <a:rPr lang="ru-RU" sz="3200" dirty="0">
                <a:latin typeface="Times New Roman" pitchFamily="18" charset="0"/>
                <a:cs typeface="Times New Roman" pitchFamily="18" charset="0"/>
              </a:rPr>
              <a:t>2.2 Маркетинговая стратегия. </a:t>
            </a:r>
          </a:p>
          <a:p>
            <a:pPr>
              <a:buFont typeface="Wingdings" pitchFamily="2" charset="2"/>
              <a:buChar char="Ø"/>
            </a:pPr>
            <a:r>
              <a:rPr lang="ru-RU" sz="3200" dirty="0">
                <a:latin typeface="Times New Roman" pitchFamily="18" charset="0"/>
                <a:cs typeface="Times New Roman" pitchFamily="18" charset="0"/>
              </a:rPr>
              <a:t>2.3 Маркетинговые мероприятия по сбыту продукции (услуг). </a:t>
            </a:r>
          </a:p>
          <a:p>
            <a:pPr>
              <a:buFont typeface="Wingdings" pitchFamily="2" charset="2"/>
              <a:buChar char="Ø"/>
            </a:pPr>
            <a:r>
              <a:rPr lang="ru-RU" sz="3200" dirty="0">
                <a:latin typeface="Times New Roman" pitchFamily="18" charset="0"/>
                <a:cs typeface="Times New Roman" pitchFamily="18" charset="0"/>
              </a:rPr>
              <a:t>2.4 Программа сбыта продукции (услуг). </a:t>
            </a:r>
          </a:p>
          <a:p>
            <a:pPr>
              <a:buFont typeface="Wingdings" pitchFamily="2" charset="2"/>
              <a:buChar char="Ø"/>
            </a:pPr>
            <a:r>
              <a:rPr lang="ru-RU" sz="3200" dirty="0">
                <a:latin typeface="Times New Roman" pitchFamily="18" charset="0"/>
                <a:cs typeface="Times New Roman" pitchFamily="18" charset="0"/>
              </a:rPr>
              <a:t>2.5 Исследование рынка сырья, материалов и комплектующих. </a:t>
            </a:r>
          </a:p>
          <a:p>
            <a:pPr>
              <a:buFont typeface="Wingdings" pitchFamily="2" charset="2"/>
              <a:buChar char="Ø"/>
            </a:pPr>
            <a:r>
              <a:rPr lang="ru-RU" sz="3200" dirty="0">
                <a:latin typeface="Times New Roman" pitchFamily="18" charset="0"/>
                <a:cs typeface="Times New Roman" pitchFamily="18" charset="0"/>
              </a:rPr>
              <a:t>2.6 Контрактная проработанность проекта. </a:t>
            </a:r>
          </a:p>
        </p:txBody>
      </p:sp>
    </p:spTree>
    <p:extLst>
      <p:ext uri="{BB962C8B-B14F-4D97-AF65-F5344CB8AC3E}">
        <p14:creationId xmlns:p14="http://schemas.microsoft.com/office/powerpoint/2010/main" val="1069465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Коммерческий раздел</a:t>
            </a:r>
          </a:p>
        </p:txBody>
      </p:sp>
      <p:sp>
        <p:nvSpPr>
          <p:cNvPr id="3" name="Прямоугольник 2"/>
          <p:cNvSpPr/>
          <p:nvPr/>
        </p:nvSpPr>
        <p:spPr>
          <a:xfrm>
            <a:off x="291718" y="1225689"/>
            <a:ext cx="8616155" cy="5262979"/>
          </a:xfrm>
          <a:prstGeom prst="rect">
            <a:avLst/>
          </a:prstGeom>
        </p:spPr>
        <p:txBody>
          <a:bodyPr wrap="square">
            <a:spAutoFit/>
          </a:bodyPr>
          <a:lstStyle/>
          <a:p>
            <a:r>
              <a:rPr lang="ru-RU" sz="2400" b="1" dirty="0"/>
              <a:t>2</a:t>
            </a:r>
            <a:r>
              <a:rPr lang="ru-RU" sz="2400" dirty="0"/>
              <a:t>.1 Исследование рынка продукции  номенклатура, характеристики продукции/услуг;  оценка существующего спроса на продукцию (основные потребители, объемы потребления, соотношение</a:t>
            </a:r>
            <a:r>
              <a:rPr lang="ru-RU" sz="2400" dirty="0">
                <a:sym typeface="Symbol"/>
              </a:rPr>
              <a:t></a:t>
            </a:r>
            <a:r>
              <a:rPr lang="ru-RU" sz="2400" dirty="0"/>
              <a:t> цена/качество);  оценка существующего предложения на рынке (основные производители, объемы производства, качество, цены, доли рынка);  ожидаемые изменения спроса, предложения и уровня конкуренции; ожидаемые изменения уровня цен на выпускаемую продукцию (услуги);  существующие и ожидаемые таможенные, налоговые и др. внутренние барьеры по выходу на рынки сбыта продукции (услуги);  на рынке условия и сроки поставок, оплаты за продукцию.</a:t>
            </a:r>
          </a:p>
          <a:p>
            <a:r>
              <a:rPr lang="ru-RU" sz="2400" dirty="0"/>
              <a:t>Например, закись-окись (качество), желтый </a:t>
            </a:r>
            <a:r>
              <a:rPr lang="ru-RU" sz="2400" dirty="0" err="1"/>
              <a:t>кек</a:t>
            </a:r>
            <a:r>
              <a:rPr lang="ru-RU" sz="2400" dirty="0"/>
              <a:t> или таблетки и т.д.</a:t>
            </a:r>
          </a:p>
        </p:txBody>
      </p:sp>
    </p:spTree>
    <p:extLst>
      <p:ext uri="{BB962C8B-B14F-4D97-AF65-F5344CB8AC3E}">
        <p14:creationId xmlns:p14="http://schemas.microsoft.com/office/powerpoint/2010/main" val="1069465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Коммерческий раздел</a:t>
            </a:r>
          </a:p>
        </p:txBody>
      </p:sp>
      <p:sp>
        <p:nvSpPr>
          <p:cNvPr id="3" name="Прямоугольник 2"/>
          <p:cNvSpPr/>
          <p:nvPr/>
        </p:nvSpPr>
        <p:spPr>
          <a:xfrm>
            <a:off x="291718" y="1225689"/>
            <a:ext cx="8616155" cy="4154984"/>
          </a:xfrm>
          <a:prstGeom prst="rect">
            <a:avLst/>
          </a:prstGeom>
        </p:spPr>
        <p:txBody>
          <a:bodyPr wrap="square">
            <a:spAutoFit/>
          </a:bodyPr>
          <a:lstStyle/>
          <a:p>
            <a:pPr algn="just"/>
            <a:r>
              <a:rPr lang="ru-RU" sz="2400" dirty="0"/>
              <a:t>2.2 Маркетинговая стратегия  стратегический анализ слабых и сильных сторон проекта, оценка возможностей и потенциальных угроз проекта;  определение стратегических целей проекта;  определение географического аспекта стратегии проекта; выбор маркетинговой стратегии (лидерство по издержкам, дифференциация и концентрация усилий на</a:t>
            </a:r>
            <a:r>
              <a:rPr lang="ru-RU" sz="2400" dirty="0">
                <a:sym typeface="Symbol"/>
              </a:rPr>
              <a:t> </a:t>
            </a:r>
            <a:r>
              <a:rPr lang="ru-RU" sz="2400" dirty="0"/>
              <a:t>рыночной нише, диверсификация продуктовой линейки и разработка новых продуктов и т.д.);  позиционирование продукции, включая определение целевых рынков, планирование жизненного цикла продукции, разработка тактики конкурентной борьбы</a:t>
            </a:r>
          </a:p>
        </p:txBody>
      </p:sp>
    </p:spTree>
    <p:extLst>
      <p:ext uri="{BB962C8B-B14F-4D97-AF65-F5344CB8AC3E}">
        <p14:creationId xmlns:p14="http://schemas.microsoft.com/office/powerpoint/2010/main" val="1069465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Технический раздел и закупки по проекту </a:t>
            </a:r>
          </a:p>
        </p:txBody>
      </p:sp>
      <p:sp>
        <p:nvSpPr>
          <p:cNvPr id="3" name="Прямоугольник 2"/>
          <p:cNvSpPr/>
          <p:nvPr/>
        </p:nvSpPr>
        <p:spPr>
          <a:xfrm>
            <a:off x="291718" y="1225689"/>
            <a:ext cx="8616155" cy="4154984"/>
          </a:xfrm>
          <a:prstGeom prst="rect">
            <a:avLst/>
          </a:prstGeom>
        </p:spPr>
        <p:txBody>
          <a:bodyPr wrap="square">
            <a:spAutoFit/>
          </a:bodyPr>
          <a:lstStyle/>
          <a:p>
            <a:r>
              <a:rPr lang="ru-RU" sz="2400" dirty="0"/>
              <a:t>3.1. Обоснование выбора месторасположения проекта</a:t>
            </a:r>
          </a:p>
          <a:p>
            <a:r>
              <a:rPr lang="ru-RU" sz="2400" dirty="0"/>
              <a:t> 3.1.1. Место размещения проекта -обоснование выбора места размещения проекта и описание наиболее важных факторов, сыгравших решающую роль при определении места размещения проекта:  наличие/отсутствие необходимых транспортных связей, инженерных сетей (электроэнергия, вода, тепло, канализация связь и др.), ресурсов (трудовых, материалов, сырья и т.п.), свободных и доступных по цене земельных участков (</a:t>
            </a:r>
            <a:r>
              <a:rPr lang="ru-RU" sz="2400" dirty="0" err="1">
                <a:solidFill>
                  <a:srgbClr val="FF0000"/>
                </a:solidFill>
              </a:rPr>
              <a:t>сельхозпотери</a:t>
            </a:r>
            <a:r>
              <a:rPr lang="ru-RU" sz="2400" dirty="0"/>
              <a:t>), производственных площадей, необходимых для реализации проекта; рельеф, </a:t>
            </a:r>
            <a:r>
              <a:rPr lang="ru-RU" sz="2400" dirty="0" err="1"/>
              <a:t>проектно-изыскат.работы</a:t>
            </a:r>
            <a:r>
              <a:rPr lang="ru-RU" sz="2400" dirty="0"/>
              <a:t> и т.д. </a:t>
            </a:r>
          </a:p>
        </p:txBody>
      </p:sp>
    </p:spTree>
    <p:extLst>
      <p:ext uri="{BB962C8B-B14F-4D97-AF65-F5344CB8AC3E}">
        <p14:creationId xmlns:p14="http://schemas.microsoft.com/office/powerpoint/2010/main" val="1069465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Технический раздел и закупки по проекту </a:t>
            </a:r>
          </a:p>
        </p:txBody>
      </p:sp>
      <p:sp>
        <p:nvSpPr>
          <p:cNvPr id="3" name="Прямоугольник 2"/>
          <p:cNvSpPr/>
          <p:nvPr/>
        </p:nvSpPr>
        <p:spPr>
          <a:xfrm>
            <a:off x="291718" y="1225689"/>
            <a:ext cx="8616155" cy="4708981"/>
          </a:xfrm>
          <a:prstGeom prst="rect">
            <a:avLst/>
          </a:prstGeom>
        </p:spPr>
        <p:txBody>
          <a:bodyPr wrap="square">
            <a:spAutoFit/>
          </a:bodyPr>
          <a:lstStyle/>
          <a:p>
            <a:pPr algn="just"/>
            <a:r>
              <a:rPr lang="ru-RU" sz="2000" dirty="0"/>
              <a:t>3.1.2. Производственная площадка  адрес - фактическое местонахождение проекта;  план-схема расположения производственной площадки по отношению к ближайшим населенным пунктам с нанесением внеплощадочных сетей и коммуникаций, транспортной инфраструктурой и других объектов задействованных в проекте;  ситуационный план с экспликацией территории площадки(</a:t>
            </a:r>
            <a:r>
              <a:rPr lang="ru-RU" sz="2000" dirty="0" err="1"/>
              <a:t>ок</a:t>
            </a:r>
            <a:r>
              <a:rPr lang="ru-RU" sz="2000" dirty="0"/>
              <a:t>), где планируется реализация проекта, с указанием размещения существующих и предполагаемых к строительству блоков/модулей производственных и вспомогательных зданий, сооружений и помещений, хранилищ и складов (с уточнением их использования), с обозначением мест существующих и планируемых сетей коммуникаций, их характеристик и других условий;  информация о собственниках (настоящих и/или планируемых) земельного участка, на котором планируется осуществление проекта;  разрешение местных уполномоченных органов на использование земельного участка под строительство объекта. </a:t>
            </a:r>
          </a:p>
        </p:txBody>
      </p:sp>
    </p:spTree>
    <p:extLst>
      <p:ext uri="{BB962C8B-B14F-4D97-AF65-F5344CB8AC3E}">
        <p14:creationId xmlns:p14="http://schemas.microsoft.com/office/powerpoint/2010/main" val="1069465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Технический раздел и закупки по проекту </a:t>
            </a:r>
          </a:p>
        </p:txBody>
      </p:sp>
      <p:sp>
        <p:nvSpPr>
          <p:cNvPr id="3" name="Прямоугольник 2"/>
          <p:cNvSpPr/>
          <p:nvPr/>
        </p:nvSpPr>
        <p:spPr>
          <a:xfrm>
            <a:off x="291718" y="1225689"/>
            <a:ext cx="8616155" cy="5078313"/>
          </a:xfrm>
          <a:prstGeom prst="rect">
            <a:avLst/>
          </a:prstGeom>
        </p:spPr>
        <p:txBody>
          <a:bodyPr wrap="square">
            <a:spAutoFit/>
          </a:bodyPr>
          <a:lstStyle/>
          <a:p>
            <a:r>
              <a:rPr lang="ru-RU" dirty="0"/>
              <a:t>3.2. Описание технологии</a:t>
            </a:r>
          </a:p>
          <a:p>
            <a:r>
              <a:rPr lang="ru-RU" dirty="0"/>
              <a:t> 3.2.1.Геология, Анализ существующих технологий  описание применяемых на практике вариантов технологий производства указанной в рамках проекта</a:t>
            </a:r>
            <a:r>
              <a:rPr lang="ru-RU" dirty="0">
                <a:sym typeface="Symbol"/>
              </a:rPr>
              <a:t> </a:t>
            </a:r>
            <a:r>
              <a:rPr lang="ru-RU" dirty="0"/>
              <a:t> продукции (ПСВ или….);  сравнительный анализ основных достоинств и недостатков существующих вариантов производства продукции (услуг), с указанием </a:t>
            </a:r>
            <a:r>
              <a:rPr lang="ru-RU" dirty="0">
                <a:solidFill>
                  <a:srgbClr val="FF0000"/>
                </a:solidFill>
              </a:rPr>
              <a:t>критериев</a:t>
            </a:r>
            <a:r>
              <a:rPr lang="ru-RU" dirty="0"/>
              <a:t>, послуживших основанием выбора именно данных технологий для реализуемого проекта и отклонения альтернативных вариантов. </a:t>
            </a:r>
          </a:p>
          <a:p>
            <a:r>
              <a:rPr lang="ru-RU" dirty="0"/>
              <a:t>3.2.2. Выбранные технологии  технологический процесс в схематичной форме, с указанием для каждого из этапов используемого оборудования, потребляемых ресурсов и сырья, вовлекаемого персонала, продолжительности этапа и получаемого продукта;  информация об авторе (разработчике) технологического процесса (наличие лицензии, опыта, ответственность за современность, совместимость звеньев);  поэтапное общее описание выбранного технологического процесса производства продукции (услуг);  необходимость сертификатов, разрешений, согласований, экспертных заключений и др., выдаваемых уполномоченными органами государственные органы и учреждения, </a:t>
            </a:r>
            <a:r>
              <a:rPr lang="ru-RU" dirty="0" err="1"/>
              <a:t>акиматы</a:t>
            </a:r>
            <a:r>
              <a:rPr lang="ru-RU" dirty="0"/>
              <a:t>, международные экспертные организации и т.п.), необходимых при использовании выбранной технологии, а также планируемые затраты по данному пункту. </a:t>
            </a:r>
          </a:p>
        </p:txBody>
      </p:sp>
    </p:spTree>
    <p:extLst>
      <p:ext uri="{BB962C8B-B14F-4D97-AF65-F5344CB8AC3E}">
        <p14:creationId xmlns:p14="http://schemas.microsoft.com/office/powerpoint/2010/main" val="10694650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Технический раздел и закупки по проекту </a:t>
            </a:r>
          </a:p>
        </p:txBody>
      </p:sp>
      <p:sp>
        <p:nvSpPr>
          <p:cNvPr id="3" name="Прямоугольник 2"/>
          <p:cNvSpPr/>
          <p:nvPr/>
        </p:nvSpPr>
        <p:spPr>
          <a:xfrm>
            <a:off x="291718" y="1225689"/>
            <a:ext cx="8616155" cy="5632311"/>
          </a:xfrm>
          <a:prstGeom prst="rect">
            <a:avLst/>
          </a:prstGeom>
        </p:spPr>
        <p:txBody>
          <a:bodyPr wrap="square">
            <a:spAutoFit/>
          </a:bodyPr>
          <a:lstStyle/>
          <a:p>
            <a:r>
              <a:rPr lang="ru-RU" dirty="0"/>
              <a:t>3.3. Описание оборудования 3.3.1. Выбор оборудования  возможные варианты комплектации оборудованием производственных комплексов/технологических участков для реализации выбранной технологии производства продукции (услуг);  сравнительный анализ основных достоинств и недостатков каждого варианта групп оборудования с указанием критериев, послуживших основанием для выбора оборудования, используемого в проекте и отклонения альтернативных вариантов. </a:t>
            </a:r>
          </a:p>
          <a:p>
            <a:r>
              <a:rPr lang="ru-RU" dirty="0"/>
              <a:t>3.3.2. Расчетная потребность предприятия в оборудовании и его стоимости;  перечень и краткое описание используемого в проекте оборудования, оснастки,  запасных частей и др., с указанием основных технических характеристик;  планируемые объемы потребления электрической и тепловой энергии, воды, потребности в мощностях</a:t>
            </a:r>
            <a:r>
              <a:rPr lang="ru-RU" dirty="0">
                <a:sym typeface="Symbol"/>
              </a:rPr>
              <a:t></a:t>
            </a:r>
            <a:r>
              <a:rPr lang="ru-RU" dirty="0"/>
              <a:t> канализации, очистных сооружениях, газе, прочих ресурсах, потребляемых оборудованием в целом и в отдельности по группам оборудования;  периодичность и стоимость проведения текущего ремонта, наладки, технического обслуживания по всему</a:t>
            </a:r>
            <a:r>
              <a:rPr lang="ru-RU" dirty="0">
                <a:sym typeface="Symbol"/>
              </a:rPr>
              <a:t></a:t>
            </a:r>
            <a:r>
              <a:rPr lang="ru-RU" dirty="0"/>
              <a:t> оборудованию;  перечень оборудования, требующего дополнительных испытаний для регистрации в уполномоченных органах (Госгортехнадзор, Энергонадзор и т.п.). В случае использования в проекте оборудования, бывшего в употреблении, необходимо отразить информацию:  о происхождении используемого в проекте оборудования и историю его использования; документальное подтверждение того, что данное оборудование способно проработать проектный период. </a:t>
            </a:r>
          </a:p>
        </p:txBody>
      </p:sp>
    </p:spTree>
    <p:extLst>
      <p:ext uri="{BB962C8B-B14F-4D97-AF65-F5344CB8AC3E}">
        <p14:creationId xmlns:p14="http://schemas.microsoft.com/office/powerpoint/2010/main" val="1069465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Технический раздел и закупки по проекту </a:t>
            </a:r>
          </a:p>
        </p:txBody>
      </p:sp>
      <p:sp>
        <p:nvSpPr>
          <p:cNvPr id="3" name="Прямоугольник 2"/>
          <p:cNvSpPr/>
          <p:nvPr/>
        </p:nvSpPr>
        <p:spPr>
          <a:xfrm>
            <a:off x="291718" y="1225689"/>
            <a:ext cx="8616155" cy="3693319"/>
          </a:xfrm>
          <a:prstGeom prst="rect">
            <a:avLst/>
          </a:prstGeom>
        </p:spPr>
        <p:txBody>
          <a:bodyPr wrap="square">
            <a:spAutoFit/>
          </a:bodyPr>
          <a:lstStyle/>
          <a:p>
            <a:r>
              <a:rPr lang="ru-RU" dirty="0"/>
              <a:t>3.4. Система качества на предприятии и патентная чистота проекта  намерения в обеспечение качества продукции и планируемые меры по его улучшению, в том числе необходимо указать зависимость качества продукции от сырья, от применяемых технологий производства и др.;  качественные характеристики всего предполагаемого ассортимента выпускаемой продукции;  краткую информацию по выбранной технологии и оборудованию, в частности, не затрагивает ли выбранная технология и оборудование авторских прав третьих сторон, какие меры предпринимаются по предотвращению возможного возникновения такого положения;  патенты, лицензии, разрешения и др., которыми обладает заявитель или которые необходимы к приобретению, с указанием соглашений (контрактов, меморандумов, протоколов и т.п.), дающих права собственности, в настоящем и/или будущем, на выбранный для проекта технологический процесс, а также планируемые затраты по нему. </a:t>
            </a:r>
          </a:p>
        </p:txBody>
      </p:sp>
    </p:spTree>
    <p:extLst>
      <p:ext uri="{BB962C8B-B14F-4D97-AF65-F5344CB8AC3E}">
        <p14:creationId xmlns:p14="http://schemas.microsoft.com/office/powerpoint/2010/main" val="1069465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Технический раздел и закупки по проекту </a:t>
            </a:r>
          </a:p>
        </p:txBody>
      </p:sp>
      <p:sp>
        <p:nvSpPr>
          <p:cNvPr id="3" name="Прямоугольник 2"/>
          <p:cNvSpPr/>
          <p:nvPr/>
        </p:nvSpPr>
        <p:spPr>
          <a:xfrm>
            <a:off x="291718" y="1225689"/>
            <a:ext cx="8616155" cy="4247317"/>
          </a:xfrm>
          <a:prstGeom prst="rect">
            <a:avLst/>
          </a:prstGeom>
        </p:spPr>
        <p:txBody>
          <a:bodyPr wrap="square">
            <a:spAutoFit/>
          </a:bodyPr>
          <a:lstStyle/>
          <a:p>
            <a:r>
              <a:rPr lang="ru-RU" dirty="0"/>
              <a:t>3.5. Строительство производственных объектов  состав (перечень) объектов, которые будут задействованы в проекте, в том числе подлежащих строительству и/или реконструкции (здания, сооружения, транспортные и инженерные коммуникации, технологические объекты и т.п.);  количество требуемых производственных и вспомогательных площадей; </a:t>
            </a:r>
            <a:r>
              <a:rPr lang="ru-RU" dirty="0">
                <a:solidFill>
                  <a:srgbClr val="FF0000"/>
                </a:solidFill>
              </a:rPr>
              <a:t> состав планируемых проектно-изыскательских,</a:t>
            </a:r>
            <a:r>
              <a:rPr lang="ru-RU" dirty="0"/>
              <a:t> строительно-монтажных и пусконаладочных работ (по укрупненным показателям, с указанием планируемых затрат);  обоснование стоимости строительства, выполненное по укрупненным показателям, подготовленное</a:t>
            </a:r>
            <a:r>
              <a:rPr lang="ru-RU" dirty="0">
                <a:sym typeface="Symbol"/>
              </a:rPr>
              <a:t> </a:t>
            </a:r>
            <a:r>
              <a:rPr lang="ru-RU" dirty="0"/>
              <a:t>компетентной организацией. </a:t>
            </a:r>
          </a:p>
          <a:p>
            <a:r>
              <a:rPr lang="ru-RU" dirty="0"/>
              <a:t>3.5.1. Имеющиеся производственные и вспомогательные помещения, инженерные коммуникации  описание состояния существующих сооружений, зданий, помещений, инженерных коммуникаций и т.д., с приложением актов их обследования (акты осмотра, обследования, дефектные акты и т.п.);  состав и описание работ по имеющимся объектам (реконструкции, ремонты и т.п.), которые необходимо провести для возможности использования данных объектов в проекте (</a:t>
            </a:r>
            <a:r>
              <a:rPr lang="ru-RU" dirty="0" err="1"/>
              <a:t>Таскора</a:t>
            </a:r>
            <a:r>
              <a:rPr lang="ru-RU" dirty="0"/>
              <a:t>). </a:t>
            </a:r>
          </a:p>
        </p:txBody>
      </p:sp>
    </p:spTree>
    <p:extLst>
      <p:ext uri="{BB962C8B-B14F-4D97-AF65-F5344CB8AC3E}">
        <p14:creationId xmlns:p14="http://schemas.microsoft.com/office/powerpoint/2010/main" val="1069465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По завершению урока Вы будете знать:</a:t>
            </a:r>
            <a:endParaRPr lang="ru-RU" sz="3200" b="1" i="1" dirty="0">
              <a:solidFill>
                <a:schemeClr val="bg1"/>
              </a:solidFill>
              <a:effectLst>
                <a:outerShdw blurRad="38100" dist="38100" dir="2700000" algn="tl">
                  <a:srgbClr val="000000">
                    <a:alpha val="43137"/>
                  </a:srgbClr>
                </a:outerShdw>
              </a:effectLst>
              <a:latin typeface="+mn-lt"/>
            </a:endParaRPr>
          </a:p>
        </p:txBody>
      </p:sp>
      <p:sp>
        <p:nvSpPr>
          <p:cNvPr id="41" name="Прямоугольник 40"/>
          <p:cNvSpPr/>
          <p:nvPr/>
        </p:nvSpPr>
        <p:spPr>
          <a:xfrm>
            <a:off x="303910" y="1527274"/>
            <a:ext cx="8679452" cy="1877437"/>
          </a:xfrm>
          <a:prstGeom prst="rect">
            <a:avLst/>
          </a:prstGeom>
        </p:spPr>
        <p:txBody>
          <a:bodyPr wrap="square">
            <a:spAutoFit/>
          </a:bodyPr>
          <a:lstStyle/>
          <a:p>
            <a:pPr marL="457200" indent="-457200">
              <a:buAutoNum type="arabicPeriod"/>
            </a:pPr>
            <a:r>
              <a:rPr lang="ru-RU" sz="2000" b="1" dirty="0">
                <a:solidFill>
                  <a:schemeClr val="accent5">
                    <a:lumMod val="75000"/>
                  </a:schemeClr>
                </a:solidFill>
                <a:ea typeface="Calibri" panose="020F0502020204030204" pitchFamily="34" charset="0"/>
                <a:cs typeface="Times New Roman" panose="02020603050405020304" pitchFamily="18" charset="0"/>
              </a:rPr>
              <a:t>Ресурсы недр регулируемые Кодексом</a:t>
            </a:r>
          </a:p>
          <a:p>
            <a:pPr marL="457200" indent="-457200">
              <a:buAutoNum type="arabicPeriod"/>
            </a:pPr>
            <a:r>
              <a:rPr lang="ru-RU" sz="2000" b="1" dirty="0">
                <a:solidFill>
                  <a:schemeClr val="accent5">
                    <a:lumMod val="75000"/>
                  </a:schemeClr>
                </a:solidFill>
                <a:ea typeface="Calibri" panose="020F0502020204030204" pitchFamily="34" charset="0"/>
                <a:cs typeface="Times New Roman" panose="02020603050405020304" pitchFamily="18" charset="0"/>
              </a:rPr>
              <a:t>Цель разработки и задачи ТЭО</a:t>
            </a:r>
          </a:p>
          <a:p>
            <a:pPr marL="457200" indent="-457200">
              <a:buAutoNum type="arabicPeriod"/>
            </a:pPr>
            <a:r>
              <a:rPr lang="ru-RU" sz="2000" b="1" dirty="0">
                <a:solidFill>
                  <a:schemeClr val="accent5">
                    <a:lumMod val="75000"/>
                  </a:schemeClr>
                </a:solidFill>
                <a:ea typeface="Calibri" panose="020F0502020204030204" pitchFamily="34" charset="0"/>
                <a:cs typeface="Times New Roman" panose="02020603050405020304" pitchFamily="18" charset="0"/>
              </a:rPr>
              <a:t>Структура ТЭО</a:t>
            </a:r>
          </a:p>
          <a:p>
            <a:pPr marL="457200" indent="-457200">
              <a:buAutoNum type="arabicPeriod"/>
            </a:pPr>
            <a:r>
              <a:rPr lang="ru-RU" sz="2000" b="1" dirty="0">
                <a:solidFill>
                  <a:schemeClr val="accent5">
                    <a:lumMod val="75000"/>
                  </a:schemeClr>
                </a:solidFill>
                <a:ea typeface="Calibri" panose="020F0502020204030204" pitchFamily="34" charset="0"/>
                <a:cs typeface="Times New Roman" panose="02020603050405020304" pitchFamily="18" charset="0"/>
              </a:rPr>
              <a:t>Требования по составлению ТЭО</a:t>
            </a:r>
          </a:p>
          <a:p>
            <a:pPr marL="457200" indent="-457200">
              <a:buAutoNum type="arabicPeriod"/>
            </a:pPr>
            <a:r>
              <a:rPr lang="ru-RU" sz="2000" b="1" dirty="0">
                <a:solidFill>
                  <a:schemeClr val="accent5">
                    <a:lumMod val="75000"/>
                  </a:schemeClr>
                </a:solidFill>
                <a:ea typeface="Calibri" panose="020F0502020204030204" pitchFamily="34" charset="0"/>
                <a:cs typeface="Times New Roman" panose="02020603050405020304" pitchFamily="18" charset="0"/>
              </a:rPr>
              <a:t>Коммерческий и технический раздел</a:t>
            </a:r>
          </a:p>
          <a:p>
            <a:endParaRPr lang="ru-RU" sz="1600" b="1" dirty="0">
              <a:solidFill>
                <a:schemeClr val="accent5">
                  <a:lumMod val="75000"/>
                </a:schemeClr>
              </a:solidFill>
              <a:latin typeface="+mj-lt"/>
            </a:endParaRPr>
          </a:p>
        </p:txBody>
      </p:sp>
    </p:spTree>
    <p:extLst>
      <p:ext uri="{BB962C8B-B14F-4D97-AF65-F5344CB8AC3E}">
        <p14:creationId xmlns:p14="http://schemas.microsoft.com/office/powerpoint/2010/main" val="2619078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Технический раздел и закупки по проекту </a:t>
            </a:r>
          </a:p>
        </p:txBody>
      </p:sp>
      <p:sp>
        <p:nvSpPr>
          <p:cNvPr id="3" name="Прямоугольник 2"/>
          <p:cNvSpPr/>
          <p:nvPr/>
        </p:nvSpPr>
        <p:spPr>
          <a:xfrm>
            <a:off x="291718" y="1225689"/>
            <a:ext cx="8616155" cy="3416320"/>
          </a:xfrm>
          <a:prstGeom prst="rect">
            <a:avLst/>
          </a:prstGeom>
        </p:spPr>
        <p:txBody>
          <a:bodyPr wrap="square">
            <a:spAutoFit/>
          </a:bodyPr>
          <a:lstStyle/>
          <a:p>
            <a:r>
              <a:rPr lang="ru-RU" dirty="0"/>
              <a:t>3.5.2. Строительство новых объектов  описание строительной площадки;  существующие требования по инженерной подготовке территории строительной площадки, технологии</a:t>
            </a:r>
            <a:r>
              <a:rPr lang="ru-RU" dirty="0">
                <a:sym typeface="Symbol"/>
              </a:rPr>
              <a:t></a:t>
            </a:r>
            <a:r>
              <a:rPr lang="ru-RU" dirty="0"/>
              <a:t> производства строительных работ, оборудованию, инженерному обеспечению, используемым материалам и конструкциям, оснащению объекта;  информация о наличии архитектурно-планировочного задания;  описание стадии готовности проектной документации, в случае наличия проектно-сметной документации необходимо отразить официальное экспертное заключение по проектно-сметной документации;  информация о наличии разрешения на строительно-монтажные работы по проекту;  информация касательно выбора компании, осуществляющей архитектурно-строительную экспертизу по проекту в соответствии с требованиями законодательства РК в сфере архитектуры и строительства.</a:t>
            </a:r>
          </a:p>
        </p:txBody>
      </p:sp>
    </p:spTree>
    <p:extLst>
      <p:ext uri="{BB962C8B-B14F-4D97-AF65-F5344CB8AC3E}">
        <p14:creationId xmlns:p14="http://schemas.microsoft.com/office/powerpoint/2010/main" val="10694650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Технический раздел и закупки по проекту </a:t>
            </a:r>
          </a:p>
        </p:txBody>
      </p:sp>
      <p:sp>
        <p:nvSpPr>
          <p:cNvPr id="3" name="Прямоугольник 2"/>
          <p:cNvSpPr/>
          <p:nvPr/>
        </p:nvSpPr>
        <p:spPr>
          <a:xfrm>
            <a:off x="291718" y="1225689"/>
            <a:ext cx="8616155" cy="3970318"/>
          </a:xfrm>
          <a:prstGeom prst="rect">
            <a:avLst/>
          </a:prstGeom>
        </p:spPr>
        <p:txBody>
          <a:bodyPr wrap="square">
            <a:spAutoFit/>
          </a:bodyPr>
          <a:lstStyle/>
          <a:p>
            <a:r>
              <a:rPr lang="ru-RU" dirty="0"/>
              <a:t>3.6. Технический персонал предприятия  сведения о требуемом составе и уровне квалификации специалистов, которых необходимо привлекать для</a:t>
            </a:r>
            <a:r>
              <a:rPr lang="ru-RU" dirty="0">
                <a:sym typeface="Symbol"/>
              </a:rPr>
              <a:t></a:t>
            </a:r>
            <a:r>
              <a:rPr lang="ru-RU" dirty="0"/>
              <a:t> реализации проекта на этапе организации и эксплуатации. Сведения о существующем составе и уровне квалификации менеджмента и технического персонала, привлекаемого для реализации проекта;  информация об имеющихся технических службах и отделах у заявителя, данные о численности и</a:t>
            </a:r>
            <a:r>
              <a:rPr lang="ru-RU" dirty="0">
                <a:sym typeface="Symbol"/>
              </a:rPr>
              <a:t></a:t>
            </a:r>
            <a:r>
              <a:rPr lang="ru-RU" dirty="0"/>
              <a:t> квалификации специалистов по каждой технической службе и отделу (служба инженеров, служба инженеров по строительству, служба энергетиков, служба механиков, служба технологов, др.);  при отсутствии технического персонала в штате заявителя, необходимо представить описание мероприятий,</a:t>
            </a:r>
            <a:r>
              <a:rPr lang="ru-RU" dirty="0">
                <a:sym typeface="Symbol"/>
              </a:rPr>
              <a:t></a:t>
            </a:r>
            <a:r>
              <a:rPr lang="ru-RU" dirty="0"/>
              <a:t> посредством которых планируется привлекать сотрудников с требуемым уровнем квалификации. Учитывая особенности производства (высокотехнологичный характер и т.д.) необходимо описать существующие наработки по данному вопросу;  планируемые мероприятия по подготовке и обучению персонала.</a:t>
            </a:r>
            <a:r>
              <a:rPr lang="ru-RU" dirty="0">
                <a:sym typeface="Symbol"/>
              </a:rPr>
              <a:t></a:t>
            </a:r>
            <a:endParaRPr lang="ru-RU" dirty="0"/>
          </a:p>
        </p:txBody>
      </p:sp>
    </p:spTree>
    <p:extLst>
      <p:ext uri="{BB962C8B-B14F-4D97-AF65-F5344CB8AC3E}">
        <p14:creationId xmlns:p14="http://schemas.microsoft.com/office/powerpoint/2010/main" val="10694650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Технический раздел и закупки по проекту </a:t>
            </a:r>
          </a:p>
        </p:txBody>
      </p:sp>
      <p:sp>
        <p:nvSpPr>
          <p:cNvPr id="3" name="Прямоугольник 2"/>
          <p:cNvSpPr/>
          <p:nvPr/>
        </p:nvSpPr>
        <p:spPr>
          <a:xfrm>
            <a:off x="291718" y="1225689"/>
            <a:ext cx="8616155" cy="5078313"/>
          </a:xfrm>
          <a:prstGeom prst="rect">
            <a:avLst/>
          </a:prstGeom>
        </p:spPr>
        <p:txBody>
          <a:bodyPr wrap="square">
            <a:spAutoFit/>
          </a:bodyPr>
          <a:lstStyle/>
          <a:p>
            <a:r>
              <a:rPr lang="ru-RU" dirty="0"/>
              <a:t>3.7. Перечень закупок по проекту  подробный перечень закупок по основным категориям расходов: товары, работы, услуги, разное, согласно нижеприведенной таблице. Категория расходов Стоимость всего В том числе по источникам финансирования Метод закупки Предполагаемый поставщик Заемные средства Собственные средства</a:t>
            </a:r>
          </a:p>
          <a:p>
            <a:r>
              <a:rPr lang="ru-RU" dirty="0"/>
              <a:t>3.8. Выбор методов закупок  описание выбора того или иного метода закупок - открытые конкурсные торги, закрытые конкурсные торги, запрос ценовых предложений, закуп из одного источника, закуп через торговые биржи, закуп через агентов по закупкам, или иное (более подробное описание необходимо при осуществлении закупок из одного источника);  описание процедур проведения закупок;</a:t>
            </a:r>
            <a:r>
              <a:rPr lang="ru-RU" dirty="0">
                <a:sym typeface="Symbol"/>
              </a:rPr>
              <a:t></a:t>
            </a:r>
          </a:p>
          <a:p>
            <a:r>
              <a:rPr lang="ru-RU" dirty="0"/>
              <a:t>3.9. </a:t>
            </a:r>
            <a:r>
              <a:rPr lang="ru-RU"/>
              <a:t>Выбор поставщиков по проекту  описание принципов и критериев, на основе которых производился или будет производиться отбор</a:t>
            </a:r>
            <a:r>
              <a:rPr lang="ru-RU">
                <a:sym typeface="Symbol"/>
              </a:rPr>
              <a:t></a:t>
            </a:r>
            <a:r>
              <a:rPr lang="ru-RU"/>
              <a:t> поставщиков оборудования, товаров, подрядчиков на производство работ, предоставление услуг и т.п.;  данные (информационные материалы) по проведенному сравнительному анализу характеристик возможных поставщиков по каждому виду закупок (коммерческие предложения, результаты исследования рынков, сравнительные характеристики потенциальных поставщиков, критерии их отбора, конкурсная документация и т.п.).</a:t>
            </a:r>
            <a:endParaRPr lang="ru-RU" dirty="0"/>
          </a:p>
        </p:txBody>
      </p:sp>
    </p:spTree>
    <p:extLst>
      <p:ext uri="{BB962C8B-B14F-4D97-AF65-F5344CB8AC3E}">
        <p14:creationId xmlns:p14="http://schemas.microsoft.com/office/powerpoint/2010/main" val="1069465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Прямоугольник 40"/>
          <p:cNvSpPr/>
          <p:nvPr/>
        </p:nvSpPr>
        <p:spPr>
          <a:xfrm>
            <a:off x="303910" y="1186445"/>
            <a:ext cx="8307430" cy="5355312"/>
          </a:xfrm>
          <a:prstGeom prst="rect">
            <a:avLst/>
          </a:prstGeom>
        </p:spPr>
        <p:txBody>
          <a:bodyPr wrap="square">
            <a:spAutoFit/>
          </a:bodyPr>
          <a:lstStyle/>
          <a:p>
            <a:pPr lvl="2"/>
            <a:r>
              <a:rPr lang="ru-RU" dirty="0"/>
              <a:t>Кодексом регулируется использование следующих ресурсов недр:</a:t>
            </a:r>
            <a:br>
              <a:rPr lang="ru-RU" dirty="0"/>
            </a:br>
            <a:r>
              <a:rPr lang="ru-RU" dirty="0"/>
              <a:t>      1) полезные ископаемые;</a:t>
            </a:r>
            <a:br>
              <a:rPr lang="ru-RU" dirty="0"/>
            </a:br>
            <a:r>
              <a:rPr lang="ru-RU" dirty="0"/>
              <a:t>      2) техногенные минеральные образования;</a:t>
            </a:r>
            <a:br>
              <a:rPr lang="ru-RU" dirty="0"/>
            </a:br>
            <a:r>
              <a:rPr lang="ru-RU" dirty="0"/>
              <a:t>      3) пространство недр</a:t>
            </a:r>
            <a:endParaRPr lang="ru-RU" dirty="0">
              <a:latin typeface="Calibri" pitchFamily="34" charset="0"/>
              <a:cs typeface="Times New Roman" pitchFamily="18" charset="0"/>
            </a:endParaRPr>
          </a:p>
          <a:p>
            <a:pPr lvl="2"/>
            <a:r>
              <a:rPr lang="ru-RU" dirty="0">
                <a:latin typeface="Calibri" pitchFamily="34" charset="0"/>
                <a:cs typeface="Times New Roman" pitchFamily="18" charset="0"/>
              </a:rPr>
              <a:t>Полезные ископаемые: </a:t>
            </a:r>
            <a:r>
              <a:rPr lang="ru-RU" dirty="0">
                <a:solidFill>
                  <a:srgbClr val="FF0000"/>
                </a:solidFill>
                <a:latin typeface="Calibri" pitchFamily="34" charset="0"/>
                <a:cs typeface="Times New Roman" pitchFamily="18" charset="0"/>
              </a:rPr>
              <a:t>в жидком виде, газообразном виде и твердые</a:t>
            </a:r>
          </a:p>
          <a:p>
            <a:pPr lvl="2"/>
            <a:r>
              <a:rPr lang="ru-RU" dirty="0"/>
              <a:t>Все полезные ископаемые делятся на группы:</a:t>
            </a:r>
            <a:br>
              <a:rPr lang="ru-RU" dirty="0"/>
            </a:br>
            <a:r>
              <a:rPr lang="ru-RU" dirty="0"/>
              <a:t>      1) подземные воды (</a:t>
            </a:r>
            <a:r>
              <a:rPr lang="ru-RU" dirty="0" err="1"/>
              <a:t>Сарыагаш</a:t>
            </a:r>
            <a:r>
              <a:rPr lang="ru-RU" dirty="0"/>
              <a:t>);</a:t>
            </a:r>
            <a:br>
              <a:rPr lang="ru-RU" dirty="0"/>
            </a:br>
            <a:r>
              <a:rPr lang="ru-RU" dirty="0"/>
              <a:t>      2) углеводородные полезные ископаемые (углеводороды); </a:t>
            </a:r>
            <a:br>
              <a:rPr lang="ru-RU" dirty="0"/>
            </a:br>
            <a:r>
              <a:rPr lang="ru-RU" dirty="0"/>
              <a:t>      3) твердые полезные ископаемые</a:t>
            </a:r>
          </a:p>
          <a:p>
            <a:pPr lvl="2"/>
            <a:r>
              <a:rPr lang="ru-RU" dirty="0">
                <a:solidFill>
                  <a:srgbClr val="FF0000"/>
                </a:solidFill>
              </a:rPr>
              <a:t>Углеводородами</a:t>
            </a:r>
            <a:r>
              <a:rPr lang="ru-RU" dirty="0"/>
              <a:t> признаются нефть, сырой газ и природный битум.</a:t>
            </a:r>
          </a:p>
          <a:p>
            <a:pPr lvl="2"/>
            <a:r>
              <a:rPr lang="ru-RU" dirty="0">
                <a:solidFill>
                  <a:srgbClr val="FF0000"/>
                </a:solidFill>
              </a:rPr>
              <a:t>Твердые</a:t>
            </a:r>
            <a:r>
              <a:rPr lang="ru-RU" dirty="0"/>
              <a:t> полезные ископаемые подразделяются на рудные и нерудные. Рудными твердыми полезными ископаемыми признаются самородные металлы, руды черных, цветных, редких, радиоактивных металлов и редкоземельных элементов. Остальные твердые полезные ископаемые признаются нерудными.</a:t>
            </a:r>
          </a:p>
          <a:p>
            <a:pPr lvl="2"/>
            <a:r>
              <a:rPr lang="ru-RU" dirty="0">
                <a:solidFill>
                  <a:srgbClr val="FF0000"/>
                </a:solidFill>
              </a:rPr>
              <a:t>Техногенными минеральными </a:t>
            </a:r>
            <a:r>
              <a:rPr lang="ru-RU" dirty="0"/>
              <a:t>образованиями признаются скопления отходов горнодобывающих и горно-перерабатывающих и энергетических производств, содержащих полезные компоненты и (или) полезные ископаемые</a:t>
            </a:r>
            <a:endParaRPr lang="ru-RU" sz="2800" b="1" dirty="0">
              <a:solidFill>
                <a:schemeClr val="accent5">
                  <a:lumMod val="75000"/>
                </a:schemeClr>
              </a:solidFill>
              <a:latin typeface="+mj-lt"/>
            </a:endParaRPr>
          </a:p>
        </p:txBody>
      </p:sp>
      <p:sp>
        <p:nvSpPr>
          <p:cNvPr id="4" name="Заголовок 1"/>
          <p:cNvSpPr>
            <a:spLocks noGrp="1"/>
          </p:cNvSpPr>
          <p:nvPr>
            <p:ph type="title"/>
          </p:nvPr>
        </p:nvSpPr>
        <p:spPr>
          <a:xfrm>
            <a:off x="303910" y="320130"/>
            <a:ext cx="8840090"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Ресурсы недр</a:t>
            </a:r>
            <a:endParaRPr lang="ru-RU" sz="3200" b="1" i="1"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810067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Добыча</a:t>
            </a:r>
          </a:p>
        </p:txBody>
      </p:sp>
      <p:sp>
        <p:nvSpPr>
          <p:cNvPr id="26" name="Прямоугольник 25"/>
          <p:cNvSpPr/>
          <p:nvPr/>
        </p:nvSpPr>
        <p:spPr>
          <a:xfrm>
            <a:off x="0" y="1238144"/>
            <a:ext cx="9144000" cy="5262979"/>
          </a:xfrm>
          <a:prstGeom prst="rect">
            <a:avLst/>
          </a:prstGeom>
        </p:spPr>
        <p:txBody>
          <a:bodyPr wrap="square">
            <a:spAutoFit/>
          </a:bodyPr>
          <a:lstStyle/>
          <a:p>
            <a:r>
              <a:rPr lang="ru-RU" sz="2400" dirty="0">
                <a:solidFill>
                  <a:srgbClr val="FF0000"/>
                </a:solidFill>
              </a:rPr>
              <a:t>Добыча (старое определение)</a:t>
            </a:r>
            <a:r>
              <a:rPr lang="ru-RU" sz="2400" dirty="0"/>
              <a:t> - весь комплекс работ (операций), связанный с извлечением полезных ископаемых из недр на поверхность, а также из техногенных минеральных образований, включая первичную переработку и временное хранение минерального сырья;</a:t>
            </a:r>
          </a:p>
          <a:p>
            <a:endParaRPr lang="ru-RU" sz="2400" b="1" dirty="0">
              <a:solidFill>
                <a:srgbClr val="FF0000"/>
              </a:solidFill>
            </a:endParaRPr>
          </a:p>
          <a:p>
            <a:r>
              <a:rPr lang="ru-RU" sz="2400" b="1" dirty="0">
                <a:solidFill>
                  <a:srgbClr val="FF0000"/>
                </a:solidFill>
              </a:rPr>
              <a:t>Добыча </a:t>
            </a:r>
            <a:r>
              <a:rPr lang="ru-RU" sz="2400" dirty="0"/>
              <a:t>комплекс работ, направленных и непосредственно связанных с отделением твердых полезных ископаемых из мест их залегания и (или) извлечением их на земную поверхность, включая работы по подземной газификации и </a:t>
            </a:r>
            <a:r>
              <a:rPr lang="ru-RU" sz="2400" dirty="0" err="1"/>
              <a:t>выплавлению</a:t>
            </a:r>
            <a:r>
              <a:rPr lang="ru-RU" sz="2400" dirty="0"/>
              <a:t>, химическому и бактериальному выщелачиванию, гидравлической разработке россыпных месторождений путем выпаривания, а также сбор, временное хранение, дробление и сортировку извлеченных полезных ископаемых на территории участка добычи.</a:t>
            </a:r>
          </a:p>
        </p:txBody>
      </p:sp>
    </p:spTree>
    <p:extLst>
      <p:ext uri="{BB962C8B-B14F-4D97-AF65-F5344CB8AC3E}">
        <p14:creationId xmlns:p14="http://schemas.microsoft.com/office/powerpoint/2010/main" val="1522651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Технико-экономическое обоснование</a:t>
            </a:r>
          </a:p>
        </p:txBody>
      </p:sp>
      <p:sp>
        <p:nvSpPr>
          <p:cNvPr id="3" name="Прямоугольник 2"/>
          <p:cNvSpPr/>
          <p:nvPr/>
        </p:nvSpPr>
        <p:spPr>
          <a:xfrm>
            <a:off x="303910" y="1335682"/>
            <a:ext cx="8616155" cy="5170646"/>
          </a:xfrm>
          <a:prstGeom prst="rect">
            <a:avLst/>
          </a:prstGeom>
        </p:spPr>
        <p:txBody>
          <a:bodyPr wrap="square">
            <a:spAutoFit/>
          </a:bodyPr>
          <a:lstStyle/>
          <a:p>
            <a:r>
              <a:rPr lang="ru-RU" sz="2200" dirty="0"/>
              <a:t>Технико-экономическое обоснование проектов представляет собой документацию, содержащую сведения об основных технических, технологических решениях, а также результаты изучения осуществимости и эффективности проекта, проводимого на основе экономического анализа выгод и затрат с определением основных технико-экономических параметров (стадион, рудник, </a:t>
            </a:r>
            <a:r>
              <a:rPr lang="ru-RU" sz="2200" dirty="0" err="1"/>
              <a:t>Акжал</a:t>
            </a:r>
            <a:r>
              <a:rPr lang="ru-RU" sz="2200" dirty="0"/>
              <a:t>). Если это ТЭО  для государственного инвестиционного проекта, то разработка или корректировка технико-экономического обоснования производится согласно Правилам разработки или корректировки, проведения необходимых экспертиз инвестиционного предложения государственного инвестиционного проекта, а также планирования, рассмотрения, отбора, мониторинга и оценки реализации бюджетных инвестиций, утвержденных приказом Министра национальной экономики Республики Казахстан от 5 декабря 2014 года № 129.</a:t>
            </a:r>
          </a:p>
        </p:txBody>
      </p:sp>
    </p:spTree>
    <p:extLst>
      <p:ext uri="{BB962C8B-B14F-4D97-AF65-F5344CB8AC3E}">
        <p14:creationId xmlns:p14="http://schemas.microsoft.com/office/powerpoint/2010/main" val="2563605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Цель разработки и задачи ТЭО</a:t>
            </a:r>
          </a:p>
        </p:txBody>
      </p:sp>
      <p:sp>
        <p:nvSpPr>
          <p:cNvPr id="3" name="Прямоугольник 2"/>
          <p:cNvSpPr/>
          <p:nvPr/>
        </p:nvSpPr>
        <p:spPr>
          <a:xfrm>
            <a:off x="303910" y="1335682"/>
            <a:ext cx="8616155" cy="4832092"/>
          </a:xfrm>
          <a:prstGeom prst="rect">
            <a:avLst/>
          </a:prstGeom>
        </p:spPr>
        <p:txBody>
          <a:bodyPr wrap="square">
            <a:spAutoFit/>
          </a:bodyPr>
          <a:lstStyle/>
          <a:p>
            <a:r>
              <a:rPr lang="ru-RU" sz="2200" dirty="0"/>
              <a:t>Цель разработки ТЭО представляет собой изучение экономической выгодности, анализ и расчет экономических показателей создаваемого инвестиционного проекта. </a:t>
            </a:r>
          </a:p>
          <a:p>
            <a:r>
              <a:rPr lang="ru-RU" sz="2200" dirty="0"/>
              <a:t>Главной задачей при </a:t>
            </a:r>
            <a:r>
              <a:rPr lang="ru-RU" sz="2200" dirty="0" err="1"/>
              <a:t>разработкиТЭО</a:t>
            </a:r>
            <a:r>
              <a:rPr lang="ru-RU" sz="2200" dirty="0"/>
              <a:t> является оценка затрат на инвестиционный проект  и его результатов, анализ срока окупаемости проекта. </a:t>
            </a:r>
          </a:p>
          <a:p>
            <a:r>
              <a:rPr lang="ru-RU" sz="2200" dirty="0"/>
              <a:t>Технико-экономическое обоснование инвестиций разрабатывается на основе технического задания, в котором отражается следующее:</a:t>
            </a:r>
          </a:p>
          <a:p>
            <a:r>
              <a:rPr lang="ru-RU" sz="2200" dirty="0"/>
              <a:t>квалификационные требования к потенциальному разработчику ТЭО в соответствии с законодательством о государственных закупках;</a:t>
            </a:r>
          </a:p>
          <a:p>
            <a:r>
              <a:rPr lang="ru-RU" sz="2200" dirty="0"/>
              <a:t>область применения и ограничения обязанностей разработчика в соответствии с законодательством о государственных закупках;</a:t>
            </a:r>
          </a:p>
          <a:p>
            <a:r>
              <a:rPr lang="ru-RU" sz="2200" dirty="0"/>
              <a:t>предполагаемые сроки разработки или корректировки, а также проведения необходимых экспертиз.</a:t>
            </a:r>
          </a:p>
        </p:txBody>
      </p:sp>
    </p:spTree>
    <p:extLst>
      <p:ext uri="{BB962C8B-B14F-4D97-AF65-F5344CB8AC3E}">
        <p14:creationId xmlns:p14="http://schemas.microsoft.com/office/powerpoint/2010/main" val="1069465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8148112" cy="551058"/>
          </a:xfrm>
        </p:spPr>
        <p:txBody>
          <a:bodyPr>
            <a:noAutofit/>
          </a:bodyPr>
          <a:lstStyle/>
          <a:p>
            <a:r>
              <a:rPr lang="ru-RU" sz="3200" b="1" i="1" dirty="0">
                <a:solidFill>
                  <a:schemeClr val="bg1"/>
                </a:solidFill>
                <a:effectLst>
                  <a:outerShdw blurRad="38100" dist="38100" dir="2700000" algn="tl">
                    <a:srgbClr val="000000">
                      <a:alpha val="43137"/>
                    </a:srgbClr>
                  </a:outerShdw>
                </a:effectLst>
                <a:latin typeface="+mn-lt"/>
                <a:cs typeface="Times New Roman" panose="02020603050405020304" pitchFamily="18" charset="0"/>
              </a:rPr>
              <a:t>Структура ТЭО</a:t>
            </a:r>
          </a:p>
        </p:txBody>
      </p:sp>
      <p:sp>
        <p:nvSpPr>
          <p:cNvPr id="3" name="Прямоугольник 2"/>
          <p:cNvSpPr/>
          <p:nvPr/>
        </p:nvSpPr>
        <p:spPr>
          <a:xfrm>
            <a:off x="303910" y="1335682"/>
            <a:ext cx="8616155" cy="4832092"/>
          </a:xfrm>
          <a:prstGeom prst="rect">
            <a:avLst/>
          </a:prstGeom>
        </p:spPr>
        <p:txBody>
          <a:bodyPr wrap="square">
            <a:spAutoFit/>
          </a:bodyPr>
          <a:lstStyle/>
          <a:p>
            <a:r>
              <a:rPr lang="ru-RU" sz="2200" dirty="0"/>
              <a:t>Разработка ТЭО соответствует следующей структуре:</a:t>
            </a:r>
          </a:p>
          <a:p>
            <a:pPr>
              <a:buFont typeface="Wingdings" pitchFamily="2" charset="2"/>
              <a:buChar char="Ø"/>
            </a:pPr>
            <a:r>
              <a:rPr lang="ru-RU" sz="2200" dirty="0"/>
              <a:t>резюме ТЭО;</a:t>
            </a:r>
          </a:p>
          <a:p>
            <a:pPr>
              <a:buFont typeface="Wingdings" pitchFamily="2" charset="2"/>
              <a:buChar char="Ø"/>
            </a:pPr>
            <a:r>
              <a:rPr lang="ru-RU" sz="2200" dirty="0"/>
              <a:t>раздел «Маркетинговый»;</a:t>
            </a:r>
          </a:p>
          <a:p>
            <a:pPr>
              <a:buFont typeface="Wingdings" pitchFamily="2" charset="2"/>
              <a:buChar char="Ø"/>
            </a:pPr>
            <a:r>
              <a:rPr lang="ru-RU" sz="2200" dirty="0"/>
              <a:t>раздел «Технико-технологический»;</a:t>
            </a:r>
          </a:p>
          <a:p>
            <a:pPr>
              <a:buFont typeface="Wingdings" pitchFamily="2" charset="2"/>
              <a:buChar char="Ø"/>
            </a:pPr>
            <a:r>
              <a:rPr lang="ru-RU" sz="2200" dirty="0"/>
              <a:t>раздел «Экологический» (оценка воздействия на окружающую среду);</a:t>
            </a:r>
          </a:p>
          <a:p>
            <a:pPr>
              <a:buFont typeface="Wingdings" pitchFamily="2" charset="2"/>
              <a:buChar char="Ø"/>
            </a:pPr>
            <a:r>
              <a:rPr lang="ru-RU" sz="2200" dirty="0"/>
              <a:t>раздел «Институциональный»;</a:t>
            </a:r>
          </a:p>
          <a:p>
            <a:pPr>
              <a:buFont typeface="Wingdings" pitchFamily="2" charset="2"/>
              <a:buChar char="Ø"/>
            </a:pPr>
            <a:r>
              <a:rPr lang="ru-RU" sz="2200" dirty="0"/>
              <a:t>раздел «Финансово-экономический»;</a:t>
            </a:r>
          </a:p>
          <a:p>
            <a:pPr>
              <a:buFont typeface="Wingdings" pitchFamily="2" charset="2"/>
              <a:buChar char="Ø"/>
            </a:pPr>
            <a:r>
              <a:rPr lang="ru-RU" sz="2200" dirty="0"/>
              <a:t>раздел «Социальный»;</a:t>
            </a:r>
          </a:p>
          <a:p>
            <a:pPr>
              <a:buFont typeface="Wingdings" pitchFamily="2" charset="2"/>
              <a:buChar char="Ø"/>
            </a:pPr>
            <a:r>
              <a:rPr lang="ru-RU" sz="2200" dirty="0"/>
              <a:t>раздел «Анализ рисков»;</a:t>
            </a:r>
          </a:p>
          <a:p>
            <a:pPr>
              <a:buFont typeface="Wingdings" pitchFamily="2" charset="2"/>
              <a:buChar char="Ø"/>
            </a:pPr>
            <a:r>
              <a:rPr lang="ru-RU" sz="2200" dirty="0"/>
              <a:t>общие выводы;</a:t>
            </a:r>
          </a:p>
          <a:p>
            <a:pPr>
              <a:buFont typeface="Wingdings" pitchFamily="2" charset="2"/>
              <a:buChar char="Ø"/>
            </a:pPr>
            <a:r>
              <a:rPr lang="ru-RU" sz="2200" dirty="0"/>
              <a:t>приложения к ТЭО включающие в том числе исходные документы для разработки ТЭО, представляемые в зависимости от специфики проекта.</a:t>
            </a:r>
          </a:p>
        </p:txBody>
      </p:sp>
    </p:spTree>
    <p:extLst>
      <p:ext uri="{BB962C8B-B14F-4D97-AF65-F5344CB8AC3E}">
        <p14:creationId xmlns:p14="http://schemas.microsoft.com/office/powerpoint/2010/main" val="1069465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03910" y="1335682"/>
            <a:ext cx="8616155" cy="5170646"/>
          </a:xfrm>
          <a:prstGeom prst="rect">
            <a:avLst/>
          </a:prstGeom>
        </p:spPr>
        <p:txBody>
          <a:bodyPr wrap="square">
            <a:spAutoFit/>
          </a:bodyPr>
          <a:lstStyle/>
          <a:p>
            <a:r>
              <a:rPr lang="ru-RU" sz="2200" dirty="0"/>
              <a:t>Составить ТЭО необходимо самому предпринимателю для понимания того, что стоит ждать от проекта, а для инвестора ТЭО предпринимателя, запрашивающего инвестиции необходимо, для понимания сроков окупаемости вложенных денег. Разработка ТЭО может быть поручена как группе специалистов (в сложных проектах), так и может быть составлено и самостоятельно предпринимателем. Что же является основными отличиями ТЭО от бизнес-плана? Обычно ТЭО составляется для новых проектов на уже существующем предприятии, поэтому такие блоки, как маркетинговые исследования, анализ рынка, описание предприятия и продукта не описываются в таких ТЭО. Но иногда возникает ситуация и дополнительно в ТЭО приводятся подробные данные об анализе технологий и оборудования и причины их выбора. Таким образом, ТЭО является более коротким и содержательным документом, чем полноценный бизнес-план.</a:t>
            </a:r>
          </a:p>
        </p:txBody>
      </p:sp>
    </p:spTree>
    <p:extLst>
      <p:ext uri="{BB962C8B-B14F-4D97-AF65-F5344CB8AC3E}">
        <p14:creationId xmlns:p14="http://schemas.microsoft.com/office/powerpoint/2010/main" val="1069465061"/>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2361</TotalTime>
  <Words>3078</Words>
  <Application>Microsoft Office PowerPoint</Application>
  <PresentationFormat>Экран (4:3)</PresentationFormat>
  <Paragraphs>189</Paragraphs>
  <Slides>32</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32</vt:i4>
      </vt:variant>
    </vt:vector>
  </HeadingPairs>
  <TitlesOfParts>
    <vt:vector size="40" baseType="lpstr">
      <vt:lpstr>SimSun</vt:lpstr>
      <vt:lpstr>Arial</vt:lpstr>
      <vt:lpstr>Calibri</vt:lpstr>
      <vt:lpstr>Calibri Light</vt:lpstr>
      <vt:lpstr>Symbol</vt:lpstr>
      <vt:lpstr>Times New Roman</vt:lpstr>
      <vt:lpstr>Wingdings</vt:lpstr>
      <vt:lpstr>Тема Office</vt:lpstr>
      <vt:lpstr>Технико-экономическое обоснование проекта подземной разработки</vt:lpstr>
      <vt:lpstr>Содержание</vt:lpstr>
      <vt:lpstr>По завершению урока Вы будете знать:</vt:lpstr>
      <vt:lpstr>Ресурсы недр</vt:lpstr>
      <vt:lpstr>Добыча</vt:lpstr>
      <vt:lpstr>Технико-экономическое обоснование</vt:lpstr>
      <vt:lpstr>Цель разработки и задачи ТЭО</vt:lpstr>
      <vt:lpstr>Структура ТЭО</vt:lpstr>
      <vt:lpstr>Презентация PowerPoint</vt:lpstr>
      <vt:lpstr>Пример ТЭО</vt:lpstr>
      <vt:lpstr>Пример ТЭО</vt:lpstr>
      <vt:lpstr>Пример ТЭО</vt:lpstr>
      <vt:lpstr>Пример ТЭО</vt:lpstr>
      <vt:lpstr>Пример ТЭО</vt:lpstr>
      <vt:lpstr>Требования по составлению ТЭО</vt:lpstr>
      <vt:lpstr>Требования по составлению ТЭО</vt:lpstr>
      <vt:lpstr>Статья 29</vt:lpstr>
      <vt:lpstr>Презентация PowerPoint</vt:lpstr>
      <vt:lpstr>Презентация PowerPoint</vt:lpstr>
      <vt:lpstr>Презентация PowerPoint</vt:lpstr>
      <vt:lpstr>Коммерческий раздел</vt:lpstr>
      <vt:lpstr>Коммерческий раздел</vt:lpstr>
      <vt:lpstr>Коммерческий раздел</vt:lpstr>
      <vt:lpstr>Технический раздел и закупки по проекту </vt:lpstr>
      <vt:lpstr>Технический раздел и закупки по проекту </vt:lpstr>
      <vt:lpstr>Технический раздел и закупки по проекту </vt:lpstr>
      <vt:lpstr>Технический раздел и закупки по проекту </vt:lpstr>
      <vt:lpstr>Технический раздел и закупки по проекту </vt:lpstr>
      <vt:lpstr>Технический раздел и закупки по проекту </vt:lpstr>
      <vt:lpstr>Технический раздел и закупки по проекту </vt:lpstr>
      <vt:lpstr>Технический раздел и закупки по проекту </vt:lpstr>
      <vt:lpstr>Технический раздел и закупки по проекту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Alisher Omar</dc:creator>
  <cp:lastModifiedBy>Yerbolat Aben</cp:lastModifiedBy>
  <cp:revision>302</cp:revision>
  <dcterms:created xsi:type="dcterms:W3CDTF">2017-10-09T05:58:02Z</dcterms:created>
  <dcterms:modified xsi:type="dcterms:W3CDTF">2021-09-14T16:54:15Z</dcterms:modified>
</cp:coreProperties>
</file>