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4" r:id="rId2"/>
    <p:sldId id="264" r:id="rId3"/>
    <p:sldId id="265" r:id="rId4"/>
    <p:sldId id="270" r:id="rId5"/>
    <p:sldId id="271" r:id="rId6"/>
    <p:sldId id="272" r:id="rId7"/>
    <p:sldId id="266" r:id="rId8"/>
    <p:sldId id="268" r:id="rId9"/>
    <p:sldId id="269" r:id="rId10"/>
    <p:sldId id="273" r:id="rId11"/>
  </p:sldIdLst>
  <p:sldSz cx="9144000" cy="6858000" type="screen4x3"/>
  <p:notesSz cx="9866313" cy="67357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ru-RU"/>
              <a:t>МИНИСТЕРСТВО ОБРАЗОВАНИЯ И НАУКИ РЕСПУБЛИКИ КАЗАХСТАН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0" y="0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0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A012D12-177C-438C-BA3F-1A61D52CE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ru-RU"/>
              <a:t>МИНИСТЕРСТВО ОБРАЗОВАНИЯ И НАУКИ РЕСПУБЛИКИ КАЗАХСТАН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0" y="0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70262" cy="252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5838" y="3198813"/>
            <a:ext cx="789463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0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AEC0FA6-AD98-4241-92B3-A90CA31F5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4FC09-626A-45A8-966A-50D9E6A1AF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88C5D-1534-4C40-A871-039470FE9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DDD71-7E3E-4DED-ABF0-B49E3EF120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0EA58-65FB-43F3-A847-8196DD241D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61154-FD69-4534-B445-9A875ECC91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E5FC1-9C79-436C-90A3-DF697C10FE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3963D-99A5-496F-8C57-B2E321CC28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240F7-1C99-4239-96FD-9AE0C5A0D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8F1A1-88BA-4615-A3FA-574A78CC96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03072-2946-4A3D-8595-7E8622046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72F2E-AAE3-40AB-89A5-066B5AAD49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79710C9-FDEA-4531-9BCF-DB733785F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Практическое занятие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4FC09-626A-45A8-966A-50D9E6A1AF0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35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Дано:</a:t>
            </a:r>
          </a:p>
          <a:p>
            <a:pPr>
              <a:buNone/>
            </a:pPr>
            <a:r>
              <a:rPr lang="ru-RU" dirty="0" smtClean="0"/>
              <a:t>Аг=1,2 млн.т/г</a:t>
            </a:r>
          </a:p>
          <a:p>
            <a:pPr>
              <a:buNone/>
            </a:pPr>
            <a:r>
              <a:rPr lang="ru-RU" dirty="0" smtClean="0"/>
              <a:t>Т=25г.</a:t>
            </a:r>
          </a:p>
          <a:p>
            <a:pPr>
              <a:buNone/>
            </a:pPr>
            <a:r>
              <a:rPr lang="ru-RU" dirty="0" smtClean="0"/>
              <a:t>Нр=1000м</a:t>
            </a:r>
          </a:p>
          <a:p>
            <a:pPr>
              <a:buNone/>
            </a:pPr>
            <a:r>
              <a:rPr lang="ru-RU" dirty="0" smtClean="0"/>
              <a:t>Плотность = 2.8</a:t>
            </a:r>
          </a:p>
          <a:p>
            <a:pPr>
              <a:buNone/>
            </a:pPr>
            <a:r>
              <a:rPr lang="ru-RU" dirty="0" smtClean="0"/>
              <a:t>М=8м.</a:t>
            </a:r>
          </a:p>
          <a:p>
            <a:pPr>
              <a:buNone/>
            </a:pPr>
            <a:r>
              <a:rPr lang="ru-RU" dirty="0" smtClean="0"/>
              <a:t>Кп=10%</a:t>
            </a:r>
          </a:p>
          <a:p>
            <a:pPr>
              <a:buNone/>
            </a:pPr>
            <a:r>
              <a:rPr lang="ru-RU" dirty="0" smtClean="0"/>
              <a:t>Длина месторождения по </a:t>
            </a:r>
            <a:r>
              <a:rPr lang="ru-RU" dirty="0" err="1" smtClean="0"/>
              <a:t>простиранию=</a:t>
            </a:r>
            <a:r>
              <a:rPr lang="ru-RU" dirty="0" smtClean="0"/>
              <a:t> 3.4км.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023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A54811-C06E-40C8-AD1F-60B552964EE9}" type="slidenum">
              <a:rPr lang="ru-RU"/>
              <a:pPr/>
              <a:t>2</a:t>
            </a:fld>
            <a:endParaRPr lang="ru-RU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714348" y="2428868"/>
            <a:ext cx="77724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CCECFF"/>
            </a:outerShdw>
          </a:effectLst>
        </p:spPr>
        <p:txBody>
          <a:bodyPr anchor="ctr"/>
          <a:lstStyle/>
          <a:p>
            <a:pPr>
              <a:defRPr/>
            </a:pPr>
            <a:r>
              <a:rPr lang="ru-RU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Годовая производительность</a:t>
            </a:r>
          </a:p>
          <a:p>
            <a:pPr>
              <a:defRPr/>
            </a:pPr>
            <a:r>
              <a:rPr lang="ru-RU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а) </a:t>
            </a:r>
            <a:r>
              <a:rPr lang="ru-RU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 наклонном и крутом падении рудного тела (</a:t>
            </a:r>
            <a:r>
              <a:rPr lang="ru-RU" sz="2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Агошков</a:t>
            </a:r>
            <a:r>
              <a:rPr lang="ru-RU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М.И.)</a:t>
            </a:r>
          </a:p>
          <a:p>
            <a:pPr>
              <a:defRPr/>
            </a:pPr>
            <a:endParaRPr lang="ru-RU" sz="2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ru-RU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</a:t>
            </a:r>
            <a:r>
              <a:rPr lang="ru-RU" sz="2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  <a:r>
              <a:rPr lang="ru-RU" sz="2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ru-RU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 </a:t>
            </a:r>
            <a:r>
              <a:rPr lang="en-US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γ K</a:t>
            </a:r>
            <a:r>
              <a:rPr lang="ru-RU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 К1 К2 / </a:t>
            </a:r>
            <a:r>
              <a:rPr lang="ru-RU" sz="2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Кк</a:t>
            </a:r>
            <a:r>
              <a:rPr lang="ru-RU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т/год,</a:t>
            </a:r>
          </a:p>
          <a:p>
            <a:pPr>
              <a:defRPr/>
            </a:pPr>
            <a:r>
              <a:rPr lang="ru-RU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– годовое понижение горных работ, м/год; </a:t>
            </a:r>
            <a:r>
              <a:rPr lang="en-US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 = </a:t>
            </a:r>
            <a:r>
              <a:rPr lang="en-US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 L</a:t>
            </a:r>
            <a:r>
              <a:rPr lang="ru-RU" sz="2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- горизонтальная площадь рудного тела; </a:t>
            </a:r>
            <a:r>
              <a:rPr lang="en-US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γ </a:t>
            </a:r>
            <a:r>
              <a:rPr lang="ru-RU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– плотность руды; </a:t>
            </a:r>
            <a:r>
              <a:rPr lang="en-US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 –коэффициент извлечение; К1- поправочный коэффициент на угол падения рудного тела; К2- поправочный коэффициент на мощность рудного тела; </a:t>
            </a:r>
            <a:r>
              <a:rPr lang="ru-RU" sz="2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Кк=</a:t>
            </a:r>
            <a:r>
              <a:rPr lang="ru-RU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1- К</a:t>
            </a:r>
            <a:r>
              <a:rPr lang="el-GR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- коэффициент качества руды</a:t>
            </a:r>
          </a:p>
          <a:p>
            <a:pPr>
              <a:defRPr/>
            </a:pPr>
            <a:endParaRPr lang="ru-RU" sz="2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Б) при горизонтальном и пологом падении рудного тела </a:t>
            </a:r>
          </a:p>
          <a:p>
            <a:pPr>
              <a:defRPr/>
            </a:pPr>
            <a:endParaRPr lang="ru-RU" sz="2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Аг</a:t>
            </a:r>
            <a:r>
              <a:rPr lang="ru-RU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γ K</a:t>
            </a:r>
            <a:r>
              <a:rPr lang="ru-RU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Z m / </a:t>
            </a:r>
            <a:r>
              <a:rPr lang="ru-RU" sz="2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Кк</a:t>
            </a:r>
            <a:r>
              <a:rPr lang="ru-RU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т/год,</a:t>
            </a:r>
            <a:endParaRPr lang="en-US" sz="2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– годовое </a:t>
            </a:r>
            <a:r>
              <a:rPr lang="ru-RU" sz="2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продвигание</a:t>
            </a:r>
            <a:r>
              <a:rPr lang="ru-RU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горных работ; </a:t>
            </a:r>
            <a:r>
              <a:rPr lang="en-US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– ширина фронта работ (зависит от направления работ- по простиранию или по падению рудного тела)</a:t>
            </a:r>
            <a:endParaRPr lang="ru-RU" sz="20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72264" y="6072206"/>
            <a:ext cx="2133600" cy="476250"/>
          </a:xfrm>
          <a:noFill/>
        </p:spPr>
        <p:txBody>
          <a:bodyPr/>
          <a:lstStyle/>
          <a:p>
            <a:fld id="{2AA54811-C06E-40C8-AD1F-60B552964EE9}" type="slidenum">
              <a:rPr lang="ru-RU"/>
              <a:pPr/>
              <a:t>3</a:t>
            </a:fld>
            <a:endParaRPr lang="ru-RU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755650" y="620713"/>
            <a:ext cx="77724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CCECFF"/>
            </a:outerShdw>
          </a:effectLst>
        </p:spPr>
        <p:txBody>
          <a:bodyPr anchor="ctr"/>
          <a:lstStyle/>
          <a:p>
            <a:pPr>
              <a:defRPr/>
            </a:pPr>
            <a:r>
              <a:rPr lang="ru-RU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Срок службы рудника</a:t>
            </a:r>
            <a:r>
              <a:rPr lang="ru-RU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36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1240" t="55664" r="39402" b="17969"/>
          <a:stretch>
            <a:fillRect/>
          </a:stretch>
        </p:blipFill>
        <p:spPr bwMode="auto">
          <a:xfrm>
            <a:off x="404783" y="1928802"/>
            <a:ext cx="8024869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29889" t="35351" r="26940" b="19238"/>
          <a:stretch>
            <a:fillRect/>
          </a:stretch>
        </p:blipFill>
        <p:spPr bwMode="auto">
          <a:xfrm>
            <a:off x="205032" y="500042"/>
            <a:ext cx="8938968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6709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9411" t="29492" r="28587" b="16308"/>
          <a:stretch>
            <a:fillRect/>
          </a:stretch>
        </p:blipFill>
        <p:spPr bwMode="auto">
          <a:xfrm>
            <a:off x="218144" y="285728"/>
            <a:ext cx="8640136" cy="6268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6823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29411" t="29492" r="27763" b="16308"/>
          <a:stretch>
            <a:fillRect/>
          </a:stretch>
        </p:blipFill>
        <p:spPr bwMode="auto">
          <a:xfrm>
            <a:off x="142876" y="357166"/>
            <a:ext cx="8786842" cy="625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5994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38F1A1-88BA-4615-A3FA-574A78CC964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720840"/>
            <a:ext cx="7272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V=18</a:t>
            </a:r>
            <a:r>
              <a:rPr lang="ru-RU" dirty="0"/>
              <a:t>, м – годовое понижение уровня выемки;</a:t>
            </a:r>
          </a:p>
          <a:p>
            <a:r>
              <a:rPr lang="ru-RU" dirty="0"/>
              <a:t>Поправочные коэффициенты к величине годового понижения:</a:t>
            </a:r>
          </a:p>
          <a:p>
            <a:r>
              <a:rPr lang="ru-RU" dirty="0"/>
              <a:t>       К</a:t>
            </a:r>
            <a:r>
              <a:rPr lang="ru-RU" baseline="-25000" dirty="0"/>
              <a:t>1</a:t>
            </a:r>
            <a:r>
              <a:rPr lang="ru-RU" dirty="0"/>
              <a:t>=1,2 – на угол падения рудных тел;</a:t>
            </a:r>
          </a:p>
          <a:p>
            <a:r>
              <a:rPr lang="ru-RU" dirty="0"/>
              <a:t>       К</a:t>
            </a:r>
            <a:r>
              <a:rPr lang="ru-RU" baseline="-25000" dirty="0"/>
              <a:t>2</a:t>
            </a:r>
            <a:r>
              <a:rPr lang="ru-RU" dirty="0"/>
              <a:t> =0,6 – на мощность рудных тел;</a:t>
            </a:r>
          </a:p>
          <a:p>
            <a:r>
              <a:rPr lang="ru-RU" dirty="0">
                <a:sym typeface="Symbol"/>
              </a:rPr>
              <a:t></a:t>
            </a:r>
            <a:r>
              <a:rPr lang="ru-RU" dirty="0"/>
              <a:t> = 3,5 т/м3 – удельный вес руды;</a:t>
            </a:r>
          </a:p>
          <a:p>
            <a:r>
              <a:rPr lang="ru-RU" dirty="0"/>
              <a:t>       </a:t>
            </a:r>
            <a:r>
              <a:rPr lang="ru-RU" dirty="0" err="1"/>
              <a:t>К</a:t>
            </a:r>
            <a:r>
              <a:rPr lang="ru-RU" baseline="-25000" dirty="0" err="1"/>
              <a:t>п</a:t>
            </a:r>
            <a:r>
              <a:rPr lang="ru-RU" dirty="0"/>
              <a:t>=0,12 – коэффициент потерь;</a:t>
            </a:r>
          </a:p>
          <a:p>
            <a:r>
              <a:rPr lang="ru-RU" dirty="0" err="1" smtClean="0"/>
              <a:t>Кρ</a:t>
            </a:r>
            <a:r>
              <a:rPr lang="ru-RU" dirty="0"/>
              <a:t>= 0,18 - коэффициент разубоживания;</a:t>
            </a:r>
          </a:p>
          <a:p>
            <a:r>
              <a:rPr lang="ru-RU" dirty="0"/>
              <a:t>       S =4000, м</a:t>
            </a:r>
            <a:r>
              <a:rPr lang="ru-RU" baseline="30000" dirty="0"/>
              <a:t>2</a:t>
            </a:r>
            <a:r>
              <a:rPr lang="ru-RU" dirty="0"/>
              <a:t>– средняя величина рудной площади в этаже.</a:t>
            </a:r>
          </a:p>
        </p:txBody>
      </p:sp>
    </p:spTree>
    <p:extLst>
      <p:ext uri="{BB962C8B-B14F-4D97-AF65-F5344CB8AC3E}">
        <p14:creationId xmlns:p14="http://schemas.microsoft.com/office/powerpoint/2010/main" val="346130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Длина шахтного поля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1785926"/>
            <a:ext cx="74295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Длина шахтного поля по простиранию определяется по формуле:</a:t>
            </a:r>
          </a:p>
          <a:p>
            <a:endParaRPr lang="en-US" b="1" dirty="0" smtClean="0"/>
          </a:p>
          <a:p>
            <a:r>
              <a:rPr lang="en-US" b="1" dirty="0" smtClean="0"/>
              <a:t>		L=A*T/Hp*P*K</a:t>
            </a:r>
            <a:r>
              <a:rPr lang="ru-RU" b="1" dirty="0" smtClean="0"/>
              <a:t>и</a:t>
            </a:r>
          </a:p>
          <a:p>
            <a:endParaRPr lang="ru-RU" dirty="0" smtClean="0"/>
          </a:p>
          <a:p>
            <a:r>
              <a:rPr lang="en-US" dirty="0" smtClean="0"/>
              <a:t>P=m*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γ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количество руды извлекаемой с одного кв.м. залежи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Длина шахтного поля по глубине определяется по формуле: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                                    </a:t>
            </a:r>
            <a:r>
              <a:rPr lang="en-US" b="1" dirty="0" smtClean="0"/>
              <a:t>H=A*T/L</a:t>
            </a:r>
            <a:r>
              <a:rPr lang="ru-RU" b="1" dirty="0" err="1" smtClean="0"/>
              <a:t>пр</a:t>
            </a:r>
            <a:r>
              <a:rPr lang="en-US" b="1" dirty="0" smtClean="0"/>
              <a:t>*P*K</a:t>
            </a:r>
            <a:r>
              <a:rPr lang="ru-RU" b="1" dirty="0" smtClean="0"/>
              <a:t>и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842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Дано:</a:t>
            </a:r>
          </a:p>
          <a:p>
            <a:pPr>
              <a:buNone/>
            </a:pPr>
            <a:r>
              <a:rPr lang="ru-RU" dirty="0" smtClean="0"/>
              <a:t>Аг=1млн.т/г</a:t>
            </a:r>
          </a:p>
          <a:p>
            <a:pPr>
              <a:buNone/>
            </a:pPr>
            <a:r>
              <a:rPr lang="ru-RU" dirty="0" smtClean="0"/>
              <a:t>Т=22г.</a:t>
            </a:r>
          </a:p>
          <a:p>
            <a:pPr>
              <a:buNone/>
            </a:pPr>
            <a:r>
              <a:rPr lang="ru-RU" dirty="0" smtClean="0"/>
              <a:t>Нр=500м</a:t>
            </a:r>
          </a:p>
          <a:p>
            <a:pPr>
              <a:buNone/>
            </a:pPr>
            <a:r>
              <a:rPr lang="ru-RU" dirty="0" smtClean="0"/>
              <a:t>Плотность = 2.8</a:t>
            </a:r>
          </a:p>
          <a:p>
            <a:pPr>
              <a:buNone/>
            </a:pPr>
            <a:r>
              <a:rPr lang="ru-RU" dirty="0" smtClean="0"/>
              <a:t>М=10м.</a:t>
            </a:r>
          </a:p>
          <a:p>
            <a:pPr>
              <a:buNone/>
            </a:pPr>
            <a:r>
              <a:rPr lang="ru-RU" dirty="0" smtClean="0"/>
              <a:t>Кп=12%</a:t>
            </a:r>
          </a:p>
          <a:p>
            <a:pPr>
              <a:buNone/>
            </a:pPr>
            <a:r>
              <a:rPr lang="ru-RU" dirty="0" smtClean="0"/>
              <a:t>Длина месторождения по </a:t>
            </a:r>
            <a:r>
              <a:rPr lang="ru-RU" dirty="0" err="1" smtClean="0"/>
              <a:t>простиранию=</a:t>
            </a:r>
            <a:r>
              <a:rPr lang="ru-RU" dirty="0" smtClean="0"/>
              <a:t> 3,6км.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230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236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Symbol</vt:lpstr>
      <vt:lpstr>Times New Roman</vt:lpstr>
      <vt:lpstr>Оформление по умолчанию</vt:lpstr>
      <vt:lpstr>Практическое занятие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Длина шахтного поля</vt:lpstr>
      <vt:lpstr>Презентация PowerPoint</vt:lpstr>
      <vt:lpstr>Презентация PowerPoint</vt:lpstr>
    </vt:vector>
  </TitlesOfParts>
  <Company>KazNTU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Image</dc:creator>
  <cp:lastModifiedBy>Пользователь</cp:lastModifiedBy>
  <cp:revision>96</cp:revision>
  <dcterms:created xsi:type="dcterms:W3CDTF">2012-10-31T08:46:53Z</dcterms:created>
  <dcterms:modified xsi:type="dcterms:W3CDTF">2019-09-18T06:36:46Z</dcterms:modified>
</cp:coreProperties>
</file>