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76" r:id="rId4"/>
    <p:sldId id="332" r:id="rId5"/>
    <p:sldId id="277" r:id="rId6"/>
    <p:sldId id="287" r:id="rId7"/>
    <p:sldId id="321" r:id="rId8"/>
    <p:sldId id="322" r:id="rId9"/>
    <p:sldId id="323" r:id="rId10"/>
    <p:sldId id="333" r:id="rId11"/>
    <p:sldId id="324" r:id="rId12"/>
    <p:sldId id="334" r:id="rId13"/>
    <p:sldId id="325" r:id="rId14"/>
    <p:sldId id="326" r:id="rId15"/>
    <p:sldId id="336" r:id="rId16"/>
    <p:sldId id="335" r:id="rId17"/>
    <p:sldId id="327" r:id="rId18"/>
    <p:sldId id="338" r:id="rId19"/>
    <p:sldId id="337" r:id="rId20"/>
    <p:sldId id="328" r:id="rId21"/>
    <p:sldId id="341" r:id="rId22"/>
    <p:sldId id="342" r:id="rId23"/>
    <p:sldId id="329" r:id="rId24"/>
    <p:sldId id="330" r:id="rId25"/>
    <p:sldId id="343" r:id="rId26"/>
    <p:sldId id="344" r:id="rId27"/>
    <p:sldId id="34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36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141783"/>
            <a:ext cx="776622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Подготовка при подземной разработке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7729" y="4876138"/>
            <a:ext cx="53134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</a:t>
            </a: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ru-RU" b="1" dirty="0" err="1" smtClean="0">
                <a:solidFill>
                  <a:schemeClr val="bg1"/>
                </a:solidFill>
              </a:rPr>
              <a:t>Абен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Ерболат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канд.техн.наук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ассистент профессор кафедры </a:t>
            </a:r>
            <a:r>
              <a:rPr lang="ru-RU" b="1" dirty="0" smtClean="0">
                <a:solidFill>
                  <a:schemeClr val="bg1"/>
                </a:solidFill>
              </a:rPr>
              <a:t>«Горное дело»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 smtClean="0"/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aek554@mail.ru</a:t>
            </a:r>
            <a:r>
              <a:rPr lang="ru-RU" b="1" dirty="0"/>
              <a:t/>
            </a:r>
            <a:br>
              <a:rPr lang="ru-RU" b="1" dirty="0"/>
            </a:b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8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047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Схема подготовки рудным штреком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Основная схема заключается в том, что рудный штрек проводят в рудном теле </a:t>
            </a:r>
            <a:r>
              <a:rPr lang="en-US" dirty="0" smtClean="0">
                <a:solidFill>
                  <a:srgbClr val="0070C0"/>
                </a:solidFill>
              </a:rPr>
              <a:t>y</a:t>
            </a:r>
            <a:r>
              <a:rPr lang="ru-RU" dirty="0" smtClean="0">
                <a:solidFill>
                  <a:srgbClr val="0070C0"/>
                </a:solidFill>
              </a:rPr>
              <a:t> контактов 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ru-RU" dirty="0" smtClean="0">
                <a:solidFill>
                  <a:srgbClr val="0070C0"/>
                </a:solidFill>
              </a:rPr>
              <a:t> боковыми породами. Схема откатки руды при такой подготовке – тупиковая. При тупиковой схеме для обеспечения маневров локомотива на флангах этажа предусматривают </a:t>
            </a:r>
            <a:r>
              <a:rPr lang="ru-RU" dirty="0" err="1" smtClean="0">
                <a:solidFill>
                  <a:srgbClr val="0070C0"/>
                </a:solidFill>
              </a:rPr>
              <a:t>двухпутевые</a:t>
            </a:r>
            <a:r>
              <a:rPr lang="ru-RU" dirty="0" smtClean="0">
                <a:solidFill>
                  <a:srgbClr val="0070C0"/>
                </a:solidFill>
              </a:rPr>
              <a:t> участки (</a:t>
            </a:r>
            <a:r>
              <a:rPr lang="ru-RU" dirty="0" err="1" smtClean="0">
                <a:solidFill>
                  <a:srgbClr val="0070C0"/>
                </a:solidFill>
              </a:rPr>
              <a:t>разминовки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Подготовка рудным штреком отличается простотой схемы расположения выработок и быстрым вводом в эксплуатацию, что обеспечивает попутную добычу руды и </a:t>
            </a:r>
            <a:r>
              <a:rPr lang="ru-RU" dirty="0" err="1" smtClean="0">
                <a:solidFill>
                  <a:srgbClr val="0070C0"/>
                </a:solidFill>
              </a:rPr>
              <a:t>доразведку</a:t>
            </a:r>
            <a:r>
              <a:rPr lang="ru-RU" dirty="0" smtClean="0">
                <a:solidFill>
                  <a:srgbClr val="0070C0"/>
                </a:solidFill>
              </a:rPr>
              <a:t> при проведении штрека.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 Главным недостатком является малая производительность тупиковой схемы откатки и большие потери руды в </a:t>
            </a:r>
            <a:r>
              <a:rPr lang="ru-RU" dirty="0" err="1" smtClean="0">
                <a:solidFill>
                  <a:srgbClr val="0070C0"/>
                </a:solidFill>
              </a:rPr>
              <a:t>надштрековом</a:t>
            </a:r>
            <a:r>
              <a:rPr lang="ru-RU" dirty="0" smtClean="0">
                <a:solidFill>
                  <a:srgbClr val="0070C0"/>
                </a:solidFill>
              </a:rPr>
              <a:t> и </a:t>
            </a:r>
            <a:r>
              <a:rPr lang="ru-RU" dirty="0" err="1" smtClean="0">
                <a:solidFill>
                  <a:srgbClr val="0070C0"/>
                </a:solidFill>
              </a:rPr>
              <a:t>околоштрековом</a:t>
            </a:r>
            <a:r>
              <a:rPr lang="ru-RU" dirty="0" smtClean="0">
                <a:solidFill>
                  <a:srgbClr val="0070C0"/>
                </a:solidFill>
              </a:rPr>
              <a:t> целиках.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Условия применения: угол падения &gt; 15º, мощность ≤ 8 м(</a:t>
            </a:r>
            <a:r>
              <a:rPr lang="ru-RU" dirty="0" smtClean="0">
                <a:solidFill>
                  <a:srgbClr val="FF0000"/>
                </a:solidFill>
              </a:rPr>
              <a:t>ценность руды, устойчивость</a:t>
            </a:r>
            <a:r>
              <a:rPr lang="en-US" dirty="0" smtClean="0">
                <a:solidFill>
                  <a:srgbClr val="FF0000"/>
                </a:solidFill>
              </a:rPr>
              <a:t>?)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20130"/>
            <a:ext cx="91440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Схема подготовки полевым штреком</a:t>
            </a:r>
          </a:p>
        </p:txBody>
      </p:sp>
      <p:pic>
        <p:nvPicPr>
          <p:cNvPr id="5" name="image5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4443" y="1389381"/>
            <a:ext cx="6456452" cy="50892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0740" y="6218689"/>
            <a:ext cx="4319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 – квершлаг; 2 – полевой штрек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845489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991" y="187705"/>
            <a:ext cx="78867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Схема подготовки полевым штреком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8490" y="1825625"/>
            <a:ext cx="8529850" cy="435133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Основной особенностью этой схемы является то, что полевой штрек проводят в лежачем боку месторождения Схема откатки аналогичная как и при подготовке рудным штреком. Условия применения: угол падения &gt; 15º, мощность 8 – 12 м (</a:t>
            </a:r>
            <a:r>
              <a:rPr lang="ru-RU" dirty="0" smtClean="0">
                <a:solidFill>
                  <a:srgbClr val="FF0000"/>
                </a:solidFill>
              </a:rPr>
              <a:t>ценность и устойчивость</a:t>
            </a:r>
            <a:r>
              <a:rPr lang="ru-RU" dirty="0" smtClean="0">
                <a:solidFill>
                  <a:srgbClr val="0070C0"/>
                </a:solidFill>
              </a:rPr>
              <a:t>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20130"/>
            <a:ext cx="91440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Схема подготовки рудным и полевым штреком с диагональными заездами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0740" y="6218689"/>
            <a:ext cx="850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 – квершлаг; 2 – полевой штрек; 3 – рудный штрек; 4 – диагональный заезд</a:t>
            </a:r>
            <a:endParaRPr lang="ru-RU" sz="2000" dirty="0"/>
          </a:p>
        </p:txBody>
      </p:sp>
      <p:pic>
        <p:nvPicPr>
          <p:cNvPr id="7" name="image5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9345" y="1245187"/>
            <a:ext cx="6089515" cy="481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489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20130"/>
            <a:ext cx="91440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Схема подготовки рудным и полевым штреком с кольцевыми заездами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0740" y="6218689"/>
            <a:ext cx="850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 – квершлаг; 2 – полевой штрек; 3 – рудный штрек; 4 – кольцевой заезд</a:t>
            </a:r>
            <a:endParaRPr lang="ru-RU" sz="2000" dirty="0"/>
          </a:p>
        </p:txBody>
      </p:sp>
      <p:pic>
        <p:nvPicPr>
          <p:cNvPr id="5" name="image5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0979" y="1260866"/>
            <a:ext cx="5408578" cy="48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48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4009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Схема подготовки рудным и полевым штреком с кольцевыми заездами</a:t>
            </a:r>
            <a:endParaRPr lang="ru-RU" sz="3200" dirty="0"/>
          </a:p>
        </p:txBody>
      </p:sp>
      <p:pic>
        <p:nvPicPr>
          <p:cNvPr id="4" name="Picture 2" descr="C:\Users\ErbolaT\Desktop\6\10003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9082" t="23818" r="8104" b="39026"/>
          <a:stretch>
            <a:fillRect/>
          </a:stretch>
        </p:blipFill>
        <p:spPr bwMode="auto">
          <a:xfrm>
            <a:off x="179512" y="2132856"/>
            <a:ext cx="8856984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934" y="201352"/>
            <a:ext cx="7886700" cy="699399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Схема подготовки рудным и полевым штреком с кольцевыми заездами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Заключается в том, что рудный штрек проводят в рудном теле, а полевой штрек в породах лежачего бока. Для обеспечения кольцевой откатки руды через каждые 100 – 200 м рудный и полевой штрек соединяют кольцевыми заездами. </a:t>
            </a: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Условия применения: угол падения &gt; 15º, мощность  10-18 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20130"/>
            <a:ext cx="91440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Схема подготовки рудным штреком и тупиковыми ортами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0740" y="6218689"/>
            <a:ext cx="850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 – квершлаг; 2 – рудный штрек; 3 – тупиковый орт</a:t>
            </a:r>
            <a:endParaRPr lang="ru-RU" sz="2000" dirty="0"/>
          </a:p>
        </p:txBody>
      </p:sp>
      <p:pic>
        <p:nvPicPr>
          <p:cNvPr id="7" name="image5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5881" y="1233142"/>
            <a:ext cx="5350213" cy="49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489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059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Схема подготовки рудным штреком и тупиковыми ортами</a:t>
            </a:r>
            <a:endParaRPr lang="ru-RU" dirty="0"/>
          </a:p>
        </p:txBody>
      </p:sp>
      <p:pic>
        <p:nvPicPr>
          <p:cNvPr id="4" name="Picture 2" descr="C:\Users\ErbolaT\Desktop\6\10002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3663" t="22875" r="8886" b="40906"/>
          <a:stretch>
            <a:fillRect/>
          </a:stretch>
        </p:blipFill>
        <p:spPr bwMode="auto">
          <a:xfrm>
            <a:off x="500034" y="2214554"/>
            <a:ext cx="8280920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456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Схема подготовки рудным штреком и тупиковыми ортами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Особенностью этой схемы является то, что рудный штрек  проводят в рудном теле у пород лежачего бока из которого проводят тупиковые орты. Условия применения: угол падения &gt; 15º, мощность 15 – 40 м (</a:t>
            </a:r>
            <a:r>
              <a:rPr lang="ru-RU" dirty="0" smtClean="0">
                <a:solidFill>
                  <a:srgbClr val="FF0000"/>
                </a:solidFill>
              </a:rPr>
              <a:t>ценность, устойчивость</a:t>
            </a:r>
            <a:r>
              <a:rPr lang="ru-RU" dirty="0" smtClean="0">
                <a:solidFill>
                  <a:srgbClr val="0070C0"/>
                </a:solidFill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9526" y="1527274"/>
            <a:ext cx="8307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подготовительных выработок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способов и схем подготовки рудных месторождений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Схемы подготовки при подземной разработке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2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20130"/>
            <a:ext cx="91440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Схема подготовки полевым штреком лежачего бока и тупиковыми ортами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0740" y="6218689"/>
            <a:ext cx="850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 – квершлаг; 2 – полевой штрек лежачего бока; 3 – тупиковый орт</a:t>
            </a:r>
            <a:endParaRPr lang="ru-RU" sz="2000" dirty="0"/>
          </a:p>
        </p:txBody>
      </p:sp>
      <p:pic>
        <p:nvPicPr>
          <p:cNvPr id="5" name="image5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1719" y="1281798"/>
            <a:ext cx="5311301" cy="457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489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ErbolaT\Desktop\6\10001.jpg"/>
          <p:cNvPicPr>
            <a:picLocks noChangeAspect="1" noChangeArrowheads="1"/>
          </p:cNvPicPr>
          <p:nvPr/>
        </p:nvPicPr>
        <p:blipFill>
          <a:blip r:embed="rId2" cstate="print"/>
          <a:srcRect l="13165" t="21559" r="11427" b="44128"/>
          <a:stretch>
            <a:fillRect/>
          </a:stretch>
        </p:blipFill>
        <p:spPr bwMode="auto">
          <a:xfrm>
            <a:off x="539552" y="2276872"/>
            <a:ext cx="806489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979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Схема подготовки полевым штреком лежачего бока и тупиковыми ортами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/>
            <a:r>
              <a:rPr lang="ru-RU" dirty="0" smtClean="0">
                <a:solidFill>
                  <a:srgbClr val="0070C0"/>
                </a:solidFill>
              </a:rPr>
              <a:t>Заключается в том, что полевой штрек проводят в породах лежачего бока из которого проводятся орты до границы руды и пород висячего бока  </a:t>
            </a:r>
            <a:r>
              <a:rPr lang="ru-RU" dirty="0" smtClean="0">
                <a:solidFill>
                  <a:srgbClr val="FF0000"/>
                </a:solidFill>
              </a:rPr>
              <a:t>Достоинством</a:t>
            </a:r>
            <a:r>
              <a:rPr lang="ru-RU" dirty="0" smtClean="0">
                <a:solidFill>
                  <a:srgbClr val="0070C0"/>
                </a:solidFill>
              </a:rPr>
              <a:t> такой схемы подготовки является независимая схема проветривания блоков (камер) и возможность уточнения мощности рудного тела при проведении ортов. </a:t>
            </a:r>
          </a:p>
          <a:p>
            <a:pPr marL="0" indent="0" algn="just"/>
            <a:r>
              <a:rPr lang="ru-RU" dirty="0" smtClean="0">
                <a:solidFill>
                  <a:srgbClr val="FF0000"/>
                </a:solidFill>
              </a:rPr>
              <a:t>Недостатком</a:t>
            </a:r>
            <a:r>
              <a:rPr lang="ru-RU" dirty="0" smtClean="0">
                <a:solidFill>
                  <a:srgbClr val="0070C0"/>
                </a:solidFill>
              </a:rPr>
              <a:t> является ограниченная производственная мощность рудника в связи с тупиковой схемой откатки.</a:t>
            </a:r>
          </a:p>
          <a:p>
            <a:pPr marL="0" indent="0" algn="just"/>
            <a:r>
              <a:rPr lang="ru-RU" dirty="0" smtClean="0">
                <a:solidFill>
                  <a:srgbClr val="0070C0"/>
                </a:solidFill>
              </a:rPr>
              <a:t>Условия применения: угол падения &gt; 15º, мощность 15 – 40 м (</a:t>
            </a:r>
            <a:r>
              <a:rPr lang="ru-RU" dirty="0" smtClean="0">
                <a:solidFill>
                  <a:srgbClr val="FF0000"/>
                </a:solidFill>
              </a:rPr>
              <a:t>ценность, устойчивость</a:t>
            </a:r>
            <a:r>
              <a:rPr lang="ru-RU" dirty="0" smtClean="0">
                <a:solidFill>
                  <a:srgbClr val="0070C0"/>
                </a:solidFill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20130"/>
            <a:ext cx="91440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Схема подготовки полевым штреком висячего бока и тупиковыми ортами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0740" y="6218689"/>
            <a:ext cx="8501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 – полевой штрек висячего бока; 2 – тупиковый орт</a:t>
            </a:r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7" name="image5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6426" y="1264801"/>
            <a:ext cx="5583676" cy="470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489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20130"/>
            <a:ext cx="91440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Схема подготовки полевыми штреками лежачего и висячего боков и кольцевыми ортами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005" y="6091749"/>
            <a:ext cx="8501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 –  квершлаг; 2 – полевой штрек лежачего бока;  3 – полевой штрек висячего бока; 4 – кольцевой орт </a:t>
            </a:r>
            <a:endParaRPr lang="ru-RU" sz="2000" dirty="0"/>
          </a:p>
        </p:txBody>
      </p:sp>
      <p:pic>
        <p:nvPicPr>
          <p:cNvPr id="5" name="image6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6103" y="1329404"/>
            <a:ext cx="6583497" cy="47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489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A54811-C06E-40C8-AD1F-60B552964EE9}" type="slidenum">
              <a:rPr lang="ru-RU"/>
              <a:pPr/>
              <a:t>25</a:t>
            </a:fld>
            <a:endParaRPr lang="ru-RU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14348" y="642918"/>
            <a:ext cx="77724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CCECFF"/>
            </a:outerShdw>
          </a:effectLst>
        </p:spPr>
        <p:txBody>
          <a:bodyPr anchor="ctr"/>
          <a:lstStyle/>
          <a:p>
            <a:pPr>
              <a:defRPr/>
            </a:pP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28596" y="-785842"/>
            <a:ext cx="82248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970213" algn="ctr"/>
                <a:tab pos="5940425" algn="r"/>
              </a:tabLst>
            </a:pPr>
            <a:r>
              <a:rPr lang="ru-RU" sz="800">
                <a:solidFill>
                  <a:schemeClr val="accent2"/>
                </a:solidFill>
              </a:rPr>
              <a:t>М И Н И С Т Е Р С Т В О      О Б Р А З О В А Н И Я    И    Н А У К И     Р Е С П У Б Л И К И     К А З А Х С Т А Н</a:t>
            </a:r>
          </a:p>
          <a:p>
            <a:pPr algn="ctr">
              <a:tabLst>
                <a:tab pos="2970213" algn="ctr"/>
                <a:tab pos="5940425" algn="r"/>
              </a:tabLst>
            </a:pPr>
            <a:r>
              <a:rPr lang="ru-RU" sz="800">
                <a:solidFill>
                  <a:schemeClr val="accent2"/>
                </a:solidFill>
              </a:rPr>
              <a:t>КАЗАХСКИЙ НАЦИОНАЛЬНЫЙ ТЕХНИЧЕСКИЙ УНИВЕРСИТЕТ имени К.И. САТПАЕВА</a:t>
            </a:r>
          </a:p>
          <a:p>
            <a:pPr algn="ctr">
              <a:tabLst>
                <a:tab pos="2970213" algn="ctr"/>
                <a:tab pos="5940425" algn="r"/>
              </a:tabLst>
            </a:pPr>
            <a:r>
              <a:rPr lang="ru-RU" sz="800">
                <a:solidFill>
                  <a:schemeClr val="accent2"/>
                </a:solidFill>
              </a:rPr>
              <a:t>ИНСТИТУТ ДИСТАНЦИОННОГО ОБРАЗОВАНИЯ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57224" y="1214422"/>
            <a:ext cx="77724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CCECFF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Способы подготовки месторождения</a:t>
            </a:r>
          </a:p>
          <a:p>
            <a:pPr>
              <a:defRPr/>
            </a:pPr>
            <a:endParaRPr lang="ru-RU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2" descr="C:\Users\ErbolaT\Desktop\6\10005.jpg"/>
          <p:cNvPicPr>
            <a:picLocks noChangeAspect="1" noChangeArrowheads="1"/>
          </p:cNvPicPr>
          <p:nvPr/>
        </p:nvPicPr>
        <p:blipFill>
          <a:blip r:embed="rId2" cstate="print"/>
          <a:srcRect l="19721" t="24771" r="9584" b="39978"/>
          <a:stretch>
            <a:fillRect/>
          </a:stretch>
        </p:blipFill>
        <p:spPr bwMode="auto">
          <a:xfrm>
            <a:off x="755576" y="2420888"/>
            <a:ext cx="7560840" cy="26642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00298" y="5500702"/>
            <a:ext cx="385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Кольцевая, полевая подготовка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A54811-C06E-40C8-AD1F-60B552964EE9}" type="slidenum">
              <a:rPr lang="ru-RU"/>
              <a:pPr/>
              <a:t>26</a:t>
            </a:fld>
            <a:endParaRPr lang="ru-RU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14348" y="642918"/>
            <a:ext cx="77724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CCECFF"/>
            </a:outerShdw>
          </a:effectLst>
        </p:spPr>
        <p:txBody>
          <a:bodyPr anchor="ctr"/>
          <a:lstStyle/>
          <a:p>
            <a:pPr>
              <a:defRPr/>
            </a:pP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28662" y="1214422"/>
            <a:ext cx="77724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CCECFF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Способы подготовки месторождения</a:t>
            </a:r>
          </a:p>
          <a:p>
            <a:pPr>
              <a:defRPr/>
            </a:pPr>
            <a:endParaRPr lang="ru-RU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8" name="Picture 2" descr="C:\Users\ErbolaT\Desktop\6\10004.jpg"/>
          <p:cNvPicPr>
            <a:picLocks noChangeAspect="1" noChangeArrowheads="1"/>
          </p:cNvPicPr>
          <p:nvPr/>
        </p:nvPicPr>
        <p:blipFill>
          <a:blip r:embed="rId2" cstate="print"/>
          <a:srcRect l="15070" t="25957" r="7881" b="27692"/>
          <a:stretch>
            <a:fillRect/>
          </a:stretch>
        </p:blipFill>
        <p:spPr bwMode="auto">
          <a:xfrm>
            <a:off x="179512" y="1772816"/>
            <a:ext cx="8352928" cy="3600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00298" y="5643578"/>
            <a:ext cx="3714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Кольцевая, рудная подготовка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69" y="365127"/>
            <a:ext cx="8681420" cy="45912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Подготовка тонких залежей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48343" y="1240971"/>
            <a:ext cx="8479971" cy="49359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Подготовка тонких залежей с любым углом падения обычно осуществляется проведением рудного штрека, который располагают при разработке </a:t>
            </a:r>
            <a:r>
              <a:rPr lang="ru-RU" sz="2000" dirty="0" smtClean="0">
                <a:solidFill>
                  <a:srgbClr val="FF0000"/>
                </a:solidFill>
              </a:rPr>
              <a:t>горизонтальных и </a:t>
            </a:r>
            <a:r>
              <a:rPr lang="ru-RU" sz="2000" dirty="0" err="1" smtClean="0">
                <a:solidFill>
                  <a:srgbClr val="FF0000"/>
                </a:solidFill>
              </a:rPr>
              <a:t>пологопадающих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месторождений – посредине мощности залежи, со смещением в породы кровли или почвы.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При разработке </a:t>
            </a:r>
            <a:r>
              <a:rPr lang="ru-RU" sz="2000" dirty="0" smtClean="0">
                <a:solidFill>
                  <a:srgbClr val="FF0000"/>
                </a:solidFill>
              </a:rPr>
              <a:t>наклонных и крутопадающих месторождений </a:t>
            </a:r>
            <a:r>
              <a:rPr lang="ru-RU" sz="2000" dirty="0" smtClean="0">
                <a:solidFill>
                  <a:srgbClr val="0070C0"/>
                </a:solidFill>
              </a:rPr>
              <a:t>– посредине мощности залежи, со смещением в сторону пород лежачего или висячего боков</a:t>
            </a:r>
          </a:p>
          <a:p>
            <a:pPr marL="0" indent="0" algn="just">
              <a:buNone/>
            </a:pP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image6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1" y="3646715"/>
            <a:ext cx="3189514" cy="2318656"/>
          </a:xfrm>
          <a:prstGeom prst="rect">
            <a:avLst/>
          </a:prstGeom>
        </p:spPr>
      </p:pic>
      <p:pic>
        <p:nvPicPr>
          <p:cNvPr id="6" name="image64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00" y="3700432"/>
            <a:ext cx="3396343" cy="23084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6794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Как классифицируются подготовительные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выработки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Как классифицируются способы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схемы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подготовки рудных месторождений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Какие схемы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подготовки при подземной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разработке месторождении существуют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A54811-C06E-40C8-AD1F-60B552964EE9}" type="slidenum">
              <a:rPr lang="ru-RU"/>
              <a:pPr/>
              <a:t>4</a:t>
            </a:fld>
            <a:endParaRPr lang="ru-RU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7411" y="415996"/>
            <a:ext cx="77724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CCECFF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Подземные горные выработки</a:t>
            </a: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Группа 98"/>
          <p:cNvGrpSpPr/>
          <p:nvPr/>
        </p:nvGrpSpPr>
        <p:grpSpPr>
          <a:xfrm>
            <a:off x="179512" y="1295400"/>
            <a:ext cx="8763000" cy="5181600"/>
            <a:chOff x="228600" y="1295400"/>
            <a:chExt cx="8763000" cy="5181600"/>
          </a:xfrm>
        </p:grpSpPr>
        <p:grpSp>
          <p:nvGrpSpPr>
            <p:cNvPr id="3" name="Группа 11"/>
            <p:cNvGrpSpPr/>
            <p:nvPr/>
          </p:nvGrpSpPr>
          <p:grpSpPr>
            <a:xfrm>
              <a:off x="685800" y="2665107"/>
              <a:ext cx="1460907" cy="2838436"/>
              <a:chOff x="1180986" y="2665107"/>
              <a:chExt cx="1460907" cy="2838436"/>
            </a:xfrm>
          </p:grpSpPr>
          <p:pic>
            <p:nvPicPr>
              <p:cNvPr id="22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484405">
                <a:off x="1291626" y="2665107"/>
                <a:ext cx="1258492" cy="2838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22" name="Прямая соединительная линия 221"/>
              <p:cNvCxnSpPr/>
              <p:nvPr/>
            </p:nvCxnSpPr>
            <p:spPr>
              <a:xfrm rot="484405" flipV="1">
                <a:off x="1840463" y="2813852"/>
                <a:ext cx="794837" cy="4293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" name="Прямая соединительная линия 222"/>
              <p:cNvCxnSpPr/>
              <p:nvPr/>
            </p:nvCxnSpPr>
            <p:spPr>
              <a:xfrm rot="484405" flipV="1">
                <a:off x="1582110" y="3158094"/>
                <a:ext cx="1059783" cy="57247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4" name="Прямая соединительная линия 223"/>
              <p:cNvCxnSpPr/>
              <p:nvPr/>
            </p:nvCxnSpPr>
            <p:spPr>
              <a:xfrm rot="484405" flipV="1">
                <a:off x="1517442" y="3645101"/>
                <a:ext cx="927310" cy="5009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5" name="Прямая соединительная линия 224"/>
              <p:cNvCxnSpPr/>
              <p:nvPr/>
            </p:nvCxnSpPr>
            <p:spPr>
              <a:xfrm rot="484405" flipV="1">
                <a:off x="1448404" y="4194011"/>
                <a:ext cx="662364" cy="357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Прямая соединительная линия 225"/>
              <p:cNvCxnSpPr/>
              <p:nvPr/>
            </p:nvCxnSpPr>
            <p:spPr>
              <a:xfrm rot="484405" flipV="1">
                <a:off x="1180986" y="4666710"/>
                <a:ext cx="728601" cy="357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7" name="Прямая соединительная линия 226"/>
              <p:cNvCxnSpPr/>
              <p:nvPr/>
            </p:nvCxnSpPr>
            <p:spPr>
              <a:xfrm rot="484405" flipV="1">
                <a:off x="1191619" y="5096820"/>
                <a:ext cx="662364" cy="2862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" name="Группа 19"/>
            <p:cNvGrpSpPr/>
            <p:nvPr/>
          </p:nvGrpSpPr>
          <p:grpSpPr>
            <a:xfrm>
              <a:off x="4142778" y="2743200"/>
              <a:ext cx="4696422" cy="2667000"/>
              <a:chOff x="4142778" y="2743200"/>
              <a:chExt cx="4696422" cy="2667000"/>
            </a:xfrm>
          </p:grpSpPr>
          <p:pic>
            <p:nvPicPr>
              <p:cNvPr id="212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42778" y="2743200"/>
                <a:ext cx="4696422" cy="2667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13" name="Прямая соединительная линия 212"/>
              <p:cNvCxnSpPr/>
              <p:nvPr/>
            </p:nvCxnSpPr>
            <p:spPr>
              <a:xfrm flipV="1">
                <a:off x="4419600" y="2819400"/>
                <a:ext cx="1066800" cy="4251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Прямая соединительная линия 213"/>
              <p:cNvCxnSpPr/>
              <p:nvPr/>
            </p:nvCxnSpPr>
            <p:spPr>
              <a:xfrm flipV="1">
                <a:off x="4572000" y="2819400"/>
                <a:ext cx="2133600" cy="8823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Прямая соединительная линия 214"/>
              <p:cNvCxnSpPr/>
              <p:nvPr/>
            </p:nvCxnSpPr>
            <p:spPr>
              <a:xfrm flipV="1">
                <a:off x="4343400" y="2743200"/>
                <a:ext cx="3733800" cy="15681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Прямая соединительная линия 215"/>
              <p:cNvCxnSpPr/>
              <p:nvPr/>
            </p:nvCxnSpPr>
            <p:spPr>
              <a:xfrm flipV="1">
                <a:off x="4191000" y="2971800"/>
                <a:ext cx="4419600" cy="18729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Прямая соединительная линия 216"/>
              <p:cNvCxnSpPr/>
              <p:nvPr/>
            </p:nvCxnSpPr>
            <p:spPr>
              <a:xfrm flipV="1">
                <a:off x="4495800" y="3429000"/>
                <a:ext cx="4191000" cy="17205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Прямая соединительная линия 217"/>
              <p:cNvCxnSpPr/>
              <p:nvPr/>
            </p:nvCxnSpPr>
            <p:spPr>
              <a:xfrm flipV="1">
                <a:off x="4953000" y="3810000"/>
                <a:ext cx="3810000" cy="15681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Прямая соединительная линия 218"/>
              <p:cNvCxnSpPr/>
              <p:nvPr/>
            </p:nvCxnSpPr>
            <p:spPr>
              <a:xfrm flipV="1">
                <a:off x="5943600" y="4267200"/>
                <a:ext cx="2743200" cy="11109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" name="Прямая соединительная линия 219"/>
              <p:cNvCxnSpPr/>
              <p:nvPr/>
            </p:nvCxnSpPr>
            <p:spPr>
              <a:xfrm flipV="1">
                <a:off x="7467600" y="4724400"/>
                <a:ext cx="1295400" cy="5013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29"/>
            <p:cNvGrpSpPr/>
            <p:nvPr/>
          </p:nvGrpSpPr>
          <p:grpSpPr>
            <a:xfrm>
              <a:off x="3962400" y="1905000"/>
              <a:ext cx="5029200" cy="304800"/>
              <a:chOff x="3962400" y="1600200"/>
              <a:chExt cx="5029200" cy="304800"/>
            </a:xfrm>
          </p:grpSpPr>
          <p:cxnSp>
            <p:nvCxnSpPr>
              <p:cNvPr id="201" name="Прямая соединительная линия 200"/>
              <p:cNvCxnSpPr/>
              <p:nvPr/>
            </p:nvCxnSpPr>
            <p:spPr>
              <a:xfrm>
                <a:off x="3962400" y="1905000"/>
                <a:ext cx="5029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" name="Прямая соединительная линия 201"/>
              <p:cNvCxnSpPr/>
              <p:nvPr/>
            </p:nvCxnSpPr>
            <p:spPr>
              <a:xfrm flipH="1" flipV="1">
                <a:off x="8610600" y="1600200"/>
                <a:ext cx="381000" cy="3048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202"/>
              <p:cNvCxnSpPr/>
              <p:nvPr/>
            </p:nvCxnSpPr>
            <p:spPr>
              <a:xfrm flipH="1" flipV="1">
                <a:off x="8077200" y="1600200"/>
                <a:ext cx="381000" cy="3048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Прямая соединительная линия 203"/>
              <p:cNvCxnSpPr/>
              <p:nvPr/>
            </p:nvCxnSpPr>
            <p:spPr>
              <a:xfrm flipH="1" flipV="1">
                <a:off x="7543800" y="1600200"/>
                <a:ext cx="381000" cy="3048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Прямая соединительная линия 204"/>
              <p:cNvCxnSpPr/>
              <p:nvPr/>
            </p:nvCxnSpPr>
            <p:spPr>
              <a:xfrm flipH="1" flipV="1">
                <a:off x="7086600" y="1600200"/>
                <a:ext cx="381000" cy="3048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Прямая соединительная линия 205"/>
              <p:cNvCxnSpPr/>
              <p:nvPr/>
            </p:nvCxnSpPr>
            <p:spPr>
              <a:xfrm flipH="1" flipV="1">
                <a:off x="6553200" y="1600200"/>
                <a:ext cx="381000" cy="3048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" name="Прямая соединительная линия 206"/>
              <p:cNvCxnSpPr/>
              <p:nvPr/>
            </p:nvCxnSpPr>
            <p:spPr>
              <a:xfrm flipH="1" flipV="1">
                <a:off x="6019800" y="1600200"/>
                <a:ext cx="381000" cy="3048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" name="Прямая соединительная линия 207"/>
              <p:cNvCxnSpPr/>
              <p:nvPr/>
            </p:nvCxnSpPr>
            <p:spPr>
              <a:xfrm flipH="1" flipV="1">
                <a:off x="5562600" y="1600200"/>
                <a:ext cx="381000" cy="3048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Прямая соединительная линия 208"/>
              <p:cNvCxnSpPr/>
              <p:nvPr/>
            </p:nvCxnSpPr>
            <p:spPr>
              <a:xfrm flipH="1" flipV="1">
                <a:off x="5029200" y="1600200"/>
                <a:ext cx="381000" cy="3048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Прямая соединительная линия 209"/>
              <p:cNvCxnSpPr/>
              <p:nvPr/>
            </p:nvCxnSpPr>
            <p:spPr>
              <a:xfrm flipH="1" flipV="1">
                <a:off x="4495800" y="1600200"/>
                <a:ext cx="381000" cy="3048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Прямая соединительная линия 210"/>
              <p:cNvCxnSpPr/>
              <p:nvPr/>
            </p:nvCxnSpPr>
            <p:spPr>
              <a:xfrm flipH="1" flipV="1">
                <a:off x="4038600" y="1600200"/>
                <a:ext cx="381000" cy="3048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41"/>
            <p:cNvGrpSpPr/>
            <p:nvPr/>
          </p:nvGrpSpPr>
          <p:grpSpPr>
            <a:xfrm>
              <a:off x="228600" y="1905000"/>
              <a:ext cx="3124200" cy="304800"/>
              <a:chOff x="228600" y="1600200"/>
              <a:chExt cx="3124200" cy="304800"/>
            </a:xfrm>
          </p:grpSpPr>
          <p:cxnSp>
            <p:nvCxnSpPr>
              <p:cNvPr id="193" name="Прямая соединительная линия 192"/>
              <p:cNvCxnSpPr/>
              <p:nvPr/>
            </p:nvCxnSpPr>
            <p:spPr>
              <a:xfrm>
                <a:off x="228600" y="1905000"/>
                <a:ext cx="3124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Прямая соединительная линия 193"/>
              <p:cNvCxnSpPr/>
              <p:nvPr/>
            </p:nvCxnSpPr>
            <p:spPr>
              <a:xfrm flipH="1" flipV="1">
                <a:off x="2971800" y="1600200"/>
                <a:ext cx="381000" cy="3048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" name="Прямая соединительная линия 194"/>
              <p:cNvCxnSpPr/>
              <p:nvPr/>
            </p:nvCxnSpPr>
            <p:spPr>
              <a:xfrm flipH="1" flipV="1">
                <a:off x="2438400" y="1600200"/>
                <a:ext cx="381000" cy="3048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Прямая соединительная линия 195"/>
              <p:cNvCxnSpPr/>
              <p:nvPr/>
            </p:nvCxnSpPr>
            <p:spPr>
              <a:xfrm flipH="1" flipV="1">
                <a:off x="1905000" y="1600200"/>
                <a:ext cx="381000" cy="3048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/>
              <p:cNvCxnSpPr/>
              <p:nvPr/>
            </p:nvCxnSpPr>
            <p:spPr>
              <a:xfrm flipH="1" flipV="1">
                <a:off x="1447800" y="1600200"/>
                <a:ext cx="381000" cy="3048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единительная линия 197"/>
              <p:cNvCxnSpPr/>
              <p:nvPr/>
            </p:nvCxnSpPr>
            <p:spPr>
              <a:xfrm flipH="1" flipV="1">
                <a:off x="914400" y="1600200"/>
                <a:ext cx="381000" cy="3048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единительная линия 198"/>
              <p:cNvCxnSpPr/>
              <p:nvPr/>
            </p:nvCxnSpPr>
            <p:spPr>
              <a:xfrm flipH="1" flipV="1">
                <a:off x="381000" y="1600200"/>
                <a:ext cx="381000" cy="3048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/>
              <p:cNvCxnSpPr/>
              <p:nvPr/>
            </p:nvCxnSpPr>
            <p:spPr>
              <a:xfrm flipH="1" flipV="1">
                <a:off x="2971800" y="1600200"/>
                <a:ext cx="381000" cy="3048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Группа 50"/>
            <p:cNvGrpSpPr/>
            <p:nvPr/>
          </p:nvGrpSpPr>
          <p:grpSpPr>
            <a:xfrm>
              <a:off x="1828800" y="1295400"/>
              <a:ext cx="457200" cy="457200"/>
              <a:chOff x="1447800" y="1295400"/>
              <a:chExt cx="457200" cy="457200"/>
            </a:xfrm>
          </p:grpSpPr>
          <p:sp>
            <p:nvSpPr>
              <p:cNvPr id="189" name="TextBox 188"/>
              <p:cNvSpPr txBox="1"/>
              <p:nvPr/>
            </p:nvSpPr>
            <p:spPr>
              <a:xfrm>
                <a:off x="1600200" y="1295400"/>
                <a:ext cx="2535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EuroRoman" pitchFamily="2" charset="2"/>
                    <a:ea typeface="Adobe Gothic Std B" pitchFamily="34" charset="-128"/>
                  </a:rPr>
                  <a:t>I</a:t>
                </a:r>
                <a:endParaRPr lang="ru-RU" dirty="0">
                  <a:latin typeface="Adobe Gothic Std B" pitchFamily="34" charset="-128"/>
                  <a:ea typeface="Adobe Gothic Std B" pitchFamily="34" charset="-128"/>
                </a:endParaRPr>
              </a:p>
            </p:txBody>
          </p:sp>
          <p:grpSp>
            <p:nvGrpSpPr>
              <p:cNvPr id="8" name="Группа 91"/>
              <p:cNvGrpSpPr/>
              <p:nvPr/>
            </p:nvGrpSpPr>
            <p:grpSpPr>
              <a:xfrm>
                <a:off x="1447800" y="1371600"/>
                <a:ext cx="457200" cy="381000"/>
                <a:chOff x="1447800" y="1371600"/>
                <a:chExt cx="457200" cy="381000"/>
              </a:xfrm>
            </p:grpSpPr>
            <p:cxnSp>
              <p:nvCxnSpPr>
                <p:cNvPr id="191" name="Прямая со стрелкой 190"/>
                <p:cNvCxnSpPr/>
                <p:nvPr/>
              </p:nvCxnSpPr>
              <p:spPr>
                <a:xfrm flipH="1">
                  <a:off x="1447800" y="1600200"/>
                  <a:ext cx="4572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Прямая соединительная линия 191"/>
                <p:cNvCxnSpPr/>
                <p:nvPr/>
              </p:nvCxnSpPr>
              <p:spPr>
                <a:xfrm>
                  <a:off x="1447800" y="1371600"/>
                  <a:ext cx="0" cy="3810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Группа 55"/>
            <p:cNvGrpSpPr/>
            <p:nvPr/>
          </p:nvGrpSpPr>
          <p:grpSpPr>
            <a:xfrm>
              <a:off x="914400" y="6019800"/>
              <a:ext cx="457200" cy="457200"/>
              <a:chOff x="1447800" y="1295400"/>
              <a:chExt cx="457200" cy="457200"/>
            </a:xfrm>
          </p:grpSpPr>
          <p:sp>
            <p:nvSpPr>
              <p:cNvPr id="185" name="TextBox 184"/>
              <p:cNvSpPr txBox="1"/>
              <p:nvPr/>
            </p:nvSpPr>
            <p:spPr>
              <a:xfrm>
                <a:off x="1600200" y="1295400"/>
                <a:ext cx="2535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EuroRoman" pitchFamily="2" charset="2"/>
                    <a:ea typeface="Adobe Gothic Std B" pitchFamily="34" charset="-128"/>
                  </a:rPr>
                  <a:t>I</a:t>
                </a:r>
                <a:endParaRPr lang="ru-RU" dirty="0">
                  <a:latin typeface="Adobe Gothic Std B" pitchFamily="34" charset="-128"/>
                  <a:ea typeface="Adobe Gothic Std B" pitchFamily="34" charset="-128"/>
                </a:endParaRPr>
              </a:p>
            </p:txBody>
          </p:sp>
          <p:grpSp>
            <p:nvGrpSpPr>
              <p:cNvPr id="10" name="Группа 91"/>
              <p:cNvGrpSpPr/>
              <p:nvPr/>
            </p:nvGrpSpPr>
            <p:grpSpPr>
              <a:xfrm>
                <a:off x="1447800" y="1371600"/>
                <a:ext cx="457200" cy="381000"/>
                <a:chOff x="1447800" y="1371600"/>
                <a:chExt cx="457200" cy="381000"/>
              </a:xfrm>
            </p:grpSpPr>
            <p:cxnSp>
              <p:nvCxnSpPr>
                <p:cNvPr id="187" name="Прямая со стрелкой 186"/>
                <p:cNvCxnSpPr/>
                <p:nvPr/>
              </p:nvCxnSpPr>
              <p:spPr>
                <a:xfrm flipH="1">
                  <a:off x="1447800" y="1600200"/>
                  <a:ext cx="4572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Прямая соединительная линия 187"/>
                <p:cNvCxnSpPr/>
                <p:nvPr/>
              </p:nvCxnSpPr>
              <p:spPr>
                <a:xfrm>
                  <a:off x="1447800" y="1371600"/>
                  <a:ext cx="0" cy="3810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228600" y="5486400"/>
              <a:ext cx="25146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1752600" y="2743200"/>
              <a:ext cx="14478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1524000" y="2895600"/>
              <a:ext cx="1676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6400800" y="1371600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EuroRoman" pitchFamily="2" charset="2"/>
                  <a:ea typeface="Adobe Gothic Std B" pitchFamily="34" charset="-128"/>
                </a:rPr>
                <a:t>I - I</a:t>
              </a:r>
              <a:endParaRPr lang="ru-RU" dirty="0">
                <a:latin typeface="Adobe Gothic Std B" pitchFamily="34" charset="-128"/>
                <a:ea typeface="Adobe Gothic Std B" pitchFamily="34" charset="-128"/>
              </a:endParaRPr>
            </a:p>
          </p:txBody>
        </p:sp>
        <p:sp>
          <p:nvSpPr>
            <p:cNvPr id="110" name="Блок-схема: задержка 109"/>
            <p:cNvSpPr/>
            <p:nvPr/>
          </p:nvSpPr>
          <p:spPr>
            <a:xfrm rot="16200000">
              <a:off x="2286000" y="2743200"/>
              <a:ext cx="152400" cy="152400"/>
            </a:xfrm>
            <a:prstGeom prst="flowChartDelay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Блок-схема: задержка 110"/>
            <p:cNvSpPr/>
            <p:nvPr/>
          </p:nvSpPr>
          <p:spPr>
            <a:xfrm rot="16200000">
              <a:off x="1676400" y="2743200"/>
              <a:ext cx="152400" cy="152400"/>
            </a:xfrm>
            <a:prstGeom prst="flowChartDelay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990600" y="3886200"/>
              <a:ext cx="22098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990600" y="4038600"/>
              <a:ext cx="22098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Блок-схема: задержка 113"/>
            <p:cNvSpPr/>
            <p:nvPr/>
          </p:nvSpPr>
          <p:spPr>
            <a:xfrm rot="16200000">
              <a:off x="1905000" y="3886200"/>
              <a:ext cx="152400" cy="152400"/>
            </a:xfrm>
            <a:prstGeom prst="flowChartDelay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Блок-схема: задержка 114"/>
            <p:cNvSpPr/>
            <p:nvPr/>
          </p:nvSpPr>
          <p:spPr>
            <a:xfrm rot="16200000">
              <a:off x="1143000" y="3886200"/>
              <a:ext cx="152400" cy="152400"/>
            </a:xfrm>
            <a:prstGeom prst="flowChartDelay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685800" y="5257800"/>
              <a:ext cx="25146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685800" y="5410200"/>
              <a:ext cx="25146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Блок-схема: задержка 117"/>
            <p:cNvSpPr/>
            <p:nvPr/>
          </p:nvSpPr>
          <p:spPr>
            <a:xfrm rot="16200000">
              <a:off x="1371600" y="5257800"/>
              <a:ext cx="152400" cy="152400"/>
            </a:xfrm>
            <a:prstGeom prst="flowChartDelay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Блок-схема: задержка 118"/>
            <p:cNvSpPr/>
            <p:nvPr/>
          </p:nvSpPr>
          <p:spPr>
            <a:xfrm rot="16200000">
              <a:off x="762000" y="5257800"/>
              <a:ext cx="152400" cy="152400"/>
            </a:xfrm>
            <a:prstGeom prst="flowChartDelay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2286000" y="4038600"/>
              <a:ext cx="0" cy="12192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2133600" y="4038600"/>
              <a:ext cx="0" cy="12192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2743200" y="4038600"/>
              <a:ext cx="0" cy="12192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2590800" y="4038600"/>
              <a:ext cx="0" cy="12192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3200400" y="5867400"/>
              <a:ext cx="2286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3581400" y="2743200"/>
              <a:ext cx="0" cy="1524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3429000" y="2209800"/>
              <a:ext cx="0" cy="36576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3200400" y="2247900"/>
              <a:ext cx="0" cy="36195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 flipH="1">
              <a:off x="3429000" y="2743200"/>
              <a:ext cx="152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flipH="1">
              <a:off x="3429000" y="2895600"/>
              <a:ext cx="152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4724400" y="2209800"/>
              <a:ext cx="0" cy="32004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4495800" y="2247900"/>
              <a:ext cx="0" cy="31623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>
              <a:off x="6553200" y="2209800"/>
              <a:ext cx="0" cy="36576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>
              <a:off x="6324600" y="2247900"/>
              <a:ext cx="0" cy="36195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>
              <a:off x="8763000" y="2209800"/>
              <a:ext cx="0" cy="32004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>
              <a:endCxn id="153" idx="0"/>
            </p:cNvCxnSpPr>
            <p:nvPr/>
          </p:nvCxnSpPr>
          <p:spPr>
            <a:xfrm>
              <a:off x="8534400" y="2247900"/>
              <a:ext cx="0" cy="30861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>
              <a:off x="4495800" y="5257800"/>
              <a:ext cx="40386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4495800" y="5410200"/>
              <a:ext cx="42672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Блок-схема: задержка 137"/>
            <p:cNvSpPr/>
            <p:nvPr/>
          </p:nvSpPr>
          <p:spPr>
            <a:xfrm rot="16200000">
              <a:off x="4572000" y="5257800"/>
              <a:ext cx="152400" cy="152400"/>
            </a:xfrm>
            <a:prstGeom prst="flowChartDelay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Блок-схема: задержка 138"/>
            <p:cNvSpPr/>
            <p:nvPr/>
          </p:nvSpPr>
          <p:spPr>
            <a:xfrm rot="16200000">
              <a:off x="6400800" y="5257800"/>
              <a:ext cx="152400" cy="152400"/>
            </a:xfrm>
            <a:prstGeom prst="flowChartDelay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0" name="Прямая соединительная линия 139"/>
            <p:cNvCxnSpPr/>
            <p:nvPr/>
          </p:nvCxnSpPr>
          <p:spPr>
            <a:xfrm>
              <a:off x="4495800" y="3962400"/>
              <a:ext cx="42672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3886200" y="4114800"/>
              <a:ext cx="48006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2" name="Блок-схема: задержка 141"/>
            <p:cNvSpPr/>
            <p:nvPr/>
          </p:nvSpPr>
          <p:spPr>
            <a:xfrm rot="16200000">
              <a:off x="4572000" y="3962400"/>
              <a:ext cx="152400" cy="152400"/>
            </a:xfrm>
            <a:prstGeom prst="flowChartDelay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Блок-схема: задержка 142"/>
            <p:cNvSpPr/>
            <p:nvPr/>
          </p:nvSpPr>
          <p:spPr>
            <a:xfrm rot="16200000">
              <a:off x="5486400" y="3962400"/>
              <a:ext cx="152400" cy="152400"/>
            </a:xfrm>
            <a:prstGeom prst="flowChartDelay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Блок-схема: задержка 143"/>
            <p:cNvSpPr/>
            <p:nvPr/>
          </p:nvSpPr>
          <p:spPr>
            <a:xfrm rot="16200000">
              <a:off x="6400800" y="3962400"/>
              <a:ext cx="152400" cy="152400"/>
            </a:xfrm>
            <a:prstGeom prst="flowChartDelay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Блок-схема: задержка 144"/>
            <p:cNvSpPr/>
            <p:nvPr/>
          </p:nvSpPr>
          <p:spPr>
            <a:xfrm rot="16200000">
              <a:off x="7467600" y="3962400"/>
              <a:ext cx="152400" cy="152400"/>
            </a:xfrm>
            <a:prstGeom prst="flowChartDelay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Блок-схема: задержка 145"/>
            <p:cNvSpPr/>
            <p:nvPr/>
          </p:nvSpPr>
          <p:spPr>
            <a:xfrm rot="16200000">
              <a:off x="8534400" y="3962400"/>
              <a:ext cx="152400" cy="152400"/>
            </a:xfrm>
            <a:prstGeom prst="flowChartDelay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7" name="Прямая соединительная линия 146"/>
            <p:cNvCxnSpPr/>
            <p:nvPr/>
          </p:nvCxnSpPr>
          <p:spPr>
            <a:xfrm>
              <a:off x="4953000" y="2819400"/>
              <a:ext cx="3429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/>
            <p:cNvCxnSpPr/>
            <p:nvPr/>
          </p:nvCxnSpPr>
          <p:spPr>
            <a:xfrm>
              <a:off x="3962400" y="2971800"/>
              <a:ext cx="4572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Блок-схема: задержка 148"/>
            <p:cNvSpPr/>
            <p:nvPr/>
          </p:nvSpPr>
          <p:spPr>
            <a:xfrm rot="16200000">
              <a:off x="4572000" y="2819400"/>
              <a:ext cx="152400" cy="152400"/>
            </a:xfrm>
            <a:prstGeom prst="flowChartDelay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Блок-схема: задержка 149"/>
            <p:cNvSpPr/>
            <p:nvPr/>
          </p:nvSpPr>
          <p:spPr>
            <a:xfrm rot="16200000">
              <a:off x="5486400" y="2819400"/>
              <a:ext cx="152400" cy="152400"/>
            </a:xfrm>
            <a:prstGeom prst="flowChartDelay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Блок-схема: задержка 150"/>
            <p:cNvSpPr/>
            <p:nvPr/>
          </p:nvSpPr>
          <p:spPr>
            <a:xfrm rot="16200000">
              <a:off x="6400800" y="2819400"/>
              <a:ext cx="152400" cy="152400"/>
            </a:xfrm>
            <a:prstGeom prst="flowChartDelay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Блок-схема: задержка 151"/>
            <p:cNvSpPr/>
            <p:nvPr/>
          </p:nvSpPr>
          <p:spPr>
            <a:xfrm rot="16200000">
              <a:off x="7467600" y="2819400"/>
              <a:ext cx="152400" cy="152400"/>
            </a:xfrm>
            <a:prstGeom prst="flowChartDelay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Блок-схема: задержка 152"/>
            <p:cNvSpPr/>
            <p:nvPr/>
          </p:nvSpPr>
          <p:spPr>
            <a:xfrm rot="16200000">
              <a:off x="8534400" y="5257800"/>
              <a:ext cx="152400" cy="152400"/>
            </a:xfrm>
            <a:prstGeom prst="flowChartDelay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Блок-схема: задержка 153"/>
            <p:cNvSpPr/>
            <p:nvPr/>
          </p:nvSpPr>
          <p:spPr>
            <a:xfrm rot="16200000">
              <a:off x="8534400" y="2819400"/>
              <a:ext cx="152400" cy="152400"/>
            </a:xfrm>
            <a:prstGeom prst="flowChartDelay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5" name="Прямая со стрелкой 154"/>
            <p:cNvCxnSpPr/>
            <p:nvPr/>
          </p:nvCxnSpPr>
          <p:spPr>
            <a:xfrm flipH="1">
              <a:off x="5562600" y="3429000"/>
              <a:ext cx="228600" cy="6096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Прямая со стрелкой 155"/>
            <p:cNvCxnSpPr>
              <a:endCxn id="150" idx="1"/>
            </p:cNvCxnSpPr>
            <p:nvPr/>
          </p:nvCxnSpPr>
          <p:spPr>
            <a:xfrm flipH="1" flipV="1">
              <a:off x="5562600" y="2971800"/>
              <a:ext cx="228600" cy="4572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5715000" y="3200400"/>
              <a:ext cx="702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Орты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8" name="Прямая со стрелкой 157"/>
            <p:cNvCxnSpPr/>
            <p:nvPr/>
          </p:nvCxnSpPr>
          <p:spPr>
            <a:xfrm flipV="1">
              <a:off x="5334000" y="4038600"/>
              <a:ext cx="533400" cy="4572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4953000" y="4343400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Штрек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0" name="Прямая со стрелкой 159"/>
            <p:cNvCxnSpPr/>
            <p:nvPr/>
          </p:nvCxnSpPr>
          <p:spPr>
            <a:xfrm flipH="1">
              <a:off x="6400800" y="2514600"/>
              <a:ext cx="4572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6781800" y="2286000"/>
              <a:ext cx="1021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Гл. ствол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2" name="Прямая со стрелкой 161"/>
            <p:cNvCxnSpPr/>
            <p:nvPr/>
          </p:nvCxnSpPr>
          <p:spPr>
            <a:xfrm flipH="1">
              <a:off x="4572000" y="2514600"/>
              <a:ext cx="4572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>
              <a:off x="4953000" y="2286000"/>
              <a:ext cx="1050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Вс. ствол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4" name="Прямая со стрелкой 163"/>
            <p:cNvCxnSpPr/>
            <p:nvPr/>
          </p:nvCxnSpPr>
          <p:spPr>
            <a:xfrm>
              <a:off x="4191000" y="2971800"/>
              <a:ext cx="0" cy="114300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Группа 180"/>
            <p:cNvGrpSpPr/>
            <p:nvPr/>
          </p:nvGrpSpPr>
          <p:grpSpPr>
            <a:xfrm>
              <a:off x="3733800" y="3352800"/>
              <a:ext cx="417216" cy="383977"/>
              <a:chOff x="685800" y="2895600"/>
              <a:chExt cx="417216" cy="383977"/>
            </a:xfrm>
          </p:grpSpPr>
          <p:sp>
            <p:nvSpPr>
              <p:cNvPr id="183" name="TextBox 182"/>
              <p:cNvSpPr txBox="1"/>
              <p:nvPr/>
            </p:nvSpPr>
            <p:spPr>
              <a:xfrm>
                <a:off x="685800" y="2895600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838200" y="2971800"/>
                <a:ext cx="2648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э</a:t>
                </a:r>
                <a:endPara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166" name="Прямая со стрелкой 165"/>
            <p:cNvCxnSpPr/>
            <p:nvPr/>
          </p:nvCxnSpPr>
          <p:spPr>
            <a:xfrm flipH="1">
              <a:off x="3352800" y="1524000"/>
              <a:ext cx="381000" cy="6858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3657600" y="1371600"/>
              <a:ext cx="705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Устье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8" name="Прямая со стрелкой 167"/>
            <p:cNvCxnSpPr/>
            <p:nvPr/>
          </p:nvCxnSpPr>
          <p:spPr>
            <a:xfrm flipH="1">
              <a:off x="3352800" y="2667000"/>
              <a:ext cx="457200" cy="1524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9" name="TextBox 168"/>
            <p:cNvSpPr txBox="1"/>
            <p:nvPr/>
          </p:nvSpPr>
          <p:spPr>
            <a:xfrm>
              <a:off x="3733800" y="2514600"/>
              <a:ext cx="480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ОД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28600" y="3124200"/>
              <a:ext cx="548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Орт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1" name="Прямая со стрелкой 170"/>
            <p:cNvCxnSpPr>
              <a:stCxn id="170" idx="2"/>
            </p:cNvCxnSpPr>
            <p:nvPr/>
          </p:nvCxnSpPr>
          <p:spPr>
            <a:xfrm>
              <a:off x="502874" y="3493532"/>
              <a:ext cx="1021126" cy="46886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Прямая со стрелкой 171"/>
            <p:cNvCxnSpPr>
              <a:endCxn id="119" idx="1"/>
            </p:cNvCxnSpPr>
            <p:nvPr/>
          </p:nvCxnSpPr>
          <p:spPr>
            <a:xfrm flipH="1" flipV="1">
              <a:off x="838200" y="5410200"/>
              <a:ext cx="152400" cy="4572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Прямая со стрелкой 172"/>
            <p:cNvCxnSpPr>
              <a:endCxn id="118" idx="1"/>
            </p:cNvCxnSpPr>
            <p:nvPr/>
          </p:nvCxnSpPr>
          <p:spPr>
            <a:xfrm flipV="1">
              <a:off x="990600" y="5410200"/>
              <a:ext cx="457200" cy="4572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TextBox 173"/>
            <p:cNvSpPr txBox="1"/>
            <p:nvPr/>
          </p:nvSpPr>
          <p:spPr>
            <a:xfrm>
              <a:off x="381000" y="5715000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Штрек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5" name="Прямая со стрелкой 174"/>
            <p:cNvCxnSpPr/>
            <p:nvPr/>
          </p:nvCxnSpPr>
          <p:spPr>
            <a:xfrm flipV="1">
              <a:off x="1828800" y="4267200"/>
              <a:ext cx="381000" cy="3810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1600200" y="4572000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РС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7" name="Прямая со стрелкой 176"/>
            <p:cNvCxnSpPr/>
            <p:nvPr/>
          </p:nvCxnSpPr>
          <p:spPr>
            <a:xfrm flipH="1" flipV="1">
              <a:off x="2743200" y="4343400"/>
              <a:ext cx="76200" cy="3048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2667000" y="4572000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Вос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9" name="Прямая со стрелкой 178"/>
            <p:cNvCxnSpPr/>
            <p:nvPr/>
          </p:nvCxnSpPr>
          <p:spPr>
            <a:xfrm flipV="1">
              <a:off x="2362200" y="5334000"/>
              <a:ext cx="304800" cy="4572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>
              <a:off x="1752600" y="5715000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Квершлаг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1" name="Прямая со стрелкой 180"/>
            <p:cNvCxnSpPr>
              <a:endCxn id="139" idx="0"/>
            </p:cNvCxnSpPr>
            <p:nvPr/>
          </p:nvCxnSpPr>
          <p:spPr>
            <a:xfrm flipV="1">
              <a:off x="5715000" y="5334000"/>
              <a:ext cx="685800" cy="3810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5105400" y="5638800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Квершлаг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0" y="1116965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Подготовка</a:t>
            </a:r>
            <a:r>
              <a:rPr lang="ru-RU" sz="2000" dirty="0" smtClean="0"/>
              <a:t>	рудных	месторождений	к	очистным	работам	включает проведение подготовительно-нарезных выработок.</a:t>
            </a:r>
          </a:p>
          <a:p>
            <a:r>
              <a:rPr lang="ru-RU" sz="2000" b="1" i="1" dirty="0" smtClean="0"/>
              <a:t>Подготовительные работы </a:t>
            </a:r>
            <a:r>
              <a:rPr lang="ru-RU" sz="2000" dirty="0" smtClean="0"/>
              <a:t>– проведение подготовительных выработок с одной плоскостью обнажения, которые разделяют шахтное поле или его часть на отдельные выемочные блоки (панели) с целью обеспечения транспорта материалов и руды, вентиляции, нарезных и очистных работ. Для разделения шахтного поля на </a:t>
            </a:r>
            <a:r>
              <a:rPr lang="ru-RU" sz="2000" dirty="0" smtClean="0"/>
              <a:t>этажи и блоки </a:t>
            </a:r>
            <a:r>
              <a:rPr lang="ru-RU" sz="2000" dirty="0" smtClean="0"/>
              <a:t>используют </a:t>
            </a:r>
            <a:r>
              <a:rPr lang="ru-RU" sz="2000" dirty="0" smtClean="0"/>
              <a:t>штреки, орты и </a:t>
            </a:r>
            <a:r>
              <a:rPr lang="ru-RU" sz="2000" dirty="0" smtClean="0"/>
              <a:t>восстающие. </a:t>
            </a:r>
            <a:endParaRPr lang="ru-RU" sz="2000" dirty="0" smtClean="0"/>
          </a:p>
          <a:p>
            <a:r>
              <a:rPr lang="ru-RU" sz="2000" b="1" i="1" dirty="0" smtClean="0"/>
              <a:t>Нарезные </a:t>
            </a:r>
            <a:r>
              <a:rPr lang="ru-RU" sz="2000" b="1" i="1" dirty="0" smtClean="0"/>
              <a:t>работы </a:t>
            </a:r>
            <a:r>
              <a:rPr lang="ru-RU" sz="2000" dirty="0" smtClean="0"/>
              <a:t>– проведение нарезных выработок с одной или двумя плоскостями обнажения в пределах добычных блоков для последующего выполнения очистных работ. </a:t>
            </a:r>
            <a:r>
              <a:rPr lang="ru-RU" sz="2000" dirty="0" smtClean="0"/>
              <a:t>После </a:t>
            </a:r>
            <a:r>
              <a:rPr lang="ru-RU" sz="2000" dirty="0" smtClean="0"/>
              <a:t>завершения нарезных работ блок считается подготовленным к очистным работам.</a:t>
            </a:r>
          </a:p>
          <a:p>
            <a:r>
              <a:rPr lang="ru-RU" sz="2000" dirty="0" smtClean="0"/>
              <a:t>Нарезные выработки по назначению делятся на:</a:t>
            </a:r>
          </a:p>
          <a:p>
            <a:pPr lvl="0"/>
            <a:r>
              <a:rPr lang="ru-RU" sz="2000" i="1" dirty="0" smtClean="0"/>
              <a:t>буровые </a:t>
            </a:r>
            <a:r>
              <a:rPr lang="ru-RU" sz="2000" dirty="0" smtClean="0"/>
              <a:t>(</a:t>
            </a:r>
            <a:r>
              <a:rPr lang="ru-RU" sz="2000" dirty="0" err="1" smtClean="0"/>
              <a:t>буровые</a:t>
            </a:r>
            <a:r>
              <a:rPr lang="ru-RU" sz="2000" dirty="0" smtClean="0"/>
              <a:t> штреки, орты, </a:t>
            </a:r>
            <a:r>
              <a:rPr lang="ru-RU" sz="2000" dirty="0" smtClean="0"/>
              <a:t>восстающие);</a:t>
            </a:r>
            <a:endParaRPr lang="ru-RU" sz="2000" dirty="0" smtClean="0"/>
          </a:p>
          <a:p>
            <a:pPr lvl="0"/>
            <a:r>
              <a:rPr lang="ru-RU" sz="2000" i="1" dirty="0" smtClean="0"/>
              <a:t>выпускные </a:t>
            </a:r>
            <a:r>
              <a:rPr lang="ru-RU" sz="2000" dirty="0" smtClean="0"/>
              <a:t>(воронки, траншеи, </a:t>
            </a:r>
            <a:r>
              <a:rPr lang="ru-RU" sz="2000" dirty="0" err="1" smtClean="0"/>
              <a:t>дучки</a:t>
            </a:r>
            <a:r>
              <a:rPr lang="ru-RU" sz="2000" dirty="0" smtClean="0"/>
              <a:t>, погрузочные заезды ит.д.);</a:t>
            </a:r>
          </a:p>
          <a:p>
            <a:pPr lvl="0"/>
            <a:r>
              <a:rPr lang="ru-RU" sz="2000" i="1" dirty="0" smtClean="0"/>
              <a:t>выработки</a:t>
            </a:r>
            <a:r>
              <a:rPr lang="ru-RU" sz="2000" i="1" dirty="0" smtClean="0"/>
              <a:t>	для	управления	горным	давлением	</a:t>
            </a:r>
            <a:r>
              <a:rPr lang="ru-RU" sz="2000" dirty="0" smtClean="0"/>
              <a:t>(используются	при производстве закладочных работ и обрушении вмещающих пород и руды).</a:t>
            </a:r>
          </a:p>
          <a:p>
            <a:r>
              <a:rPr lang="ru-RU" sz="2000" dirty="0" smtClean="0"/>
              <a:t>Количество и расположение нарезных выработок в пространстве зависит от системы разработки.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884009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Классификация подготовительных выработок</a:t>
            </a:r>
          </a:p>
        </p:txBody>
      </p:sp>
    </p:spTree>
    <p:extLst>
      <p:ext uri="{BB962C8B-B14F-4D97-AF65-F5344CB8AC3E}">
        <p14:creationId xmlns:p14="http://schemas.microsoft.com/office/powerpoint/2010/main" xmlns="" val="38100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884009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Классификация способов и схем подготовки рудных месторождений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5648" y="1189670"/>
          <a:ext cx="8754892" cy="5622741"/>
        </p:xfrm>
        <a:graphic>
          <a:graphicData uri="http://schemas.openxmlformats.org/drawingml/2006/table">
            <a:tbl>
              <a:tblPr/>
              <a:tblGrid>
                <a:gridCol w="14396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9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810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50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9484">
                <a:tc>
                  <a:txBody>
                    <a:bodyPr/>
                    <a:lstStyle/>
                    <a:p>
                      <a:pPr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235585" marR="219710" indent="15367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</a:rPr>
                        <a:t>Способ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</a:rPr>
                        <a:t>подготовки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54610" indent="118745"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Угол </a:t>
                      </a:r>
                      <a:r>
                        <a:rPr lang="ru-RU" sz="1400" spc="-5">
                          <a:latin typeface="Times New Roman"/>
                          <a:ea typeface="Times New Roman"/>
                        </a:rPr>
                        <a:t>падения 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залежи,</a:t>
                      </a:r>
                    </a:p>
                    <a:p>
                      <a:pPr marL="118110" algn="l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Times New Roman"/>
                          <a:ea typeface="Times New Roman"/>
                        </a:rPr>
                        <a:t>α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, град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799465" algn="l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Схема подготовки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marR="60960" algn="ctr"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Мощность залежи,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64135" marR="60960"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, 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961">
                <a:tc rowSpan="2">
                  <a:txBody>
                    <a:bodyPr/>
                    <a:lstStyle/>
                    <a:p>
                      <a:pPr algn="l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  <a:p>
                      <a:pPr marL="6794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Погоризонтный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21590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≤ 15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Главными и выемочными штреками</a:t>
                      </a:r>
                    </a:p>
                    <a:p>
                      <a:pPr marL="67945" algn="l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 отработкой заходками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62865" marR="609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≤ 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Главными и выемочными штреками</a:t>
                      </a:r>
                    </a:p>
                    <a:p>
                      <a:pPr marL="67945" algn="l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 отработкой лавами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961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240030" algn="l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Панельный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  <a:p>
                      <a:pPr marL="215900" algn="l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≤ 15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Панельно-столбовая с отработкой</a:t>
                      </a:r>
                    </a:p>
                    <a:p>
                      <a:pPr marL="67945" algn="l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заходками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62865" marR="60960"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≤ 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Панельно-столбовая с отработкой</a:t>
                      </a:r>
                    </a:p>
                    <a:p>
                      <a:pPr marL="67945" algn="l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лавами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Панельно-камерная с расположением</a:t>
                      </a:r>
                    </a:p>
                    <a:p>
                      <a:pPr marL="67945" algn="l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камер между главными штреками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30988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≤ 30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Панельно-камерная с расположением</a:t>
                      </a:r>
                    </a:p>
                    <a:p>
                      <a:pPr marL="67945" algn="l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камер между панельными штреками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5691">
                <a:tc row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316230" algn="l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Этажный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</a:endParaRPr>
                    </a:p>
                    <a:p>
                      <a:pPr marL="214630" algn="l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&gt; 15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Рудным штреком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marR="6096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≤ 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4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Полевым штреком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6096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8 – 12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Рудным и полевым штреками</a:t>
                      </a:r>
                    </a:p>
                    <a:p>
                      <a:pPr marL="67945" algn="l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 диагональными заездами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0960" algn="ctr"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10 – 18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0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49605"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Рудным и полевым штреками с кольцевыми заездами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0960" algn="ct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10 – 18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9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Рудным штреком и тупиковыми</a:t>
                      </a:r>
                    </a:p>
                    <a:p>
                      <a:pPr marL="67945" algn="l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ортами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0960" algn="ctr"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15 – 40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0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Полевым штреком лежачего бока</a:t>
                      </a:r>
                    </a:p>
                    <a:p>
                      <a:pPr marL="67945" algn="l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 тупиковыми ортами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0960" algn="ct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15 – 40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9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Полевым штреком висячего бока</a:t>
                      </a:r>
                    </a:p>
                    <a:p>
                      <a:pPr marL="67945" algn="l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 тупиковыми ортами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0960" algn="ctr"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15 – 40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0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Полевыми штреками лежачего</a:t>
                      </a:r>
                    </a:p>
                    <a:p>
                      <a:pPr marL="67945" algn="l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400" spc="-35" dirty="0">
                          <a:latin typeface="Times New Roman"/>
                          <a:ea typeface="Times New Roman"/>
                        </a:rPr>
                        <a:t>висячего </a:t>
                      </a:r>
                      <a:r>
                        <a:rPr lang="ru-RU" sz="1400" spc="-30" dirty="0">
                          <a:latin typeface="Times New Roman"/>
                          <a:ea typeface="Times New Roman"/>
                        </a:rPr>
                        <a:t>боков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400" spc="-35" dirty="0">
                          <a:latin typeface="Times New Roman"/>
                          <a:ea typeface="Times New Roman"/>
                        </a:rPr>
                        <a:t>кольцевыми </a:t>
                      </a:r>
                      <a:r>
                        <a:rPr lang="ru-RU" sz="1400" spc="-30" dirty="0">
                          <a:latin typeface="Times New Roman"/>
                          <a:ea typeface="Times New Roman"/>
                        </a:rPr>
                        <a:t>ортами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60960" algn="ct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&gt; 40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54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20130"/>
            <a:ext cx="91440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Панельно-камерная схема подготовки с расположением камер между главными штреками</a:t>
            </a:r>
          </a:p>
        </p:txBody>
      </p:sp>
      <p:pic>
        <p:nvPicPr>
          <p:cNvPr id="8" name="image5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290" y="1104742"/>
            <a:ext cx="6666275" cy="57532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9106" y="1335404"/>
            <a:ext cx="4319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 – главный откаточный штрек; </a:t>
            </a:r>
          </a:p>
          <a:p>
            <a:r>
              <a:rPr lang="ru-RU" sz="2000" dirty="0" smtClean="0"/>
              <a:t>2 – главный вентиляционный штрек; </a:t>
            </a:r>
          </a:p>
          <a:p>
            <a:r>
              <a:rPr lang="ru-RU" sz="2000" dirty="0" smtClean="0"/>
              <a:t>3 – панельный штрек; </a:t>
            </a:r>
          </a:p>
          <a:p>
            <a:r>
              <a:rPr lang="ru-RU" sz="2000" dirty="0" smtClean="0"/>
              <a:t>4 – камеры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229713" y="2088108"/>
            <a:ext cx="2927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Достоинства: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Не большие объемы ПНР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Возможность </a:t>
            </a:r>
            <a:r>
              <a:rPr lang="ru-RU" sz="1600" dirty="0" err="1" smtClean="0"/>
              <a:t>исп.конвеера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845489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20130"/>
            <a:ext cx="91440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Панельно-камерная схема подготовки с расположением камер между панельными штреками</a:t>
            </a:r>
          </a:p>
        </p:txBody>
      </p:sp>
      <p:pic>
        <p:nvPicPr>
          <p:cNvPr id="5" name="image5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192" y="1240250"/>
            <a:ext cx="6303524" cy="54593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9106" y="1335404"/>
            <a:ext cx="43190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 – главный откаточный штрек; </a:t>
            </a:r>
          </a:p>
          <a:p>
            <a:r>
              <a:rPr lang="ru-RU" sz="2000" dirty="0" smtClean="0"/>
              <a:t>2 – главный вентиляционный штрек; 3 – панельный штрек; </a:t>
            </a:r>
          </a:p>
          <a:p>
            <a:r>
              <a:rPr lang="ru-RU" sz="2000" dirty="0" smtClean="0"/>
              <a:t>4 – выемочный штрек; </a:t>
            </a:r>
          </a:p>
          <a:p>
            <a:r>
              <a:rPr lang="ru-RU" sz="2000" dirty="0" smtClean="0"/>
              <a:t>5 – камеры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3755" y="5704765"/>
            <a:ext cx="2973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Достоинства: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Больше добычных участков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Возможность исп. </a:t>
            </a:r>
            <a:r>
              <a:rPr lang="ru-RU" sz="1600" dirty="0" err="1" smtClean="0"/>
              <a:t>конвеера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84548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20130"/>
            <a:ext cx="91440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Схема подготовки рудным штреком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06" y="1335404"/>
            <a:ext cx="4319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 – квершлаг; 2 – рудный штрек</a:t>
            </a:r>
            <a:endParaRPr lang="ru-RU" sz="2000" dirty="0"/>
          </a:p>
        </p:txBody>
      </p:sp>
      <p:pic>
        <p:nvPicPr>
          <p:cNvPr id="7" name="image5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0477" y="1707684"/>
            <a:ext cx="5544766" cy="489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4894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3401</TotalTime>
  <Words>988</Words>
  <Application>Microsoft Office PowerPoint</Application>
  <PresentationFormat>Экран (4:3)</PresentationFormat>
  <Paragraphs>169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Подготовка при подземной разработке</vt:lpstr>
      <vt:lpstr>Содержание</vt:lpstr>
      <vt:lpstr>По завершению урока Вы будете знать:</vt:lpstr>
      <vt:lpstr>Слайд 4</vt:lpstr>
      <vt:lpstr>Классификация подготовительных выработок</vt:lpstr>
      <vt:lpstr>Классификация способов и схем подготовки рудных месторождений</vt:lpstr>
      <vt:lpstr>Панельно-камерная схема подготовки с расположением камер между главными штреками</vt:lpstr>
      <vt:lpstr>Панельно-камерная схема подготовки с расположением камер между панельными штреками</vt:lpstr>
      <vt:lpstr>Схема подготовки рудным штреком</vt:lpstr>
      <vt:lpstr>Схема подготовки рудным штреком</vt:lpstr>
      <vt:lpstr>Схема подготовки полевым штреком</vt:lpstr>
      <vt:lpstr>Схема подготовки полевым штреком</vt:lpstr>
      <vt:lpstr>Схема подготовки рудным и полевым штреком с диагональными заездами</vt:lpstr>
      <vt:lpstr>Схема подготовки рудным и полевым штреком с кольцевыми заездами</vt:lpstr>
      <vt:lpstr>Схема подготовки рудным и полевым штреком с кольцевыми заездами</vt:lpstr>
      <vt:lpstr>Схема подготовки рудным и полевым штреком с кольцевыми заездами</vt:lpstr>
      <vt:lpstr>Схема подготовки рудным штреком и тупиковыми ортами</vt:lpstr>
      <vt:lpstr>Схема подготовки рудным штреком и тупиковыми ортами</vt:lpstr>
      <vt:lpstr>Схема подготовки рудным штреком и тупиковыми ортами</vt:lpstr>
      <vt:lpstr>Схема подготовки полевым штреком лежачего бока и тупиковыми ортами</vt:lpstr>
      <vt:lpstr>Слайд 21</vt:lpstr>
      <vt:lpstr>Схема подготовки полевым штреком лежачего бока и тупиковыми ортами</vt:lpstr>
      <vt:lpstr>Схема подготовки полевым штреком висячего бока и тупиковыми ортами</vt:lpstr>
      <vt:lpstr>Схема подготовки полевыми штреками лежачего и висячего боков и кольцевыми ортами</vt:lpstr>
      <vt:lpstr>Слайд 25</vt:lpstr>
      <vt:lpstr>Слайд 26</vt:lpstr>
      <vt:lpstr>Подготовка тонких залежей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Zver</cp:lastModifiedBy>
  <cp:revision>338</cp:revision>
  <dcterms:created xsi:type="dcterms:W3CDTF">2017-10-09T05:58:02Z</dcterms:created>
  <dcterms:modified xsi:type="dcterms:W3CDTF">2020-11-09T06:13:14Z</dcterms:modified>
</cp:coreProperties>
</file>