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0" r:id="rId1"/>
  </p:sldMasterIdLst>
  <p:notesMasterIdLst>
    <p:notesMasterId r:id="rId30"/>
  </p:notesMasterIdLst>
  <p:handoutMasterIdLst>
    <p:handoutMasterId r:id="rId31"/>
  </p:handoutMasterIdLst>
  <p:sldIdLst>
    <p:sldId id="532" r:id="rId2"/>
    <p:sldId id="275" r:id="rId3"/>
    <p:sldId id="281" r:id="rId4"/>
    <p:sldId id="282" r:id="rId5"/>
    <p:sldId id="284" r:id="rId6"/>
    <p:sldId id="269" r:id="rId7"/>
    <p:sldId id="318" r:id="rId8"/>
    <p:sldId id="270" r:id="rId9"/>
    <p:sldId id="272" r:id="rId10"/>
    <p:sldId id="534" r:id="rId11"/>
    <p:sldId id="319" r:id="rId12"/>
    <p:sldId id="320" r:id="rId13"/>
    <p:sldId id="329" r:id="rId14"/>
    <p:sldId id="535" r:id="rId15"/>
    <p:sldId id="330" r:id="rId16"/>
    <p:sldId id="291" r:id="rId17"/>
    <p:sldId id="371" r:id="rId18"/>
    <p:sldId id="358" r:id="rId19"/>
    <p:sldId id="370" r:id="rId20"/>
    <p:sldId id="361" r:id="rId21"/>
    <p:sldId id="363" r:id="rId22"/>
    <p:sldId id="531" r:id="rId23"/>
    <p:sldId id="373" r:id="rId24"/>
    <p:sldId id="372" r:id="rId25"/>
    <p:sldId id="374" r:id="rId26"/>
    <p:sldId id="364" r:id="rId27"/>
    <p:sldId id="366" r:id="rId28"/>
    <p:sldId id="369" r:id="rId29"/>
  </p:sldIdLst>
  <p:sldSz cx="9144000" cy="6858000" type="screen4x3"/>
  <p:notesSz cx="6858000" cy="9144000"/>
  <p:custDataLst>
    <p:tags r:id="rId3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p15:clr>
            <a:srgbClr val="A4A3A4"/>
          </p15:clr>
        </p15:guide>
        <p15:guide id="2" pos="9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6E8E"/>
    <a:srgbClr val="518BB3"/>
    <a:srgbClr val="F5A30F"/>
    <a:srgbClr val="990000"/>
    <a:srgbClr val="9999FF"/>
    <a:srgbClr val="0000FF"/>
    <a:srgbClr val="DDDDDD"/>
    <a:srgbClr val="FF0000"/>
    <a:srgbClr val="CC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406513-BCB5-C149-B015-0D5B290C1119}" v="1" dt="2022-10-30T17:03:59.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31" autoAdjust="0"/>
    <p:restoredTop sz="86136" autoAdjust="0"/>
  </p:normalViewPr>
  <p:slideViewPr>
    <p:cSldViewPr>
      <p:cViewPr varScale="1">
        <p:scale>
          <a:sx n="93" d="100"/>
          <a:sy n="93" d="100"/>
        </p:scale>
        <p:origin x="1544" y="200"/>
      </p:cViewPr>
      <p:guideLst>
        <p:guide orient="horz" pos="144"/>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huldyz Kalpeyeva" userId="a4896ecb-5629-4bdb-85b1-09c2055dd9f8" providerId="ADAL" clId="{90406513-BCB5-C149-B015-0D5B290C1119}"/>
    <pc:docChg chg="custSel delSld modSld">
      <pc:chgData name="Zhuldyz Kalpeyeva" userId="a4896ecb-5629-4bdb-85b1-09c2055dd9f8" providerId="ADAL" clId="{90406513-BCB5-C149-B015-0D5B290C1119}" dt="2022-10-30T17:20:22.114" v="144" actId="1076"/>
      <pc:docMkLst>
        <pc:docMk/>
      </pc:docMkLst>
      <pc:sldChg chg="modSp mod">
        <pc:chgData name="Zhuldyz Kalpeyeva" userId="a4896ecb-5629-4bdb-85b1-09c2055dd9f8" providerId="ADAL" clId="{90406513-BCB5-C149-B015-0D5B290C1119}" dt="2022-10-30T17:03:30.978" v="107" actId="121"/>
        <pc:sldMkLst>
          <pc:docMk/>
          <pc:sldMk cId="2461308274" sldId="269"/>
        </pc:sldMkLst>
        <pc:spChg chg="mod">
          <ac:chgData name="Zhuldyz Kalpeyeva" userId="a4896ecb-5629-4bdb-85b1-09c2055dd9f8" providerId="ADAL" clId="{90406513-BCB5-C149-B015-0D5B290C1119}" dt="2022-10-30T17:03:30.978" v="107" actId="121"/>
          <ac:spMkLst>
            <pc:docMk/>
            <pc:sldMk cId="2461308274" sldId="269"/>
            <ac:spMk id="3" creationId="{00000000-0000-0000-0000-000000000000}"/>
          </ac:spMkLst>
        </pc:spChg>
      </pc:sldChg>
      <pc:sldChg chg="del">
        <pc:chgData name="Zhuldyz Kalpeyeva" userId="a4896ecb-5629-4bdb-85b1-09c2055dd9f8" providerId="ADAL" clId="{90406513-BCB5-C149-B015-0D5B290C1119}" dt="2022-10-30T17:07:30.589" v="110" actId="2696"/>
        <pc:sldMkLst>
          <pc:docMk/>
          <pc:sldMk cId="0" sldId="273"/>
        </pc:sldMkLst>
      </pc:sldChg>
      <pc:sldChg chg="del">
        <pc:chgData name="Zhuldyz Kalpeyeva" userId="a4896ecb-5629-4bdb-85b1-09c2055dd9f8" providerId="ADAL" clId="{90406513-BCB5-C149-B015-0D5B290C1119}" dt="2022-10-30T16:59:53.250" v="14" actId="2696"/>
        <pc:sldMkLst>
          <pc:docMk/>
          <pc:sldMk cId="0" sldId="276"/>
        </pc:sldMkLst>
      </pc:sldChg>
      <pc:sldChg chg="del">
        <pc:chgData name="Zhuldyz Kalpeyeva" userId="a4896ecb-5629-4bdb-85b1-09c2055dd9f8" providerId="ADAL" clId="{90406513-BCB5-C149-B015-0D5B290C1119}" dt="2022-10-30T17:00:19.025" v="15" actId="2696"/>
        <pc:sldMkLst>
          <pc:docMk/>
          <pc:sldMk cId="0" sldId="279"/>
        </pc:sldMkLst>
      </pc:sldChg>
      <pc:sldChg chg="modSp mod">
        <pc:chgData name="Zhuldyz Kalpeyeva" userId="a4896ecb-5629-4bdb-85b1-09c2055dd9f8" providerId="ADAL" clId="{90406513-BCB5-C149-B015-0D5B290C1119}" dt="2022-10-30T17:01:12.373" v="22" actId="20577"/>
        <pc:sldMkLst>
          <pc:docMk/>
          <pc:sldMk cId="0" sldId="284"/>
        </pc:sldMkLst>
        <pc:spChg chg="mod">
          <ac:chgData name="Zhuldyz Kalpeyeva" userId="a4896ecb-5629-4bdb-85b1-09c2055dd9f8" providerId="ADAL" clId="{90406513-BCB5-C149-B015-0D5B290C1119}" dt="2022-10-30T17:01:12.373" v="22" actId="20577"/>
          <ac:spMkLst>
            <pc:docMk/>
            <pc:sldMk cId="0" sldId="284"/>
            <ac:spMk id="3" creationId="{00000000-0000-0000-0000-000000000000}"/>
          </ac:spMkLst>
        </pc:spChg>
      </pc:sldChg>
      <pc:sldChg chg="del">
        <pc:chgData name="Zhuldyz Kalpeyeva" userId="a4896ecb-5629-4bdb-85b1-09c2055dd9f8" providerId="ADAL" clId="{90406513-BCB5-C149-B015-0D5B290C1119}" dt="2022-10-30T17:01:58.724" v="26" actId="2696"/>
        <pc:sldMkLst>
          <pc:docMk/>
          <pc:sldMk cId="0" sldId="285"/>
        </pc:sldMkLst>
      </pc:sldChg>
      <pc:sldChg chg="modSp del mod">
        <pc:chgData name="Zhuldyz Kalpeyeva" userId="a4896ecb-5629-4bdb-85b1-09c2055dd9f8" providerId="ADAL" clId="{90406513-BCB5-C149-B015-0D5B290C1119}" dt="2022-10-30T17:01:56.734" v="25" actId="2696"/>
        <pc:sldMkLst>
          <pc:docMk/>
          <pc:sldMk cId="0" sldId="288"/>
        </pc:sldMkLst>
        <pc:spChg chg="mod">
          <ac:chgData name="Zhuldyz Kalpeyeva" userId="a4896ecb-5629-4bdb-85b1-09c2055dd9f8" providerId="ADAL" clId="{90406513-BCB5-C149-B015-0D5B290C1119}" dt="2022-10-30T17:01:53.927" v="24" actId="20577"/>
          <ac:spMkLst>
            <pc:docMk/>
            <pc:sldMk cId="0" sldId="288"/>
            <ac:spMk id="3" creationId="{00000000-0000-0000-0000-000000000000}"/>
          </ac:spMkLst>
        </pc:spChg>
      </pc:sldChg>
      <pc:sldChg chg="addSp modSp mod">
        <pc:chgData name="Zhuldyz Kalpeyeva" userId="a4896ecb-5629-4bdb-85b1-09c2055dd9f8" providerId="ADAL" clId="{90406513-BCB5-C149-B015-0D5B290C1119}" dt="2022-10-30T17:04:02.853" v="109" actId="1076"/>
        <pc:sldMkLst>
          <pc:docMk/>
          <pc:sldMk cId="3397282480" sldId="318"/>
        </pc:sldMkLst>
        <pc:spChg chg="add mod">
          <ac:chgData name="Zhuldyz Kalpeyeva" userId="a4896ecb-5629-4bdb-85b1-09c2055dd9f8" providerId="ADAL" clId="{90406513-BCB5-C149-B015-0D5B290C1119}" dt="2022-10-30T17:04:02.853" v="109" actId="1076"/>
          <ac:spMkLst>
            <pc:docMk/>
            <pc:sldMk cId="3397282480" sldId="318"/>
            <ac:spMk id="2" creationId="{BAA284EF-8245-1492-9DF9-FB54B3065EDD}"/>
          </ac:spMkLst>
        </pc:spChg>
      </pc:sldChg>
      <pc:sldChg chg="addSp modSp mod">
        <pc:chgData name="Zhuldyz Kalpeyeva" userId="a4896ecb-5629-4bdb-85b1-09c2055dd9f8" providerId="ADAL" clId="{90406513-BCB5-C149-B015-0D5B290C1119}" dt="2022-10-30T17:19:58.051" v="138" actId="404"/>
        <pc:sldMkLst>
          <pc:docMk/>
          <pc:sldMk cId="0" sldId="358"/>
        </pc:sldMkLst>
        <pc:spChg chg="add mod">
          <ac:chgData name="Zhuldyz Kalpeyeva" userId="a4896ecb-5629-4bdb-85b1-09c2055dd9f8" providerId="ADAL" clId="{90406513-BCB5-C149-B015-0D5B290C1119}" dt="2022-10-30T17:19:58.051" v="138" actId="404"/>
          <ac:spMkLst>
            <pc:docMk/>
            <pc:sldMk cId="0" sldId="358"/>
            <ac:spMk id="3" creationId="{14B83FB7-743D-F8A7-9D18-82E8E70FDFD7}"/>
          </ac:spMkLst>
        </pc:spChg>
      </pc:sldChg>
      <pc:sldChg chg="addSp modSp mod">
        <pc:chgData name="Zhuldyz Kalpeyeva" userId="a4896ecb-5629-4bdb-85b1-09c2055dd9f8" providerId="ADAL" clId="{90406513-BCB5-C149-B015-0D5B290C1119}" dt="2022-10-30T17:20:22.114" v="144" actId="1076"/>
        <pc:sldMkLst>
          <pc:docMk/>
          <pc:sldMk cId="0" sldId="370"/>
        </pc:sldMkLst>
        <pc:spChg chg="add mod">
          <ac:chgData name="Zhuldyz Kalpeyeva" userId="a4896ecb-5629-4bdb-85b1-09c2055dd9f8" providerId="ADAL" clId="{90406513-BCB5-C149-B015-0D5B290C1119}" dt="2022-10-30T17:20:22.114" v="144" actId="1076"/>
          <ac:spMkLst>
            <pc:docMk/>
            <pc:sldMk cId="0" sldId="370"/>
            <ac:spMk id="3" creationId="{B5E14D6F-F4F5-3E98-482D-AEE90D808D49}"/>
          </ac:spMkLst>
        </pc:spChg>
      </pc:sldChg>
      <pc:sldChg chg="del">
        <pc:chgData name="Zhuldyz Kalpeyeva" userId="a4896ecb-5629-4bdb-85b1-09c2055dd9f8" providerId="ADAL" clId="{90406513-BCB5-C149-B015-0D5B290C1119}" dt="2022-10-30T16:59:39.125" v="13" actId="2696"/>
        <pc:sldMkLst>
          <pc:docMk/>
          <pc:sldMk cId="2901565970" sldId="377"/>
        </pc:sldMkLst>
      </pc:sldChg>
      <pc:sldChg chg="delSp modSp mod">
        <pc:chgData name="Zhuldyz Kalpeyeva" userId="a4896ecb-5629-4bdb-85b1-09c2055dd9f8" providerId="ADAL" clId="{90406513-BCB5-C149-B015-0D5B290C1119}" dt="2022-10-30T16:59:31.003" v="12" actId="1076"/>
        <pc:sldMkLst>
          <pc:docMk/>
          <pc:sldMk cId="2976915416" sldId="532"/>
        </pc:sldMkLst>
        <pc:spChg chg="mod">
          <ac:chgData name="Zhuldyz Kalpeyeva" userId="a4896ecb-5629-4bdb-85b1-09c2055dd9f8" providerId="ADAL" clId="{90406513-BCB5-C149-B015-0D5B290C1119}" dt="2022-10-30T16:58:51.839" v="1" actId="1076"/>
          <ac:spMkLst>
            <pc:docMk/>
            <pc:sldMk cId="2976915416" sldId="532"/>
            <ac:spMk id="6" creationId="{A50BBEE2-84BF-4B6E-BEE5-7F0EBEC0C084}"/>
          </ac:spMkLst>
        </pc:spChg>
        <pc:spChg chg="mod">
          <ac:chgData name="Zhuldyz Kalpeyeva" userId="a4896ecb-5629-4bdb-85b1-09c2055dd9f8" providerId="ADAL" clId="{90406513-BCB5-C149-B015-0D5B290C1119}" dt="2022-10-30T16:59:31.003" v="12" actId="1076"/>
          <ac:spMkLst>
            <pc:docMk/>
            <pc:sldMk cId="2976915416" sldId="532"/>
            <ac:spMk id="7" creationId="{83127FD8-5B2B-4337-9E81-6385A6113072}"/>
          </ac:spMkLst>
        </pc:spChg>
        <pc:picChg chg="del">
          <ac:chgData name="Zhuldyz Kalpeyeva" userId="a4896ecb-5629-4bdb-85b1-09c2055dd9f8" providerId="ADAL" clId="{90406513-BCB5-C149-B015-0D5B290C1119}" dt="2022-10-30T16:58:47.480" v="0" actId="478"/>
          <ac:picMkLst>
            <pc:docMk/>
            <pc:sldMk cId="2976915416" sldId="532"/>
            <ac:picMk id="5" creationId="{2C9DA87C-561D-4AA3-B506-E9948841DC26}"/>
          </ac:picMkLst>
        </pc:picChg>
      </pc:sldChg>
      <pc:sldChg chg="del">
        <pc:chgData name="Zhuldyz Kalpeyeva" userId="a4896ecb-5629-4bdb-85b1-09c2055dd9f8" providerId="ADAL" clId="{90406513-BCB5-C149-B015-0D5B290C1119}" dt="2022-10-30T17:00:24.818" v="16" actId="2696"/>
        <pc:sldMkLst>
          <pc:docMk/>
          <pc:sldMk cId="3210122019" sldId="533"/>
        </pc:sldMkLst>
      </pc:sldChg>
      <pc:sldChg chg="addSp modSp mod">
        <pc:chgData name="Zhuldyz Kalpeyeva" userId="a4896ecb-5629-4bdb-85b1-09c2055dd9f8" providerId="ADAL" clId="{90406513-BCB5-C149-B015-0D5B290C1119}" dt="2022-10-30T17:18:58.131" v="131" actId="313"/>
        <pc:sldMkLst>
          <pc:docMk/>
          <pc:sldMk cId="4091612871" sldId="535"/>
        </pc:sldMkLst>
        <pc:spChg chg="add mod">
          <ac:chgData name="Zhuldyz Kalpeyeva" userId="a4896ecb-5629-4bdb-85b1-09c2055dd9f8" providerId="ADAL" clId="{90406513-BCB5-C149-B015-0D5B290C1119}" dt="2022-10-30T17:18:58.131" v="131" actId="313"/>
          <ac:spMkLst>
            <pc:docMk/>
            <pc:sldMk cId="4091612871" sldId="535"/>
            <ac:spMk id="4" creationId="{DACF9560-C3EF-2C49-64EA-781EB26FC56F}"/>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49E689E1-2D26-4397-9F91-E3BD12A6ED6B}"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5CE94B7C-9046-4E63-B20A-27E56B43842F}">
      <dgm:prSet custT="1"/>
      <dgm:spPr/>
      <dgm:t>
        <a:bodyPr/>
        <a:lstStyle/>
        <a:p>
          <a:pPr>
            <a:lnSpc>
              <a:spcPct val="100000"/>
            </a:lnSpc>
            <a:defRPr cap="all"/>
          </a:pPr>
          <a:r>
            <a:rPr lang="en-US" sz="1200"/>
            <a:t>To study large systems and how they were partitioned into subsystems and components, as well as how the structuring of these elements into a solution and the interfaces used to join them together facilitates communication and control. </a:t>
          </a:r>
        </a:p>
      </dgm:t>
    </dgm:pt>
    <dgm:pt modelId="{93562FF4-587D-47FC-8D92-B079A69362B5}" type="parTrans" cxnId="{B4E66328-5022-4857-B100-84D79FACC0B7}">
      <dgm:prSet/>
      <dgm:spPr/>
      <dgm:t>
        <a:bodyPr/>
        <a:lstStyle/>
        <a:p>
          <a:endParaRPr lang="en-US" sz="2400"/>
        </a:p>
      </dgm:t>
    </dgm:pt>
    <dgm:pt modelId="{722DD935-F623-4B82-96C3-4D74976B0AA4}" type="sibTrans" cxnId="{B4E66328-5022-4857-B100-84D79FACC0B7}">
      <dgm:prSet/>
      <dgm:spPr/>
      <dgm:t>
        <a:bodyPr/>
        <a:lstStyle/>
        <a:p>
          <a:endParaRPr lang="en-US" sz="2000"/>
        </a:p>
      </dgm:t>
    </dgm:pt>
    <dgm:pt modelId="{0E8A99D5-A022-4C2F-BE6A-22EF63F8499B}">
      <dgm:prSet custT="1"/>
      <dgm:spPr/>
      <dgm:t>
        <a:bodyPr/>
        <a:lstStyle/>
        <a:p>
          <a:pPr>
            <a:lnSpc>
              <a:spcPct val="100000"/>
            </a:lnSpc>
            <a:defRPr cap="all"/>
          </a:pPr>
          <a:r>
            <a:rPr lang="en-US" sz="1200"/>
            <a:t>To explore with various notations and formalisms as they learn the relationship between these structures and key quality attributes and their impact on system implementation. </a:t>
          </a:r>
        </a:p>
      </dgm:t>
    </dgm:pt>
    <dgm:pt modelId="{207869D4-8506-42AB-AD41-FFCABC94CCD9}" type="parTrans" cxnId="{E5EF4CCF-6C50-4C63-919E-DDB090F6C90F}">
      <dgm:prSet/>
      <dgm:spPr/>
      <dgm:t>
        <a:bodyPr/>
        <a:lstStyle/>
        <a:p>
          <a:endParaRPr lang="en-US" sz="2400"/>
        </a:p>
      </dgm:t>
    </dgm:pt>
    <dgm:pt modelId="{23DDC4AB-D86B-4747-9B66-794D78CE97B8}" type="sibTrans" cxnId="{E5EF4CCF-6C50-4C63-919E-DDB090F6C90F}">
      <dgm:prSet/>
      <dgm:spPr/>
      <dgm:t>
        <a:bodyPr/>
        <a:lstStyle/>
        <a:p>
          <a:endParaRPr lang="en-US" sz="2000"/>
        </a:p>
      </dgm:t>
    </dgm:pt>
    <dgm:pt modelId="{5A7D32C2-25C1-41AE-9719-71868E5A0F12}">
      <dgm:prSet custT="1"/>
      <dgm:spPr/>
      <dgm:t>
        <a:bodyPr/>
        <a:lstStyle/>
        <a:p>
          <a:pPr>
            <a:lnSpc>
              <a:spcPct val="100000"/>
            </a:lnSpc>
            <a:defRPr cap="all"/>
          </a:pPr>
          <a:r>
            <a:rPr lang="en-US" sz="1200"/>
            <a:t>Differences between detailed design and architecture are explored, as well as notations used for both. </a:t>
          </a:r>
        </a:p>
      </dgm:t>
    </dgm:pt>
    <dgm:pt modelId="{ACD70D5A-12FF-440D-A1DD-708758E68D44}" type="parTrans" cxnId="{1CB3ACCD-2762-4061-9661-FFB1204734F9}">
      <dgm:prSet/>
      <dgm:spPr/>
      <dgm:t>
        <a:bodyPr/>
        <a:lstStyle/>
        <a:p>
          <a:endParaRPr lang="en-US" sz="2400"/>
        </a:p>
      </dgm:t>
    </dgm:pt>
    <dgm:pt modelId="{582118AC-C75C-4AC4-8C77-38F89C6E148E}" type="sibTrans" cxnId="{1CB3ACCD-2762-4061-9661-FFB1204734F9}">
      <dgm:prSet/>
      <dgm:spPr/>
      <dgm:t>
        <a:bodyPr/>
        <a:lstStyle/>
        <a:p>
          <a:endParaRPr lang="en-US" sz="2000"/>
        </a:p>
      </dgm:t>
    </dgm:pt>
    <dgm:pt modelId="{1433D696-DE5E-4C19-A254-6FA0D233E394}">
      <dgm:prSet custT="1"/>
      <dgm:spPr/>
      <dgm:t>
        <a:bodyPr/>
        <a:lstStyle/>
        <a:p>
          <a:pPr>
            <a:lnSpc>
              <a:spcPct val="100000"/>
            </a:lnSpc>
            <a:defRPr cap="all"/>
          </a:pPr>
          <a:r>
            <a:rPr lang="en-US" sz="1200"/>
            <a:t>Several well-known architectural styles are analyzed . </a:t>
          </a:r>
        </a:p>
      </dgm:t>
    </dgm:pt>
    <dgm:pt modelId="{868F76D4-1FB0-47DB-B516-46871D23CC6A}" type="parTrans" cxnId="{FA6A91A5-8C10-4031-A31C-F68666A53082}">
      <dgm:prSet/>
      <dgm:spPr/>
      <dgm:t>
        <a:bodyPr/>
        <a:lstStyle/>
        <a:p>
          <a:endParaRPr lang="en-US" sz="2400"/>
        </a:p>
      </dgm:t>
    </dgm:pt>
    <dgm:pt modelId="{A10862E1-3C74-443A-9BA7-311E322C565A}" type="sibTrans" cxnId="{FA6A91A5-8C10-4031-A31C-F68666A53082}">
      <dgm:prSet/>
      <dgm:spPr/>
      <dgm:t>
        <a:bodyPr/>
        <a:lstStyle/>
        <a:p>
          <a:endParaRPr lang="en-US" sz="2000"/>
        </a:p>
      </dgm:t>
    </dgm:pt>
    <dgm:pt modelId="{613AA140-DB52-4FB2-B7ED-D1635778891F}">
      <dgm:prSet custT="1"/>
      <dgm:spPr/>
      <dgm:t>
        <a:bodyPr/>
        <a:lstStyle/>
        <a:p>
          <a:pPr>
            <a:lnSpc>
              <a:spcPct val="100000"/>
            </a:lnSpc>
            <a:defRPr cap="all"/>
          </a:pPr>
          <a:r>
            <a:rPr lang="en-US" sz="1200"/>
            <a:t>The use of various notations is explored, with a focus on UML (Unified Modeling Language ), and the role of architecture and detailed design specifications are considered from the perspective of risk management.</a:t>
          </a:r>
        </a:p>
      </dgm:t>
    </dgm:pt>
    <dgm:pt modelId="{5885A2F7-ABAB-4153-BBA7-231B0447100B}" type="parTrans" cxnId="{21A9FE37-6DC6-410A-9184-4C344244A3A2}">
      <dgm:prSet/>
      <dgm:spPr/>
      <dgm:t>
        <a:bodyPr/>
        <a:lstStyle/>
        <a:p>
          <a:endParaRPr lang="en-US" sz="2400"/>
        </a:p>
      </dgm:t>
    </dgm:pt>
    <dgm:pt modelId="{3F12DC84-FB02-4B75-B298-34E6AA6B6C3E}" type="sibTrans" cxnId="{21A9FE37-6DC6-410A-9184-4C344244A3A2}">
      <dgm:prSet/>
      <dgm:spPr/>
      <dgm:t>
        <a:bodyPr/>
        <a:lstStyle/>
        <a:p>
          <a:endParaRPr lang="en-US" sz="2000"/>
        </a:p>
      </dgm:t>
    </dgm:pt>
    <dgm:pt modelId="{19B63DA0-1284-4585-8B5E-DF927A575785}" type="pres">
      <dgm:prSet presAssocID="{49E689E1-2D26-4397-9F91-E3BD12A6ED6B}" presName="root" presStyleCnt="0">
        <dgm:presLayoutVars>
          <dgm:dir/>
          <dgm:resizeHandles val="exact"/>
        </dgm:presLayoutVars>
      </dgm:prSet>
      <dgm:spPr/>
    </dgm:pt>
    <dgm:pt modelId="{C8F175A4-75DC-455B-A9B6-E4CA70B89C35}" type="pres">
      <dgm:prSet presAssocID="{5CE94B7C-9046-4E63-B20A-27E56B43842F}" presName="compNode" presStyleCnt="0"/>
      <dgm:spPr/>
    </dgm:pt>
    <dgm:pt modelId="{55F23918-EE8C-4AC5-A7BF-25AD3E2496C7}" type="pres">
      <dgm:prSet presAssocID="{5CE94B7C-9046-4E63-B20A-27E56B43842F}" presName="iconBgRect" presStyleLbl="bgShp" presStyleIdx="0" presStyleCnt="5"/>
      <dgm:spPr/>
    </dgm:pt>
    <dgm:pt modelId="{2E65AC5F-2D09-448F-AD95-9F1EC219E3DD}" type="pres">
      <dgm:prSet presAssocID="{5CE94B7C-9046-4E63-B20A-27E56B43842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Иерархия"/>
        </a:ext>
      </dgm:extLst>
    </dgm:pt>
    <dgm:pt modelId="{67CABD95-9C20-4B8E-BE20-F20A6D320B34}" type="pres">
      <dgm:prSet presAssocID="{5CE94B7C-9046-4E63-B20A-27E56B43842F}" presName="spaceRect" presStyleCnt="0"/>
      <dgm:spPr/>
    </dgm:pt>
    <dgm:pt modelId="{461A7DE6-4121-4B76-AD26-A7833C2B4A00}" type="pres">
      <dgm:prSet presAssocID="{5CE94B7C-9046-4E63-B20A-27E56B43842F}" presName="textRect" presStyleLbl="revTx" presStyleIdx="0" presStyleCnt="5">
        <dgm:presLayoutVars>
          <dgm:chMax val="1"/>
          <dgm:chPref val="1"/>
        </dgm:presLayoutVars>
      </dgm:prSet>
      <dgm:spPr/>
    </dgm:pt>
    <dgm:pt modelId="{CAF9843C-5992-4033-BE62-7D3EDA0B9EDF}" type="pres">
      <dgm:prSet presAssocID="{722DD935-F623-4B82-96C3-4D74976B0AA4}" presName="sibTrans" presStyleCnt="0"/>
      <dgm:spPr/>
    </dgm:pt>
    <dgm:pt modelId="{77EBAF87-3E6F-44CD-956D-37F1675F759E}" type="pres">
      <dgm:prSet presAssocID="{0E8A99D5-A022-4C2F-BE6A-22EF63F8499B}" presName="compNode" presStyleCnt="0"/>
      <dgm:spPr/>
    </dgm:pt>
    <dgm:pt modelId="{F28C8A2E-5164-4322-8E1D-500B9C405785}" type="pres">
      <dgm:prSet presAssocID="{0E8A99D5-A022-4C2F-BE6A-22EF63F8499B}" presName="iconBgRect" presStyleLbl="bgShp" presStyleIdx="1" presStyleCnt="5"/>
      <dgm:spPr/>
    </dgm:pt>
    <dgm:pt modelId="{178EE5EE-24F5-4331-B25A-67031061597B}" type="pres">
      <dgm:prSet presAssocID="{0E8A99D5-A022-4C2F-BE6A-22EF63F8499B}"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045672C2-638D-4D5E-8ED0-7EB4B45FCDE7}" type="pres">
      <dgm:prSet presAssocID="{0E8A99D5-A022-4C2F-BE6A-22EF63F8499B}" presName="spaceRect" presStyleCnt="0"/>
      <dgm:spPr/>
    </dgm:pt>
    <dgm:pt modelId="{E781C0E8-4886-42A4-89C1-CBB7D14E70E0}" type="pres">
      <dgm:prSet presAssocID="{0E8A99D5-A022-4C2F-BE6A-22EF63F8499B}" presName="textRect" presStyleLbl="revTx" presStyleIdx="1" presStyleCnt="5">
        <dgm:presLayoutVars>
          <dgm:chMax val="1"/>
          <dgm:chPref val="1"/>
        </dgm:presLayoutVars>
      </dgm:prSet>
      <dgm:spPr/>
    </dgm:pt>
    <dgm:pt modelId="{4A2C76A3-9627-4601-A481-85D1318F390B}" type="pres">
      <dgm:prSet presAssocID="{23DDC4AB-D86B-4747-9B66-794D78CE97B8}" presName="sibTrans" presStyleCnt="0"/>
      <dgm:spPr/>
    </dgm:pt>
    <dgm:pt modelId="{07A84274-81B2-49BA-B14F-D725F7C7F6E4}" type="pres">
      <dgm:prSet presAssocID="{5A7D32C2-25C1-41AE-9719-71868E5A0F12}" presName="compNode" presStyleCnt="0"/>
      <dgm:spPr/>
    </dgm:pt>
    <dgm:pt modelId="{64001F82-D965-4AEF-8FEA-DEEC3A193FF7}" type="pres">
      <dgm:prSet presAssocID="{5A7D32C2-25C1-41AE-9719-71868E5A0F12}" presName="iconBgRect" presStyleLbl="bgShp" presStyleIdx="2" presStyleCnt="5"/>
      <dgm:spPr/>
    </dgm:pt>
    <dgm:pt modelId="{F61F76C5-2A62-422E-8765-A4614E9449D2}" type="pres">
      <dgm:prSet presAssocID="{5A7D32C2-25C1-41AE-9719-71868E5A0F1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rawing Compass"/>
        </a:ext>
      </dgm:extLst>
    </dgm:pt>
    <dgm:pt modelId="{16567C97-6099-4830-8D9E-A126ECE6FD8C}" type="pres">
      <dgm:prSet presAssocID="{5A7D32C2-25C1-41AE-9719-71868E5A0F12}" presName="spaceRect" presStyleCnt="0"/>
      <dgm:spPr/>
    </dgm:pt>
    <dgm:pt modelId="{C0D2CAA4-6661-4E2C-B2D7-EB2850DA38BB}" type="pres">
      <dgm:prSet presAssocID="{5A7D32C2-25C1-41AE-9719-71868E5A0F12}" presName="textRect" presStyleLbl="revTx" presStyleIdx="2" presStyleCnt="5">
        <dgm:presLayoutVars>
          <dgm:chMax val="1"/>
          <dgm:chPref val="1"/>
        </dgm:presLayoutVars>
      </dgm:prSet>
      <dgm:spPr/>
    </dgm:pt>
    <dgm:pt modelId="{867299BA-4B28-427E-8BE6-D63E72AD54B0}" type="pres">
      <dgm:prSet presAssocID="{582118AC-C75C-4AC4-8C77-38F89C6E148E}" presName="sibTrans" presStyleCnt="0"/>
      <dgm:spPr/>
    </dgm:pt>
    <dgm:pt modelId="{CE2BAEAB-00E3-4A8E-8503-09311556D47C}" type="pres">
      <dgm:prSet presAssocID="{1433D696-DE5E-4C19-A254-6FA0D233E394}" presName="compNode" presStyleCnt="0"/>
      <dgm:spPr/>
    </dgm:pt>
    <dgm:pt modelId="{42244ED8-0EA2-4A17-85A1-5D8C9B5574CF}" type="pres">
      <dgm:prSet presAssocID="{1433D696-DE5E-4C19-A254-6FA0D233E394}" presName="iconBgRect" presStyleLbl="bgShp" presStyleIdx="3" presStyleCnt="5"/>
      <dgm:spPr/>
    </dgm:pt>
    <dgm:pt modelId="{9E9DA3FD-099C-488D-8BD7-91FC269FAC85}" type="pres">
      <dgm:prSet presAssocID="{1433D696-DE5E-4C19-A254-6FA0D233E39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ght Bulb and Gear"/>
        </a:ext>
      </dgm:extLst>
    </dgm:pt>
    <dgm:pt modelId="{250D4038-06E6-4138-AC48-F0D7C97A910E}" type="pres">
      <dgm:prSet presAssocID="{1433D696-DE5E-4C19-A254-6FA0D233E394}" presName="spaceRect" presStyleCnt="0"/>
      <dgm:spPr/>
    </dgm:pt>
    <dgm:pt modelId="{BE60DF85-95E8-4F7E-91D5-31E2D3DE6FCE}" type="pres">
      <dgm:prSet presAssocID="{1433D696-DE5E-4C19-A254-6FA0D233E394}" presName="textRect" presStyleLbl="revTx" presStyleIdx="3" presStyleCnt="5">
        <dgm:presLayoutVars>
          <dgm:chMax val="1"/>
          <dgm:chPref val="1"/>
        </dgm:presLayoutVars>
      </dgm:prSet>
      <dgm:spPr/>
    </dgm:pt>
    <dgm:pt modelId="{9063AC7B-453F-4418-85C2-959740398F58}" type="pres">
      <dgm:prSet presAssocID="{A10862E1-3C74-443A-9BA7-311E322C565A}" presName="sibTrans" presStyleCnt="0"/>
      <dgm:spPr/>
    </dgm:pt>
    <dgm:pt modelId="{0B98EEB5-F2FA-4EEC-9796-038C71B08A98}" type="pres">
      <dgm:prSet presAssocID="{613AA140-DB52-4FB2-B7ED-D1635778891F}" presName="compNode" presStyleCnt="0"/>
      <dgm:spPr/>
    </dgm:pt>
    <dgm:pt modelId="{DECA5B1E-3EE4-45CC-ADAD-62AF076702AE}" type="pres">
      <dgm:prSet presAssocID="{613AA140-DB52-4FB2-B7ED-D1635778891F}" presName="iconBgRect" presStyleLbl="bgShp" presStyleIdx="4" presStyleCnt="5"/>
      <dgm:spPr/>
    </dgm:pt>
    <dgm:pt modelId="{E39BF1A9-AAC7-4E72-B8E0-A97D2BE8234C}" type="pres">
      <dgm:prSet presAssocID="{613AA140-DB52-4FB2-B7ED-D1635778891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Блок-схема"/>
        </a:ext>
      </dgm:extLst>
    </dgm:pt>
    <dgm:pt modelId="{CE8CBDD1-F8F2-4A68-9A4C-6D02BD77FEE5}" type="pres">
      <dgm:prSet presAssocID="{613AA140-DB52-4FB2-B7ED-D1635778891F}" presName="spaceRect" presStyleCnt="0"/>
      <dgm:spPr/>
    </dgm:pt>
    <dgm:pt modelId="{168A5B60-C6DA-457E-8F8E-98CEA64EB34A}" type="pres">
      <dgm:prSet presAssocID="{613AA140-DB52-4FB2-B7ED-D1635778891F}" presName="textRect" presStyleLbl="revTx" presStyleIdx="4" presStyleCnt="5">
        <dgm:presLayoutVars>
          <dgm:chMax val="1"/>
          <dgm:chPref val="1"/>
        </dgm:presLayoutVars>
      </dgm:prSet>
      <dgm:spPr/>
    </dgm:pt>
  </dgm:ptLst>
  <dgm:cxnLst>
    <dgm:cxn modelId="{B4E66328-5022-4857-B100-84D79FACC0B7}" srcId="{49E689E1-2D26-4397-9F91-E3BD12A6ED6B}" destId="{5CE94B7C-9046-4E63-B20A-27E56B43842F}" srcOrd="0" destOrd="0" parTransId="{93562FF4-587D-47FC-8D92-B079A69362B5}" sibTransId="{722DD935-F623-4B82-96C3-4D74976B0AA4}"/>
    <dgm:cxn modelId="{21A9FE37-6DC6-410A-9184-4C344244A3A2}" srcId="{49E689E1-2D26-4397-9F91-E3BD12A6ED6B}" destId="{613AA140-DB52-4FB2-B7ED-D1635778891F}" srcOrd="4" destOrd="0" parTransId="{5885A2F7-ABAB-4153-BBA7-231B0447100B}" sibTransId="{3F12DC84-FB02-4B75-B298-34E6AA6B6C3E}"/>
    <dgm:cxn modelId="{265BCB3D-024A-4EE0-A658-A26A0D1CB372}" type="presOf" srcId="{613AA140-DB52-4FB2-B7ED-D1635778891F}" destId="{168A5B60-C6DA-457E-8F8E-98CEA64EB34A}" srcOrd="0" destOrd="0" presId="urn:microsoft.com/office/officeart/2018/5/layout/IconCircleLabelList"/>
    <dgm:cxn modelId="{E05C675D-E7DF-40D7-9F57-A0F0A26577F3}" type="presOf" srcId="{49E689E1-2D26-4397-9F91-E3BD12A6ED6B}" destId="{19B63DA0-1284-4585-8B5E-DF927A575785}" srcOrd="0" destOrd="0" presId="urn:microsoft.com/office/officeart/2018/5/layout/IconCircleLabelList"/>
    <dgm:cxn modelId="{C265F75E-6E43-420E-82A1-528D6CCD85E5}" type="presOf" srcId="{5A7D32C2-25C1-41AE-9719-71868E5A0F12}" destId="{C0D2CAA4-6661-4E2C-B2D7-EB2850DA38BB}" srcOrd="0" destOrd="0" presId="urn:microsoft.com/office/officeart/2018/5/layout/IconCircleLabelList"/>
    <dgm:cxn modelId="{9FF386A1-7C14-40C9-91B3-3084F64C5EA8}" type="presOf" srcId="{5CE94B7C-9046-4E63-B20A-27E56B43842F}" destId="{461A7DE6-4121-4B76-AD26-A7833C2B4A00}" srcOrd="0" destOrd="0" presId="urn:microsoft.com/office/officeart/2018/5/layout/IconCircleLabelList"/>
    <dgm:cxn modelId="{FA6A91A5-8C10-4031-A31C-F68666A53082}" srcId="{49E689E1-2D26-4397-9F91-E3BD12A6ED6B}" destId="{1433D696-DE5E-4C19-A254-6FA0D233E394}" srcOrd="3" destOrd="0" parTransId="{868F76D4-1FB0-47DB-B516-46871D23CC6A}" sibTransId="{A10862E1-3C74-443A-9BA7-311E322C565A}"/>
    <dgm:cxn modelId="{59A8BCB8-75A2-4107-96CB-990021F95892}" type="presOf" srcId="{0E8A99D5-A022-4C2F-BE6A-22EF63F8499B}" destId="{E781C0E8-4886-42A4-89C1-CBB7D14E70E0}" srcOrd="0" destOrd="0" presId="urn:microsoft.com/office/officeart/2018/5/layout/IconCircleLabelList"/>
    <dgm:cxn modelId="{1CB3ACCD-2762-4061-9661-FFB1204734F9}" srcId="{49E689E1-2D26-4397-9F91-E3BD12A6ED6B}" destId="{5A7D32C2-25C1-41AE-9719-71868E5A0F12}" srcOrd="2" destOrd="0" parTransId="{ACD70D5A-12FF-440D-A1DD-708758E68D44}" sibTransId="{582118AC-C75C-4AC4-8C77-38F89C6E148E}"/>
    <dgm:cxn modelId="{E5EF4CCF-6C50-4C63-919E-DDB090F6C90F}" srcId="{49E689E1-2D26-4397-9F91-E3BD12A6ED6B}" destId="{0E8A99D5-A022-4C2F-BE6A-22EF63F8499B}" srcOrd="1" destOrd="0" parTransId="{207869D4-8506-42AB-AD41-FFCABC94CCD9}" sibTransId="{23DDC4AB-D86B-4747-9B66-794D78CE97B8}"/>
    <dgm:cxn modelId="{6A9612D2-8527-4D69-8076-77C0F5BBD337}" type="presOf" srcId="{1433D696-DE5E-4C19-A254-6FA0D233E394}" destId="{BE60DF85-95E8-4F7E-91D5-31E2D3DE6FCE}" srcOrd="0" destOrd="0" presId="urn:microsoft.com/office/officeart/2018/5/layout/IconCircleLabelList"/>
    <dgm:cxn modelId="{0C4F2759-F8F1-4BF6-A69E-78E0245A1B30}" type="presParOf" srcId="{19B63DA0-1284-4585-8B5E-DF927A575785}" destId="{C8F175A4-75DC-455B-A9B6-E4CA70B89C35}" srcOrd="0" destOrd="0" presId="urn:microsoft.com/office/officeart/2018/5/layout/IconCircleLabelList"/>
    <dgm:cxn modelId="{89E005AA-0B56-43AA-87E6-1217CD1501B0}" type="presParOf" srcId="{C8F175A4-75DC-455B-A9B6-E4CA70B89C35}" destId="{55F23918-EE8C-4AC5-A7BF-25AD3E2496C7}" srcOrd="0" destOrd="0" presId="urn:microsoft.com/office/officeart/2018/5/layout/IconCircleLabelList"/>
    <dgm:cxn modelId="{256B5AB6-51E8-4BC5-BB28-E75ABE381968}" type="presParOf" srcId="{C8F175A4-75DC-455B-A9B6-E4CA70B89C35}" destId="{2E65AC5F-2D09-448F-AD95-9F1EC219E3DD}" srcOrd="1" destOrd="0" presId="urn:microsoft.com/office/officeart/2018/5/layout/IconCircleLabelList"/>
    <dgm:cxn modelId="{5545FBC8-15E2-455D-95F6-CDE22DF9F680}" type="presParOf" srcId="{C8F175A4-75DC-455B-A9B6-E4CA70B89C35}" destId="{67CABD95-9C20-4B8E-BE20-F20A6D320B34}" srcOrd="2" destOrd="0" presId="urn:microsoft.com/office/officeart/2018/5/layout/IconCircleLabelList"/>
    <dgm:cxn modelId="{EEBDA38B-C7A3-41BB-B1A4-918254D1A654}" type="presParOf" srcId="{C8F175A4-75DC-455B-A9B6-E4CA70B89C35}" destId="{461A7DE6-4121-4B76-AD26-A7833C2B4A00}" srcOrd="3" destOrd="0" presId="urn:microsoft.com/office/officeart/2018/5/layout/IconCircleLabelList"/>
    <dgm:cxn modelId="{98E2024F-67C2-4DE7-B1F9-FC0067007171}" type="presParOf" srcId="{19B63DA0-1284-4585-8B5E-DF927A575785}" destId="{CAF9843C-5992-4033-BE62-7D3EDA0B9EDF}" srcOrd="1" destOrd="0" presId="urn:microsoft.com/office/officeart/2018/5/layout/IconCircleLabelList"/>
    <dgm:cxn modelId="{FE2CE765-DD30-401D-A16E-99D867B20F77}" type="presParOf" srcId="{19B63DA0-1284-4585-8B5E-DF927A575785}" destId="{77EBAF87-3E6F-44CD-956D-37F1675F759E}" srcOrd="2" destOrd="0" presId="urn:microsoft.com/office/officeart/2018/5/layout/IconCircleLabelList"/>
    <dgm:cxn modelId="{E9D2BB9A-5D1C-4B98-9238-26A1576C06A5}" type="presParOf" srcId="{77EBAF87-3E6F-44CD-956D-37F1675F759E}" destId="{F28C8A2E-5164-4322-8E1D-500B9C405785}" srcOrd="0" destOrd="0" presId="urn:microsoft.com/office/officeart/2018/5/layout/IconCircleLabelList"/>
    <dgm:cxn modelId="{965C9122-DD6C-42A8-98FE-C605B6020C2D}" type="presParOf" srcId="{77EBAF87-3E6F-44CD-956D-37F1675F759E}" destId="{178EE5EE-24F5-4331-B25A-67031061597B}" srcOrd="1" destOrd="0" presId="urn:microsoft.com/office/officeart/2018/5/layout/IconCircleLabelList"/>
    <dgm:cxn modelId="{70F9E3AE-3135-4EF0-9EBD-2A60B9613B6E}" type="presParOf" srcId="{77EBAF87-3E6F-44CD-956D-37F1675F759E}" destId="{045672C2-638D-4D5E-8ED0-7EB4B45FCDE7}" srcOrd="2" destOrd="0" presId="urn:microsoft.com/office/officeart/2018/5/layout/IconCircleLabelList"/>
    <dgm:cxn modelId="{E97AF4E5-8E07-4356-8FBD-83ABB763F030}" type="presParOf" srcId="{77EBAF87-3E6F-44CD-956D-37F1675F759E}" destId="{E781C0E8-4886-42A4-89C1-CBB7D14E70E0}" srcOrd="3" destOrd="0" presId="urn:microsoft.com/office/officeart/2018/5/layout/IconCircleLabelList"/>
    <dgm:cxn modelId="{424A7F50-9C23-4A3A-A26D-B6CC545CBC38}" type="presParOf" srcId="{19B63DA0-1284-4585-8B5E-DF927A575785}" destId="{4A2C76A3-9627-4601-A481-85D1318F390B}" srcOrd="3" destOrd="0" presId="urn:microsoft.com/office/officeart/2018/5/layout/IconCircleLabelList"/>
    <dgm:cxn modelId="{8ED07074-A0D2-46BB-8996-1156181CFAD0}" type="presParOf" srcId="{19B63DA0-1284-4585-8B5E-DF927A575785}" destId="{07A84274-81B2-49BA-B14F-D725F7C7F6E4}" srcOrd="4" destOrd="0" presId="urn:microsoft.com/office/officeart/2018/5/layout/IconCircleLabelList"/>
    <dgm:cxn modelId="{C3AF51D7-D6DE-4C80-A673-6E8DE74D6071}" type="presParOf" srcId="{07A84274-81B2-49BA-B14F-D725F7C7F6E4}" destId="{64001F82-D965-4AEF-8FEA-DEEC3A193FF7}" srcOrd="0" destOrd="0" presId="urn:microsoft.com/office/officeart/2018/5/layout/IconCircleLabelList"/>
    <dgm:cxn modelId="{2F5A79A9-1738-4B19-9C00-2A498ECC69E6}" type="presParOf" srcId="{07A84274-81B2-49BA-B14F-D725F7C7F6E4}" destId="{F61F76C5-2A62-422E-8765-A4614E9449D2}" srcOrd="1" destOrd="0" presId="urn:microsoft.com/office/officeart/2018/5/layout/IconCircleLabelList"/>
    <dgm:cxn modelId="{BC42B91D-E868-424B-9172-1E188CCC3B0B}" type="presParOf" srcId="{07A84274-81B2-49BA-B14F-D725F7C7F6E4}" destId="{16567C97-6099-4830-8D9E-A126ECE6FD8C}" srcOrd="2" destOrd="0" presId="urn:microsoft.com/office/officeart/2018/5/layout/IconCircleLabelList"/>
    <dgm:cxn modelId="{4EF63EB0-F35A-4B86-BB53-EDF9CE7DE9D7}" type="presParOf" srcId="{07A84274-81B2-49BA-B14F-D725F7C7F6E4}" destId="{C0D2CAA4-6661-4E2C-B2D7-EB2850DA38BB}" srcOrd="3" destOrd="0" presId="urn:microsoft.com/office/officeart/2018/5/layout/IconCircleLabelList"/>
    <dgm:cxn modelId="{4776677C-9323-4329-A845-7794F4B1ADE1}" type="presParOf" srcId="{19B63DA0-1284-4585-8B5E-DF927A575785}" destId="{867299BA-4B28-427E-8BE6-D63E72AD54B0}" srcOrd="5" destOrd="0" presId="urn:microsoft.com/office/officeart/2018/5/layout/IconCircleLabelList"/>
    <dgm:cxn modelId="{3F31C78B-64C3-4EF6-8553-87519DBE2472}" type="presParOf" srcId="{19B63DA0-1284-4585-8B5E-DF927A575785}" destId="{CE2BAEAB-00E3-4A8E-8503-09311556D47C}" srcOrd="6" destOrd="0" presId="urn:microsoft.com/office/officeart/2018/5/layout/IconCircleLabelList"/>
    <dgm:cxn modelId="{A3CE9C28-7338-4B66-81E3-1FE398EEAC93}" type="presParOf" srcId="{CE2BAEAB-00E3-4A8E-8503-09311556D47C}" destId="{42244ED8-0EA2-4A17-85A1-5D8C9B5574CF}" srcOrd="0" destOrd="0" presId="urn:microsoft.com/office/officeart/2018/5/layout/IconCircleLabelList"/>
    <dgm:cxn modelId="{9B8473DA-734A-4111-90F8-2486D0354513}" type="presParOf" srcId="{CE2BAEAB-00E3-4A8E-8503-09311556D47C}" destId="{9E9DA3FD-099C-488D-8BD7-91FC269FAC85}" srcOrd="1" destOrd="0" presId="urn:microsoft.com/office/officeart/2018/5/layout/IconCircleLabelList"/>
    <dgm:cxn modelId="{E68DB489-8627-4E28-986B-F369E21DE7A8}" type="presParOf" srcId="{CE2BAEAB-00E3-4A8E-8503-09311556D47C}" destId="{250D4038-06E6-4138-AC48-F0D7C97A910E}" srcOrd="2" destOrd="0" presId="urn:microsoft.com/office/officeart/2018/5/layout/IconCircleLabelList"/>
    <dgm:cxn modelId="{089A59B5-8B79-4B05-A847-78F1B10D933F}" type="presParOf" srcId="{CE2BAEAB-00E3-4A8E-8503-09311556D47C}" destId="{BE60DF85-95E8-4F7E-91D5-31E2D3DE6FCE}" srcOrd="3" destOrd="0" presId="urn:microsoft.com/office/officeart/2018/5/layout/IconCircleLabelList"/>
    <dgm:cxn modelId="{971216FE-F8FA-4DB5-9AA1-66613AC6C80F}" type="presParOf" srcId="{19B63DA0-1284-4585-8B5E-DF927A575785}" destId="{9063AC7B-453F-4418-85C2-959740398F58}" srcOrd="7" destOrd="0" presId="urn:microsoft.com/office/officeart/2018/5/layout/IconCircleLabelList"/>
    <dgm:cxn modelId="{DE9A889B-1203-4D6F-BCB1-36B21965096A}" type="presParOf" srcId="{19B63DA0-1284-4585-8B5E-DF927A575785}" destId="{0B98EEB5-F2FA-4EEC-9796-038C71B08A98}" srcOrd="8" destOrd="0" presId="urn:microsoft.com/office/officeart/2018/5/layout/IconCircleLabelList"/>
    <dgm:cxn modelId="{44EBDBA8-F341-4F60-8D92-42F7DF86F6DC}" type="presParOf" srcId="{0B98EEB5-F2FA-4EEC-9796-038C71B08A98}" destId="{DECA5B1E-3EE4-45CC-ADAD-62AF076702AE}" srcOrd="0" destOrd="0" presId="urn:microsoft.com/office/officeart/2018/5/layout/IconCircleLabelList"/>
    <dgm:cxn modelId="{FC4734EA-86A3-40C8-9FBA-3E40E03C3441}" type="presParOf" srcId="{0B98EEB5-F2FA-4EEC-9796-038C71B08A98}" destId="{E39BF1A9-AAC7-4E72-B8E0-A97D2BE8234C}" srcOrd="1" destOrd="0" presId="urn:microsoft.com/office/officeart/2018/5/layout/IconCircleLabelList"/>
    <dgm:cxn modelId="{6496ABB7-31A0-4F6F-A80D-E0B30B323F91}" type="presParOf" srcId="{0B98EEB5-F2FA-4EEC-9796-038C71B08A98}" destId="{CE8CBDD1-F8F2-4A68-9A4C-6D02BD77FEE5}" srcOrd="2" destOrd="0" presId="urn:microsoft.com/office/officeart/2018/5/layout/IconCircleLabelList"/>
    <dgm:cxn modelId="{E49DA00F-78A4-4606-9044-737737889389}" type="presParOf" srcId="{0B98EEB5-F2FA-4EEC-9796-038C71B08A98}" destId="{168A5B60-C6DA-457E-8F8E-98CEA64EB34A}"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23918-EE8C-4AC5-A7BF-25AD3E2496C7}">
      <dsp:nvSpPr>
        <dsp:cNvPr id="0" name=""/>
        <dsp:cNvSpPr/>
      </dsp:nvSpPr>
      <dsp:spPr>
        <a:xfrm>
          <a:off x="270427" y="985054"/>
          <a:ext cx="843873" cy="84387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65AC5F-2D09-448F-AD95-9F1EC219E3DD}">
      <dsp:nvSpPr>
        <dsp:cNvPr id="0" name=""/>
        <dsp:cNvSpPr/>
      </dsp:nvSpPr>
      <dsp:spPr>
        <a:xfrm>
          <a:off x="450268" y="1164896"/>
          <a:ext cx="484189" cy="48418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1A7DE6-4121-4B76-AD26-A7833C2B4A00}">
      <dsp:nvSpPr>
        <dsp:cNvPr id="0" name=""/>
        <dsp:cNvSpPr/>
      </dsp:nvSpPr>
      <dsp:spPr>
        <a:xfrm>
          <a:off x="664" y="2091773"/>
          <a:ext cx="1383398" cy="1867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To study large systems and how they were partitioned into subsystems and components, as well as how the structuring of these elements into a solution and the interfaces used to join them together facilitates communication and control. </a:t>
          </a:r>
        </a:p>
      </dsp:txBody>
      <dsp:txXfrm>
        <a:off x="664" y="2091773"/>
        <a:ext cx="1383398" cy="1867587"/>
      </dsp:txXfrm>
    </dsp:sp>
    <dsp:sp modelId="{F28C8A2E-5164-4322-8E1D-500B9C405785}">
      <dsp:nvSpPr>
        <dsp:cNvPr id="0" name=""/>
        <dsp:cNvSpPr/>
      </dsp:nvSpPr>
      <dsp:spPr>
        <a:xfrm>
          <a:off x="1895920" y="985054"/>
          <a:ext cx="843873" cy="84387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8EE5EE-24F5-4331-B25A-67031061597B}">
      <dsp:nvSpPr>
        <dsp:cNvPr id="0" name=""/>
        <dsp:cNvSpPr/>
      </dsp:nvSpPr>
      <dsp:spPr>
        <a:xfrm>
          <a:off x="2075762" y="1164896"/>
          <a:ext cx="484189" cy="48418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781C0E8-4886-42A4-89C1-CBB7D14E70E0}">
      <dsp:nvSpPr>
        <dsp:cNvPr id="0" name=""/>
        <dsp:cNvSpPr/>
      </dsp:nvSpPr>
      <dsp:spPr>
        <a:xfrm>
          <a:off x="1626157" y="2091773"/>
          <a:ext cx="1383398" cy="1867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To explore with various notations and formalisms as they learn the relationship between these structures and key quality attributes and their impact on system implementation. </a:t>
          </a:r>
        </a:p>
      </dsp:txBody>
      <dsp:txXfrm>
        <a:off x="1626157" y="2091773"/>
        <a:ext cx="1383398" cy="1867587"/>
      </dsp:txXfrm>
    </dsp:sp>
    <dsp:sp modelId="{64001F82-D965-4AEF-8FEA-DEEC3A193FF7}">
      <dsp:nvSpPr>
        <dsp:cNvPr id="0" name=""/>
        <dsp:cNvSpPr/>
      </dsp:nvSpPr>
      <dsp:spPr>
        <a:xfrm>
          <a:off x="3521413" y="985054"/>
          <a:ext cx="843873" cy="84387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1F76C5-2A62-422E-8765-A4614E9449D2}">
      <dsp:nvSpPr>
        <dsp:cNvPr id="0" name=""/>
        <dsp:cNvSpPr/>
      </dsp:nvSpPr>
      <dsp:spPr>
        <a:xfrm>
          <a:off x="3701255" y="1164896"/>
          <a:ext cx="484189" cy="48418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D2CAA4-6661-4E2C-B2D7-EB2850DA38BB}">
      <dsp:nvSpPr>
        <dsp:cNvPr id="0" name=""/>
        <dsp:cNvSpPr/>
      </dsp:nvSpPr>
      <dsp:spPr>
        <a:xfrm>
          <a:off x="3251650" y="2091773"/>
          <a:ext cx="1383398" cy="1867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Differences between detailed design and architecture are explored, as well as notations used for both. </a:t>
          </a:r>
        </a:p>
      </dsp:txBody>
      <dsp:txXfrm>
        <a:off x="3251650" y="2091773"/>
        <a:ext cx="1383398" cy="1867587"/>
      </dsp:txXfrm>
    </dsp:sp>
    <dsp:sp modelId="{42244ED8-0EA2-4A17-85A1-5D8C9B5574CF}">
      <dsp:nvSpPr>
        <dsp:cNvPr id="0" name=""/>
        <dsp:cNvSpPr/>
      </dsp:nvSpPr>
      <dsp:spPr>
        <a:xfrm>
          <a:off x="5146906" y="985054"/>
          <a:ext cx="843873" cy="84387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9DA3FD-099C-488D-8BD7-91FC269FAC85}">
      <dsp:nvSpPr>
        <dsp:cNvPr id="0" name=""/>
        <dsp:cNvSpPr/>
      </dsp:nvSpPr>
      <dsp:spPr>
        <a:xfrm>
          <a:off x="5326748" y="1164896"/>
          <a:ext cx="484189" cy="48418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60DF85-95E8-4F7E-91D5-31E2D3DE6FCE}">
      <dsp:nvSpPr>
        <dsp:cNvPr id="0" name=""/>
        <dsp:cNvSpPr/>
      </dsp:nvSpPr>
      <dsp:spPr>
        <a:xfrm>
          <a:off x="4877143" y="2091773"/>
          <a:ext cx="1383398" cy="1867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Several well-known architectural styles are analyzed . </a:t>
          </a:r>
        </a:p>
      </dsp:txBody>
      <dsp:txXfrm>
        <a:off x="4877143" y="2091773"/>
        <a:ext cx="1383398" cy="1867587"/>
      </dsp:txXfrm>
    </dsp:sp>
    <dsp:sp modelId="{DECA5B1E-3EE4-45CC-ADAD-62AF076702AE}">
      <dsp:nvSpPr>
        <dsp:cNvPr id="0" name=""/>
        <dsp:cNvSpPr/>
      </dsp:nvSpPr>
      <dsp:spPr>
        <a:xfrm>
          <a:off x="6772399" y="985054"/>
          <a:ext cx="843873" cy="84387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9BF1A9-AAC7-4E72-B8E0-A97D2BE8234C}">
      <dsp:nvSpPr>
        <dsp:cNvPr id="0" name=""/>
        <dsp:cNvSpPr/>
      </dsp:nvSpPr>
      <dsp:spPr>
        <a:xfrm>
          <a:off x="6952241" y="1164896"/>
          <a:ext cx="484189" cy="48418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8A5B60-C6DA-457E-8F8E-98CEA64EB34A}">
      <dsp:nvSpPr>
        <dsp:cNvPr id="0" name=""/>
        <dsp:cNvSpPr/>
      </dsp:nvSpPr>
      <dsp:spPr>
        <a:xfrm>
          <a:off x="6502637" y="2091773"/>
          <a:ext cx="1383398" cy="1867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a:t>The use of various notations is explored, with a focus on UML (Unified Modeling Language ), and the role of architecture and detailed design specifications are considered from the perspective of risk management.</a:t>
          </a:r>
        </a:p>
      </dsp:txBody>
      <dsp:txXfrm>
        <a:off x="6502637" y="2091773"/>
        <a:ext cx="1383398" cy="1867587"/>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EEB538-C69A-B04C-9E8D-6E0E054225CC}" type="slidenum">
              <a:rPr lang="en-US" smtClean="0"/>
              <a:pPr/>
              <a:t>‹#›</a:t>
            </a:fld>
            <a:endParaRPr lang="en-US"/>
          </a:p>
        </p:txBody>
      </p:sp>
    </p:spTree>
    <p:extLst>
      <p:ext uri="{BB962C8B-B14F-4D97-AF65-F5344CB8AC3E}">
        <p14:creationId xmlns:p14="http://schemas.microsoft.com/office/powerpoint/2010/main" val="93858136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3F985720-F481-4AB0-8AF7-432CB9E99386}" type="slidenum">
              <a:rPr lang="en-US"/>
              <a:pPr/>
              <a:t>‹#›</a:t>
            </a:fld>
            <a:endParaRPr lang="en-US"/>
          </a:p>
        </p:txBody>
      </p:sp>
    </p:spTree>
    <p:extLst>
      <p:ext uri="{BB962C8B-B14F-4D97-AF65-F5344CB8AC3E}">
        <p14:creationId xmlns:p14="http://schemas.microsoft.com/office/powerpoint/2010/main" val="1706143587"/>
      </p:ext>
    </p:extLst>
  </p:cSld>
  <p:clrMap bg1="lt1" tx1="dk1" bg2="lt2" tx2="dk2" accent1="accent1" accent2="accent2" accent3="accent3" accent4="accent4" accent5="accent5" accent6="accent6" hlink="hlink" folHlink="folHlink"/>
  <p:hf sldNum="0" hdr="0" ftr="0"/>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a:p>
            <a:endParaRPr lang="ru-KZ" dirty="0"/>
          </a:p>
          <a:p>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1465136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371735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2950457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295607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r>
              <a:rPr lang="en-GB" altLang="ru-KZ" sz="2800" dirty="0"/>
              <a:t>Use case diagrams show:</a:t>
            </a:r>
          </a:p>
          <a:p>
            <a:pPr lvl="1" eaLnBrk="1" hangingPunct="1"/>
            <a:r>
              <a:rPr lang="en-GB" altLang="ru-KZ" sz="2400" b="1" dirty="0"/>
              <a:t>Actors</a:t>
            </a:r>
            <a:r>
              <a:rPr lang="en-GB" altLang="ru-KZ" sz="2400" dirty="0"/>
              <a:t>:  people or other systems interacting with system being modelled. </a:t>
            </a:r>
            <a:r>
              <a:rPr lang="en-US" dirty="0"/>
              <a:t>Actors are drawn as stick figures.</a:t>
            </a:r>
          </a:p>
          <a:p>
            <a:pPr lvl="1" eaLnBrk="1" hangingPunct="1"/>
            <a:r>
              <a:rPr lang="en-GB" altLang="ru-KZ" sz="2400" b="1" dirty="0"/>
              <a:t>Use cases</a:t>
            </a:r>
            <a:r>
              <a:rPr lang="en-GB" altLang="ru-KZ" sz="2400" dirty="0"/>
              <a:t>:  represent sequences of actions carried out by the system.                             </a:t>
            </a:r>
          </a:p>
          <a:p>
            <a:pPr lvl="1"/>
            <a:r>
              <a:rPr lang="en-GB" altLang="ru-KZ" sz="2400" b="1" dirty="0"/>
              <a:t>Communication(</a:t>
            </a:r>
            <a:r>
              <a:rPr lang="en-US" b="1" dirty="0"/>
              <a:t>Association</a:t>
            </a:r>
            <a:r>
              <a:rPr lang="en-GB" altLang="ru-KZ" sz="2400" b="1" dirty="0"/>
              <a:t>):</a:t>
            </a:r>
            <a:r>
              <a:rPr lang="en-GB" altLang="ru-KZ" sz="2400" dirty="0"/>
              <a:t> between actors and use cases </a:t>
            </a:r>
            <a:r>
              <a:rPr lang="en-US" dirty="0"/>
              <a:t>are indicated in use case diagrams by solid lines. </a:t>
            </a:r>
          </a:p>
          <a:p>
            <a:pPr lvl="1"/>
            <a:r>
              <a:rPr lang="en-US" b="1" dirty="0"/>
              <a:t>System boundary boxes (optional)</a:t>
            </a:r>
            <a:r>
              <a:rPr lang="en-US" dirty="0"/>
              <a:t>. You can draw a rectangle around the use cases, called the system boundary box, to indicates the scope of your system. </a:t>
            </a:r>
          </a:p>
          <a:p>
            <a:pPr lvl="1"/>
            <a:endParaRPr lang="en-GB" altLang="ru-KZ" sz="2400" dirty="0"/>
          </a:p>
          <a:p>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4113925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GB" altLang="ru-KZ" dirty="0"/>
              <a:t>Use Case Diagram</a:t>
            </a:r>
            <a:r>
              <a:rPr lang="ru-RU" altLang="ru-KZ" dirty="0"/>
              <a:t> </a:t>
            </a:r>
            <a:r>
              <a:rPr lang="en-US" dirty="0"/>
              <a:t>looks like this</a:t>
            </a:r>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101217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lnSpc>
                <a:spcPct val="90000"/>
              </a:lnSpc>
            </a:pPr>
            <a:r>
              <a:rPr lang="en-GB" altLang="ru-KZ" sz="2800" dirty="0"/>
              <a:t>Use case represents a </a:t>
            </a:r>
            <a:r>
              <a:rPr lang="en-GB" altLang="ru-KZ" sz="2800" i="1" dirty="0"/>
              <a:t>generic</a:t>
            </a:r>
            <a:r>
              <a:rPr lang="en-GB" altLang="ru-KZ" sz="2800" dirty="0"/>
              <a:t> case of interaction</a:t>
            </a:r>
          </a:p>
          <a:p>
            <a:pPr eaLnBrk="1" hangingPunct="1">
              <a:lnSpc>
                <a:spcPct val="90000"/>
              </a:lnSpc>
            </a:pPr>
            <a:r>
              <a:rPr lang="en-GB" altLang="ru-KZ" sz="2800" dirty="0"/>
              <a:t>A particular course that a use-case instance might take is called as </a:t>
            </a:r>
            <a:r>
              <a:rPr lang="en-GB" altLang="ru-KZ" sz="2800" i="1" u="sng" dirty="0"/>
              <a:t>scenario</a:t>
            </a:r>
            <a:endParaRPr lang="en-GB" altLang="ru-KZ" sz="2800" dirty="0"/>
          </a:p>
          <a:p>
            <a:pPr eaLnBrk="1" hangingPunct="1">
              <a:lnSpc>
                <a:spcPct val="90000"/>
              </a:lnSpc>
            </a:pPr>
            <a:r>
              <a:rPr lang="en-GB" altLang="ru-KZ" sz="2800" dirty="0"/>
              <a:t>For example, there may be many </a:t>
            </a:r>
            <a:r>
              <a:rPr lang="en-GB" altLang="ru-KZ" sz="2800" dirty="0">
                <a:latin typeface="Arial" panose="020B0604020202020204" pitchFamily="34" charset="0"/>
              </a:rPr>
              <a:t>Withdraw Cash</a:t>
            </a:r>
            <a:r>
              <a:rPr lang="en-GB" altLang="ru-KZ" sz="2800" dirty="0"/>
              <a:t> scenarios where no cash is withdrawn!</a:t>
            </a:r>
          </a:p>
          <a:p>
            <a:pPr lvl="1" eaLnBrk="1" hangingPunct="1">
              <a:lnSpc>
                <a:spcPct val="90000"/>
              </a:lnSpc>
            </a:pPr>
            <a:r>
              <a:rPr lang="en-GB" altLang="ru-KZ" sz="2400" dirty="0"/>
              <a:t>Card holder has insufficient funds on account</a:t>
            </a:r>
          </a:p>
          <a:p>
            <a:pPr lvl="1" eaLnBrk="1" hangingPunct="1">
              <a:lnSpc>
                <a:spcPct val="90000"/>
              </a:lnSpc>
            </a:pPr>
            <a:r>
              <a:rPr lang="en-GB" altLang="ru-KZ" sz="2400" dirty="0"/>
              <a:t>ATM cannot connect to bank’s system</a:t>
            </a:r>
          </a:p>
          <a:p>
            <a:pPr lvl="1" eaLnBrk="1" hangingPunct="1">
              <a:lnSpc>
                <a:spcPct val="90000"/>
              </a:lnSpc>
            </a:pPr>
            <a:r>
              <a:rPr lang="en-GB" altLang="ru-KZ" sz="2400" dirty="0"/>
              <a:t>ATM does not contain enough cash</a:t>
            </a:r>
          </a:p>
          <a:p>
            <a:pPr lvl="1" eaLnBrk="1" hangingPunct="1">
              <a:lnSpc>
                <a:spcPct val="90000"/>
              </a:lnSpc>
            </a:pPr>
            <a:r>
              <a:rPr lang="en-GB" altLang="ru-KZ" sz="2400" dirty="0"/>
              <a:t>Customer cancels the transaction for some reason</a:t>
            </a:r>
          </a:p>
          <a:p>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2261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200" dirty="0">
              <a:highlight>
                <a:srgbClr val="FFFF00"/>
              </a:highlight>
            </a:endParaRPr>
          </a:p>
        </p:txBody>
      </p:sp>
      <p:sp>
        <p:nvSpPr>
          <p:cNvPr id="4" name="Дата 3"/>
          <p:cNvSpPr>
            <a:spLocks noGrp="1"/>
          </p:cNvSpPr>
          <p:nvPr>
            <p:ph type="dt" idx="10"/>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2275182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KZ"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385890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3730158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4203964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3437031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660400" indent="-660400"/>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1718051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Дата 3"/>
          <p:cNvSpPr>
            <a:spLocks noGrp="1"/>
          </p:cNvSpPr>
          <p:nvPr>
            <p:ph type="dt" idx="1"/>
          </p:nvPr>
        </p:nvSpPr>
        <p:spPr/>
        <p:txBody>
          <a:bodyPr/>
          <a:lstStyle/>
          <a:p>
            <a:endParaRPr lang="en-US"/>
          </a:p>
        </p:txBody>
      </p:sp>
    </p:spTree>
    <p:extLst>
      <p:ext uri="{BB962C8B-B14F-4D97-AF65-F5344CB8AC3E}">
        <p14:creationId xmlns:p14="http://schemas.microsoft.com/office/powerpoint/2010/main" val="3383923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endParaRPr lang="en-US" altLang="ru-KZ"/>
          </a:p>
        </p:txBody>
      </p:sp>
      <p:sp>
        <p:nvSpPr>
          <p:cNvPr id="5" name="Footer Placeholder 4"/>
          <p:cNvSpPr>
            <a:spLocks noGrp="1"/>
          </p:cNvSpPr>
          <p:nvPr>
            <p:ph type="ftr" sz="quarter" idx="11"/>
          </p:nvPr>
        </p:nvSpPr>
        <p:spPr/>
        <p:txBody>
          <a:bodyPr/>
          <a:lstStyle/>
          <a:p>
            <a:endParaRPr lang="en-US" altLang="ru-KZ"/>
          </a:p>
        </p:txBody>
      </p:sp>
      <p:sp>
        <p:nvSpPr>
          <p:cNvPr id="6" name="Slide Number Placeholder 5"/>
          <p:cNvSpPr>
            <a:spLocks noGrp="1"/>
          </p:cNvSpPr>
          <p:nvPr>
            <p:ph type="sldNum" sz="quarter" idx="12"/>
          </p:nvPr>
        </p:nvSpPr>
        <p:spPr/>
        <p:txBody>
          <a:bodyPr/>
          <a:lstStyle/>
          <a:p>
            <a:fld id="{4BDAC239-6D60-4396-BFF4-C2E69C907ABE}" type="slidenum">
              <a:rPr lang="en-US" altLang="ru-KZ" smtClean="0"/>
              <a:pPr/>
              <a:t>‹#›</a:t>
            </a:fld>
            <a:endParaRPr lang="en-US" altLang="ru-KZ"/>
          </a:p>
        </p:txBody>
      </p:sp>
    </p:spTree>
    <p:extLst>
      <p:ext uri="{BB962C8B-B14F-4D97-AF65-F5344CB8AC3E}">
        <p14:creationId xmlns:p14="http://schemas.microsoft.com/office/powerpoint/2010/main" val="828338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20FCD48-089A-4100-80BE-B72FF11A1254}" type="datetimeFigureOut">
              <a:rPr lang="ru-KZ" smtClean="0"/>
              <a:t>30.10.2022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1FC79154-3A64-4DB2-A7A2-243D93DB0623}" type="slidenum">
              <a:rPr lang="ru-KZ" smtClean="0"/>
              <a:t>‹#›</a:t>
            </a:fld>
            <a:endParaRPr lang="ru-KZ"/>
          </a:p>
        </p:txBody>
      </p:sp>
    </p:spTree>
    <p:extLst>
      <p:ext uri="{BB962C8B-B14F-4D97-AF65-F5344CB8AC3E}">
        <p14:creationId xmlns:p14="http://schemas.microsoft.com/office/powerpoint/2010/main" val="3059202759"/>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20FCD48-089A-4100-80BE-B72FF11A1254}" type="datetimeFigureOut">
              <a:rPr lang="ru-KZ" smtClean="0"/>
              <a:t>30.10.2022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1FC79154-3A64-4DB2-A7A2-243D93DB0623}" type="slidenum">
              <a:rPr lang="ru-KZ" smtClean="0"/>
              <a:t>‹#›</a:t>
            </a:fld>
            <a:endParaRPr lang="ru-KZ"/>
          </a:p>
        </p:txBody>
      </p:sp>
    </p:spTree>
    <p:extLst>
      <p:ext uri="{BB962C8B-B14F-4D97-AF65-F5344CB8AC3E}">
        <p14:creationId xmlns:p14="http://schemas.microsoft.com/office/powerpoint/2010/main" val="1273108629"/>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enter topic title</a:t>
            </a:r>
          </a:p>
        </p:txBody>
      </p:sp>
      <p:sp>
        <p:nvSpPr>
          <p:cNvPr id="3" name="Content Placeholder 2"/>
          <p:cNvSpPr>
            <a:spLocks noGrp="1"/>
          </p:cNvSpPr>
          <p:nvPr>
            <p:ph idx="1" hasCustomPrompt="1"/>
          </p:nvPr>
        </p:nvSpPr>
        <p:spPr/>
        <p:txBody>
          <a:bodyPr/>
          <a:lstStyle>
            <a:lvl1pPr>
              <a:defRPr/>
            </a:lvl1pPr>
            <a:lvl2pPr>
              <a:defRPr baseline="0"/>
            </a:lvl2pPr>
            <a:lvl3pPr>
              <a:defRPr baseline="0"/>
            </a:lvl3pPr>
          </a:lstStyle>
          <a:p>
            <a:pPr lvl="0"/>
            <a:r>
              <a:rPr lang="en-US" dirty="0"/>
              <a:t>Click to enter high-level, key point</a:t>
            </a:r>
          </a:p>
          <a:p>
            <a:pPr lvl="1"/>
            <a:r>
              <a:rPr lang="en-US" dirty="0"/>
              <a:t>Click to enter supporting point</a:t>
            </a:r>
          </a:p>
          <a:p>
            <a:pPr lvl="2"/>
            <a:r>
              <a:rPr lang="en-US" dirty="0"/>
              <a:t>Click to enter lower level supporting point</a:t>
            </a:r>
          </a:p>
        </p:txBody>
      </p:sp>
      <p:sp>
        <p:nvSpPr>
          <p:cNvPr id="5" name="Picture Placeholder 4"/>
          <p:cNvSpPr>
            <a:spLocks noGrp="1"/>
          </p:cNvSpPr>
          <p:nvPr>
            <p:ph type="pic" sz="quarter" idx="10"/>
          </p:nvPr>
        </p:nvSpPr>
        <p:spPr>
          <a:xfrm>
            <a:off x="5562600" y="2590800"/>
            <a:ext cx="3429000" cy="2895600"/>
          </a:xfrm>
          <a:ln>
            <a:noFill/>
          </a:ln>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4181852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enter topic title</a:t>
            </a:r>
          </a:p>
        </p:txBody>
      </p:sp>
      <p:sp>
        <p:nvSpPr>
          <p:cNvPr id="4" name="Picture Placeholder 4"/>
          <p:cNvSpPr>
            <a:spLocks noGrp="1"/>
          </p:cNvSpPr>
          <p:nvPr>
            <p:ph type="pic" sz="quarter" idx="10" hasCustomPrompt="1"/>
          </p:nvPr>
        </p:nvSpPr>
        <p:spPr>
          <a:xfrm>
            <a:off x="5562600" y="2590800"/>
            <a:ext cx="3429000" cy="2895600"/>
          </a:xfrm>
          <a:ln>
            <a:solidFill>
              <a:schemeClr val="accent4">
                <a:lumMod val="10000"/>
              </a:schemeClr>
            </a:solidFill>
          </a:ln>
        </p:spPr>
        <p:txBody>
          <a:bodyPr/>
          <a:lstStyle>
            <a:lvl1pPr>
              <a:defRPr/>
            </a:lvl1pPr>
          </a:lstStyle>
          <a:p>
            <a:r>
              <a:rPr lang="en-US" dirty="0"/>
              <a:t>Click to enter picture</a:t>
            </a:r>
          </a:p>
        </p:txBody>
      </p:sp>
      <p:sp>
        <p:nvSpPr>
          <p:cNvPr id="5" name="Content Placeholder 2"/>
          <p:cNvSpPr>
            <a:spLocks noGrp="1"/>
          </p:cNvSpPr>
          <p:nvPr>
            <p:ph idx="1" hasCustomPrompt="1"/>
          </p:nvPr>
        </p:nvSpPr>
        <p:spPr>
          <a:xfrm>
            <a:off x="457200" y="1143000"/>
            <a:ext cx="8229600" cy="4724400"/>
          </a:xfrm>
        </p:spPr>
        <p:txBody>
          <a:bodyPr/>
          <a:lstStyle>
            <a:lvl1pPr>
              <a:defRPr/>
            </a:lvl1pPr>
            <a:lvl2pPr>
              <a:defRPr baseline="0"/>
            </a:lvl2pPr>
            <a:lvl3pPr>
              <a:defRPr baseline="0"/>
            </a:lvl3pPr>
          </a:lstStyle>
          <a:p>
            <a:pPr lvl="0"/>
            <a:r>
              <a:rPr lang="en-US" dirty="0"/>
              <a:t>Click to enter high-level, key point</a:t>
            </a:r>
          </a:p>
          <a:p>
            <a:pPr lvl="1"/>
            <a:r>
              <a:rPr lang="en-US" dirty="0"/>
              <a:t>Click to enter supporting point</a:t>
            </a:r>
          </a:p>
          <a:p>
            <a:pPr lvl="2"/>
            <a:r>
              <a:rPr lang="en-US" dirty="0"/>
              <a:t>Click to enter lower level supporting point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A6C83EB-4466-4C18-9B36-0D5F704BFC92}" type="datetimeFigureOut">
              <a:rPr lang="ru-RU" smtClean="0"/>
              <a:pPr/>
              <a:t>30.10.2022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B6DBBB-6166-46D2-83A2-2850D17F22BB}" type="slidenum">
              <a:rPr lang="ru-RU" smtClean="0"/>
              <a:pPr/>
              <a:t>‹#›</a:t>
            </a:fld>
            <a:endParaRPr lang="ru-RU"/>
          </a:p>
        </p:txBody>
      </p:sp>
    </p:spTree>
    <p:extLst>
      <p:ext uri="{BB962C8B-B14F-4D97-AF65-F5344CB8AC3E}">
        <p14:creationId xmlns:p14="http://schemas.microsoft.com/office/powerpoint/2010/main" val="287106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20FCD48-089A-4100-80BE-B72FF11A1254}" type="datetimeFigureOut">
              <a:rPr lang="ru-KZ" smtClean="0"/>
              <a:t>30.10.2022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1FC79154-3A64-4DB2-A7A2-243D93DB0623}" type="slidenum">
              <a:rPr lang="ru-KZ" smtClean="0"/>
              <a:t>‹#›</a:t>
            </a:fld>
            <a:endParaRPr lang="ru-KZ"/>
          </a:p>
        </p:txBody>
      </p:sp>
    </p:spTree>
    <p:extLst>
      <p:ext uri="{BB962C8B-B14F-4D97-AF65-F5344CB8AC3E}">
        <p14:creationId xmlns:p14="http://schemas.microsoft.com/office/powerpoint/2010/main" val="2431708124"/>
      </p:ext>
    </p:extLst>
  </p:cSld>
  <p:clrMapOvr>
    <a:masterClrMapping/>
  </p:clrMapOvr>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20FCD48-089A-4100-80BE-B72FF11A1254}" type="datetimeFigureOut">
              <a:rPr lang="ru-KZ" smtClean="0"/>
              <a:t>30.10.2022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1FC79154-3A64-4DB2-A7A2-243D93DB0623}" type="slidenum">
              <a:rPr lang="ru-KZ" smtClean="0"/>
              <a:t>‹#›</a:t>
            </a:fld>
            <a:endParaRPr lang="ru-KZ"/>
          </a:p>
        </p:txBody>
      </p:sp>
    </p:spTree>
    <p:extLst>
      <p:ext uri="{BB962C8B-B14F-4D97-AF65-F5344CB8AC3E}">
        <p14:creationId xmlns:p14="http://schemas.microsoft.com/office/powerpoint/2010/main" val="3699621345"/>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20FCD48-089A-4100-80BE-B72FF11A1254}" type="datetimeFigureOut">
              <a:rPr lang="ru-KZ" smtClean="0"/>
              <a:t>30.10.2022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1FC79154-3A64-4DB2-A7A2-243D93DB0623}" type="slidenum">
              <a:rPr lang="ru-KZ" smtClean="0"/>
              <a:t>‹#›</a:t>
            </a:fld>
            <a:endParaRPr lang="ru-KZ"/>
          </a:p>
        </p:txBody>
      </p:sp>
    </p:spTree>
    <p:extLst>
      <p:ext uri="{BB962C8B-B14F-4D97-AF65-F5344CB8AC3E}">
        <p14:creationId xmlns:p14="http://schemas.microsoft.com/office/powerpoint/2010/main" val="3223033229"/>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20FCD48-089A-4100-80BE-B72FF11A1254}" type="datetimeFigureOut">
              <a:rPr lang="ru-KZ" smtClean="0"/>
              <a:t>30.10.2022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1FC79154-3A64-4DB2-A7A2-243D93DB0623}" type="slidenum">
              <a:rPr lang="ru-KZ" smtClean="0"/>
              <a:t>‹#›</a:t>
            </a:fld>
            <a:endParaRPr lang="ru-KZ"/>
          </a:p>
        </p:txBody>
      </p:sp>
    </p:spTree>
    <p:extLst>
      <p:ext uri="{BB962C8B-B14F-4D97-AF65-F5344CB8AC3E}">
        <p14:creationId xmlns:p14="http://schemas.microsoft.com/office/powerpoint/2010/main" val="2751546510"/>
      </p:ext>
    </p:extLst>
  </p:cSld>
  <p:clrMapOvr>
    <a:masterClrMapping/>
  </p:clrMapOvr>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FCD48-089A-4100-80BE-B72FF11A1254}" type="datetimeFigureOut">
              <a:rPr lang="ru-KZ" smtClean="0"/>
              <a:t>30.10.2022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1FC79154-3A64-4DB2-A7A2-243D93DB0623}" type="slidenum">
              <a:rPr lang="ru-KZ" smtClean="0"/>
              <a:t>‹#›</a:t>
            </a:fld>
            <a:endParaRPr lang="ru-KZ"/>
          </a:p>
        </p:txBody>
      </p:sp>
    </p:spTree>
    <p:extLst>
      <p:ext uri="{BB962C8B-B14F-4D97-AF65-F5344CB8AC3E}">
        <p14:creationId xmlns:p14="http://schemas.microsoft.com/office/powerpoint/2010/main" val="2979445432"/>
      </p:ext>
    </p:extLst>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20FCD48-089A-4100-80BE-B72FF11A1254}" type="datetimeFigureOut">
              <a:rPr lang="ru-KZ" smtClean="0"/>
              <a:t>30.10.2022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1FC79154-3A64-4DB2-A7A2-243D93DB0623}" type="slidenum">
              <a:rPr lang="ru-KZ" smtClean="0"/>
              <a:t>‹#›</a:t>
            </a:fld>
            <a:endParaRPr lang="ru-KZ"/>
          </a:p>
        </p:txBody>
      </p:sp>
    </p:spTree>
    <p:extLst>
      <p:ext uri="{BB962C8B-B14F-4D97-AF65-F5344CB8AC3E}">
        <p14:creationId xmlns:p14="http://schemas.microsoft.com/office/powerpoint/2010/main" val="2143792084"/>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20FCD48-089A-4100-80BE-B72FF11A1254}" type="datetimeFigureOut">
              <a:rPr lang="ru-KZ" smtClean="0"/>
              <a:t>30.10.2022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1FC79154-3A64-4DB2-A7A2-243D93DB0623}" type="slidenum">
              <a:rPr lang="ru-KZ" smtClean="0"/>
              <a:t>‹#›</a:t>
            </a:fld>
            <a:endParaRPr lang="ru-KZ"/>
          </a:p>
        </p:txBody>
      </p:sp>
    </p:spTree>
    <p:extLst>
      <p:ext uri="{BB962C8B-B14F-4D97-AF65-F5344CB8AC3E}">
        <p14:creationId xmlns:p14="http://schemas.microsoft.com/office/powerpoint/2010/main" val="2614653451"/>
      </p:ext>
    </p:extLst>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10/30/22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9952782"/>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3" r:id="rId12"/>
    <p:sldLayoutId id="2147483763" r:id="rId13"/>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50BBEE2-84BF-4B6E-BEE5-7F0EBEC0C084}"/>
              </a:ext>
            </a:extLst>
          </p:cNvPr>
          <p:cNvSpPr txBox="1">
            <a:spLocks/>
          </p:cNvSpPr>
          <p:nvPr/>
        </p:nvSpPr>
        <p:spPr>
          <a:xfrm>
            <a:off x="2133600" y="2895600"/>
            <a:ext cx="8686800" cy="8483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Course Introduction</a:t>
            </a:r>
          </a:p>
        </p:txBody>
      </p:sp>
      <p:sp>
        <p:nvSpPr>
          <p:cNvPr id="7" name="TextBox 6">
            <a:extLst>
              <a:ext uri="{FF2B5EF4-FFF2-40B4-BE49-F238E27FC236}">
                <a16:creationId xmlns:a16="http://schemas.microsoft.com/office/drawing/2014/main" id="{83127FD8-5B2B-4337-9E81-6385A6113072}"/>
              </a:ext>
            </a:extLst>
          </p:cNvPr>
          <p:cNvSpPr txBox="1"/>
          <p:nvPr/>
        </p:nvSpPr>
        <p:spPr>
          <a:xfrm>
            <a:off x="1447800" y="533400"/>
            <a:ext cx="8096999" cy="584775"/>
          </a:xfrm>
          <a:prstGeom prst="rect">
            <a:avLst/>
          </a:prstGeom>
          <a:noFill/>
        </p:spPr>
        <p:txBody>
          <a:bodyPr wrap="square" rtlCol="0">
            <a:spAutoFit/>
          </a:bodyPr>
          <a:lstStyle/>
          <a:p>
            <a:r>
              <a:rPr lang="en-US" sz="3200" b="1" i="1" dirty="0"/>
              <a:t>Software Architecture and Design</a:t>
            </a:r>
          </a:p>
        </p:txBody>
      </p:sp>
    </p:spTree>
    <p:extLst>
      <p:ext uri="{BB962C8B-B14F-4D97-AF65-F5344CB8AC3E}">
        <p14:creationId xmlns:p14="http://schemas.microsoft.com/office/powerpoint/2010/main" val="2976915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397014E-2A99-4D65-B20B-A698DE2C0F43}"/>
              </a:ext>
            </a:extLst>
          </p:cNvPr>
          <p:cNvSpPr>
            <a:spLocks noGrp="1" noChangeArrowheads="1"/>
          </p:cNvSpPr>
          <p:nvPr>
            <p:ph type="title"/>
          </p:nvPr>
        </p:nvSpPr>
        <p:spPr/>
        <p:txBody>
          <a:bodyPr/>
          <a:lstStyle/>
          <a:p>
            <a:r>
              <a:rPr lang="en-US" dirty="0"/>
              <a:t>Software engineering is important for two reasons:</a:t>
            </a:r>
            <a:endParaRPr lang="tr-TR" altLang="ru-KZ" i="1" dirty="0"/>
          </a:p>
        </p:txBody>
      </p:sp>
      <p:sp>
        <p:nvSpPr>
          <p:cNvPr id="18435" name="Rectangle 3">
            <a:extLst>
              <a:ext uri="{FF2B5EF4-FFF2-40B4-BE49-F238E27FC236}">
                <a16:creationId xmlns:a16="http://schemas.microsoft.com/office/drawing/2014/main" id="{912B8BA3-EE01-4231-A6F5-4AA8207DCB36}"/>
              </a:ext>
            </a:extLst>
          </p:cNvPr>
          <p:cNvSpPr>
            <a:spLocks noGrp="1" noChangeArrowheads="1"/>
          </p:cNvSpPr>
          <p:nvPr>
            <p:ph idx="1"/>
          </p:nvPr>
        </p:nvSpPr>
        <p:spPr>
          <a:xfrm>
            <a:off x="628650" y="1690689"/>
            <a:ext cx="7886700" cy="4633912"/>
          </a:xfrm>
        </p:spPr>
        <p:txBody>
          <a:bodyPr>
            <a:normAutofit/>
          </a:bodyPr>
          <a:lstStyle/>
          <a:p>
            <a:pPr>
              <a:lnSpc>
                <a:spcPct val="80000"/>
              </a:lnSpc>
            </a:pPr>
            <a:r>
              <a:rPr lang="en-US" sz="2400" dirty="0"/>
              <a:t>1. More and more, individuals and society rely on advanced software systems. We need to be able to produce reliable and trustworthy systems economically and quickly. </a:t>
            </a:r>
          </a:p>
          <a:p>
            <a:pPr>
              <a:lnSpc>
                <a:spcPct val="80000"/>
              </a:lnSpc>
            </a:pPr>
            <a:endParaRPr lang="en-US" sz="2400" dirty="0"/>
          </a:p>
          <a:p>
            <a:pPr>
              <a:lnSpc>
                <a:spcPct val="80000"/>
              </a:lnSpc>
            </a:pPr>
            <a:r>
              <a:rPr lang="en-US" sz="2400" dirty="0"/>
              <a:t>2. It is usually cheaper, in the long run, to use software engineering methods and techniques for professional software systems rather than just write programs as a personal programming project. Failure to use software engineering method leads to higher costs for testing, quality assurance, and long-term maintenance</a:t>
            </a:r>
            <a:endParaRPr lang="tr-TR" altLang="ru-KZ" sz="1800" dirty="0"/>
          </a:p>
        </p:txBody>
      </p:sp>
    </p:spTree>
    <p:extLst>
      <p:ext uri="{BB962C8B-B14F-4D97-AF65-F5344CB8AC3E}">
        <p14:creationId xmlns:p14="http://schemas.microsoft.com/office/powerpoint/2010/main" val="652250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A3C71ED-D9EB-4234-A6F5-D2F05259011B}"/>
              </a:ext>
            </a:extLst>
          </p:cNvPr>
          <p:cNvSpPr>
            <a:spLocks noGrp="1" noChangeArrowheads="1"/>
          </p:cNvSpPr>
          <p:nvPr>
            <p:ph type="title"/>
          </p:nvPr>
        </p:nvSpPr>
        <p:spPr>
          <a:xfrm>
            <a:off x="468313" y="260350"/>
            <a:ext cx="8229600" cy="1143000"/>
          </a:xfrm>
        </p:spPr>
        <p:txBody>
          <a:bodyPr/>
          <a:lstStyle/>
          <a:p>
            <a:r>
              <a:rPr lang="en-US" altLang="ru-KZ" i="1"/>
              <a:t>What is a SW process?</a:t>
            </a:r>
            <a:endParaRPr lang="tr-TR" altLang="ru-KZ" i="1"/>
          </a:p>
        </p:txBody>
      </p:sp>
      <p:sp>
        <p:nvSpPr>
          <p:cNvPr id="22531" name="Rectangle 3">
            <a:extLst>
              <a:ext uri="{FF2B5EF4-FFF2-40B4-BE49-F238E27FC236}">
                <a16:creationId xmlns:a16="http://schemas.microsoft.com/office/drawing/2014/main" id="{A5CFEA9B-5274-46A0-9606-88575846BA0C}"/>
              </a:ext>
            </a:extLst>
          </p:cNvPr>
          <p:cNvSpPr>
            <a:spLocks noGrp="1" noChangeArrowheads="1"/>
          </p:cNvSpPr>
          <p:nvPr>
            <p:ph idx="1"/>
          </p:nvPr>
        </p:nvSpPr>
        <p:spPr>
          <a:xfrm>
            <a:off x="457200" y="1600200"/>
            <a:ext cx="8229600" cy="4781550"/>
          </a:xfrm>
        </p:spPr>
        <p:txBody>
          <a:bodyPr>
            <a:normAutofit/>
          </a:bodyPr>
          <a:lstStyle/>
          <a:p>
            <a:pPr marL="660400" indent="-660400"/>
            <a:r>
              <a:rPr lang="en-US" altLang="ru-KZ" sz="3200" i="1" dirty="0">
                <a:solidFill>
                  <a:srgbClr val="FF0000"/>
                </a:solidFill>
              </a:rPr>
              <a:t>Four fundamental activities</a:t>
            </a:r>
            <a:r>
              <a:rPr lang="en-US" altLang="ru-KZ" sz="3200" dirty="0"/>
              <a:t> and associated results which produce a SW product.</a:t>
            </a:r>
            <a:endParaRPr lang="tr-TR" altLang="ru-KZ" sz="3200" dirty="0"/>
          </a:p>
          <a:p>
            <a:pPr marL="1035050" lvl="1" indent="-577850"/>
            <a:r>
              <a:rPr lang="en-US" altLang="ru-KZ" sz="2800" i="1" dirty="0"/>
              <a:t>SW</a:t>
            </a:r>
            <a:r>
              <a:rPr lang="tr-TR" altLang="ru-KZ" sz="2800" i="1" dirty="0"/>
              <a:t> (requirements)</a:t>
            </a:r>
            <a:r>
              <a:rPr lang="en-US" altLang="ru-KZ" sz="2800" i="1" dirty="0"/>
              <a:t> specification</a:t>
            </a:r>
            <a:endParaRPr lang="tr-TR" altLang="ru-KZ" sz="2800" dirty="0"/>
          </a:p>
          <a:p>
            <a:pPr marL="1035050" lvl="1" indent="-577850"/>
            <a:r>
              <a:rPr lang="en-US" altLang="ru-KZ" sz="2800" i="1" dirty="0"/>
              <a:t>SW development</a:t>
            </a:r>
            <a:r>
              <a:rPr lang="tr-TR" altLang="ru-KZ" sz="2800" i="1" dirty="0"/>
              <a:t> ...</a:t>
            </a:r>
            <a:endParaRPr lang="en-US" altLang="ru-KZ" sz="2800" dirty="0"/>
          </a:p>
          <a:p>
            <a:pPr marL="1409700" lvl="2" indent="-495300"/>
            <a:r>
              <a:rPr lang="tr-TR" altLang="ru-KZ" sz="2400" i="1" dirty="0"/>
              <a:t>Design phase</a:t>
            </a:r>
          </a:p>
          <a:p>
            <a:pPr marL="1409700" lvl="2" indent="-495300"/>
            <a:r>
              <a:rPr lang="tr-TR" altLang="ru-KZ" sz="2400" i="1" dirty="0"/>
              <a:t>Implementation phase</a:t>
            </a:r>
            <a:endParaRPr lang="en-US" altLang="ru-KZ" sz="2400" dirty="0"/>
          </a:p>
          <a:p>
            <a:pPr marL="1035050" lvl="1" indent="-577850"/>
            <a:r>
              <a:rPr lang="en-US" altLang="ru-KZ" sz="2800" i="1" dirty="0"/>
              <a:t>SW </a:t>
            </a:r>
            <a:r>
              <a:rPr lang="tr-TR" altLang="ru-KZ" sz="2800" i="1" dirty="0"/>
              <a:t>verification and </a:t>
            </a:r>
            <a:r>
              <a:rPr lang="en-US" altLang="ru-KZ" sz="2800" i="1" dirty="0"/>
              <a:t>validation</a:t>
            </a:r>
            <a:r>
              <a:rPr lang="tr-TR" altLang="ru-KZ" sz="2800" i="1" dirty="0"/>
              <a:t> (SW V&amp;V)</a:t>
            </a:r>
          </a:p>
          <a:p>
            <a:pPr marL="1035050" lvl="1" indent="-577850"/>
            <a:r>
              <a:rPr lang="en-US" altLang="ru-KZ" sz="2800" i="1" dirty="0"/>
              <a:t>SW evolution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2894749-CA8D-4A16-91CE-8893FE51C566}"/>
              </a:ext>
            </a:extLst>
          </p:cNvPr>
          <p:cNvSpPr>
            <a:spLocks noGrp="1" noChangeArrowheads="1"/>
          </p:cNvSpPr>
          <p:nvPr>
            <p:ph type="title"/>
          </p:nvPr>
        </p:nvSpPr>
        <p:spPr>
          <a:xfrm>
            <a:off x="468313" y="260350"/>
            <a:ext cx="8229600" cy="1143000"/>
          </a:xfrm>
        </p:spPr>
        <p:txBody>
          <a:bodyPr>
            <a:normAutofit fontScale="90000"/>
          </a:bodyPr>
          <a:lstStyle/>
          <a:p>
            <a:r>
              <a:rPr lang="en-US" altLang="ru-KZ" sz="4000" i="1" dirty="0"/>
              <a:t>SW</a:t>
            </a:r>
            <a:r>
              <a:rPr lang="tr-TR" altLang="ru-KZ" sz="4000" i="1" dirty="0"/>
              <a:t> (requirements)</a:t>
            </a:r>
            <a:r>
              <a:rPr lang="en-US" altLang="ru-KZ" sz="4000" i="1" dirty="0"/>
              <a:t> specification. </a:t>
            </a:r>
            <a:r>
              <a:rPr lang="en-US" altLang="ru-KZ" sz="4000" dirty="0"/>
              <a:t>Requirements Engineering (RE)</a:t>
            </a:r>
            <a:br>
              <a:rPr lang="tr-TR" altLang="ru-KZ" sz="4000" i="1" dirty="0"/>
            </a:br>
            <a:endParaRPr lang="tr-TR" altLang="ru-KZ" sz="4000" i="1" dirty="0"/>
          </a:p>
        </p:txBody>
      </p:sp>
      <p:sp>
        <p:nvSpPr>
          <p:cNvPr id="35843" name="Rectangle 3">
            <a:extLst>
              <a:ext uri="{FF2B5EF4-FFF2-40B4-BE49-F238E27FC236}">
                <a16:creationId xmlns:a16="http://schemas.microsoft.com/office/drawing/2014/main" id="{9406110F-AC83-4000-B6F2-9E756C95D37A}"/>
              </a:ext>
            </a:extLst>
          </p:cNvPr>
          <p:cNvSpPr>
            <a:spLocks noGrp="1" noChangeArrowheads="1"/>
          </p:cNvSpPr>
          <p:nvPr>
            <p:ph idx="1"/>
          </p:nvPr>
        </p:nvSpPr>
        <p:spPr>
          <a:xfrm>
            <a:off x="334963" y="1219200"/>
            <a:ext cx="8496300" cy="5457825"/>
          </a:xfrm>
        </p:spPr>
        <p:txBody>
          <a:bodyPr>
            <a:normAutofit fontScale="92500" lnSpcReduction="20000"/>
          </a:bodyPr>
          <a:lstStyle/>
          <a:p>
            <a:pPr marL="0" indent="0"/>
            <a:r>
              <a:rPr lang="en-US" sz="2600" dirty="0"/>
              <a:t> The </a:t>
            </a:r>
            <a:r>
              <a:rPr lang="en-US" sz="2600" b="1" dirty="0">
                <a:solidFill>
                  <a:srgbClr val="FF0000"/>
                </a:solidFill>
              </a:rPr>
              <a:t>requirements</a:t>
            </a:r>
            <a:r>
              <a:rPr lang="en-US" sz="2600" dirty="0"/>
              <a:t> for a system are the descriptions of the services that a system should provide and the constraints on its operation. </a:t>
            </a:r>
            <a:endParaRPr lang="en-US" altLang="ru-KZ" sz="2600" dirty="0"/>
          </a:p>
          <a:p>
            <a:r>
              <a:rPr lang="en-US" sz="2600" dirty="0"/>
              <a:t>The process of finding out, analyzing, documenting and checking these services and constraints is called </a:t>
            </a:r>
            <a:r>
              <a:rPr lang="en-US" sz="2600" b="1" dirty="0">
                <a:solidFill>
                  <a:srgbClr val="FF0000"/>
                </a:solidFill>
              </a:rPr>
              <a:t>requirements engineering (RE</a:t>
            </a:r>
            <a:r>
              <a:rPr lang="en-US" sz="2600" dirty="0">
                <a:solidFill>
                  <a:srgbClr val="FF0000"/>
                </a:solidFill>
              </a:rPr>
              <a:t>). </a:t>
            </a:r>
          </a:p>
          <a:p>
            <a:r>
              <a:rPr lang="en-US" altLang="ru-KZ" sz="2600" dirty="0"/>
              <a:t>Basically, it’s the process of determining and establishing the </a:t>
            </a:r>
            <a:r>
              <a:rPr lang="en-US" altLang="ru-KZ" sz="2600" b="1" u="sng" dirty="0"/>
              <a:t>precise</a:t>
            </a:r>
            <a:r>
              <a:rPr lang="en-US" altLang="ru-KZ" sz="2600" dirty="0"/>
              <a:t> expectations of the customer about the proposed software system.</a:t>
            </a:r>
          </a:p>
          <a:p>
            <a:r>
              <a:rPr lang="en-GB" altLang="ru-KZ" sz="2600" dirty="0"/>
              <a:t>Aim to develop system to meet user needs</a:t>
            </a:r>
          </a:p>
          <a:p>
            <a:r>
              <a:rPr lang="en-GB" altLang="ru-KZ" sz="2600" dirty="0"/>
              <a:t>Capture user requirements through:</a:t>
            </a:r>
          </a:p>
          <a:p>
            <a:pPr lvl="1"/>
            <a:r>
              <a:rPr lang="en-GB" altLang="ru-KZ" sz="2600" dirty="0"/>
              <a:t>Background reading/research</a:t>
            </a:r>
          </a:p>
          <a:p>
            <a:pPr lvl="1"/>
            <a:r>
              <a:rPr lang="en-GB" altLang="ru-KZ" sz="2600" dirty="0"/>
              <a:t>Interviews with users/clients</a:t>
            </a:r>
          </a:p>
          <a:p>
            <a:pPr lvl="1"/>
            <a:r>
              <a:rPr lang="en-GB" altLang="ru-KZ" sz="2600" dirty="0"/>
              <a:t>Observation of current practices</a:t>
            </a:r>
          </a:p>
          <a:p>
            <a:pPr lvl="1"/>
            <a:r>
              <a:rPr lang="en-GB" altLang="ru-KZ" sz="2600" dirty="0"/>
              <a:t>Sampling of documents</a:t>
            </a:r>
          </a:p>
          <a:p>
            <a:pPr lvl="1"/>
            <a:r>
              <a:rPr lang="en-GB" altLang="ru-KZ" sz="2600" dirty="0"/>
              <a:t>Questionnaires</a:t>
            </a:r>
          </a:p>
          <a:p>
            <a:pPr marL="0" indent="0">
              <a:buNone/>
            </a:pPr>
            <a:endParaRPr lang="en-US" sz="20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5EC0502C-9352-4604-A2DF-D4CDF59E615E}"/>
              </a:ext>
            </a:extLst>
          </p:cNvPr>
          <p:cNvSpPr>
            <a:spLocks noGrp="1" noChangeArrowheads="1"/>
          </p:cNvSpPr>
          <p:nvPr>
            <p:ph type="title"/>
          </p:nvPr>
        </p:nvSpPr>
        <p:spPr/>
        <p:txBody>
          <a:bodyPr/>
          <a:lstStyle/>
          <a:p>
            <a:r>
              <a:rPr lang="en-US" sz="3600" dirty="0"/>
              <a:t>User and system requirements</a:t>
            </a:r>
            <a:endParaRPr lang="en-US" altLang="ru-KZ" sz="3600" i="1" dirty="0"/>
          </a:p>
        </p:txBody>
      </p:sp>
      <p:sp>
        <p:nvSpPr>
          <p:cNvPr id="10244" name="Rectangle 3">
            <a:extLst>
              <a:ext uri="{FF2B5EF4-FFF2-40B4-BE49-F238E27FC236}">
                <a16:creationId xmlns:a16="http://schemas.microsoft.com/office/drawing/2014/main" id="{A665CBE3-F56E-41AC-A895-8C5DCCB57071}"/>
              </a:ext>
            </a:extLst>
          </p:cNvPr>
          <p:cNvSpPr>
            <a:spLocks noGrp="1" noChangeArrowheads="1"/>
          </p:cNvSpPr>
          <p:nvPr>
            <p:ph idx="1"/>
          </p:nvPr>
        </p:nvSpPr>
        <p:spPr/>
        <p:txBody>
          <a:bodyPr>
            <a:normAutofit fontScale="77500" lnSpcReduction="20000"/>
          </a:bodyPr>
          <a:lstStyle/>
          <a:p>
            <a:r>
              <a:rPr lang="en-US" altLang="ru-KZ" dirty="0"/>
              <a:t>User requirements to mean the high-level abstract requirements and system requirements to mean the detailed description of what the system should do. </a:t>
            </a:r>
          </a:p>
          <a:p>
            <a:r>
              <a:rPr lang="en-US" altLang="ru-KZ" dirty="0"/>
              <a:t>User requirements and system requirements may be defined as follows:</a:t>
            </a:r>
          </a:p>
          <a:p>
            <a:r>
              <a:rPr lang="en-US" altLang="ru-KZ" dirty="0"/>
              <a:t>1. </a:t>
            </a:r>
            <a:r>
              <a:rPr lang="en-US" altLang="ru-KZ" b="1" dirty="0">
                <a:solidFill>
                  <a:srgbClr val="FF0000"/>
                </a:solidFill>
              </a:rPr>
              <a:t>User requirements </a:t>
            </a:r>
            <a:r>
              <a:rPr lang="en-US" altLang="ru-KZ" dirty="0"/>
              <a:t>are statements, in a natural language plus diagrams, of what services the system is expected to provide to system users and the constraints under which it must operate. </a:t>
            </a:r>
          </a:p>
          <a:p>
            <a:r>
              <a:rPr lang="en-US" altLang="ru-KZ" dirty="0"/>
              <a:t>2. </a:t>
            </a:r>
            <a:r>
              <a:rPr lang="en-US" altLang="ru-KZ" b="1" dirty="0">
                <a:solidFill>
                  <a:srgbClr val="FF0000"/>
                </a:solidFill>
              </a:rPr>
              <a:t>System requirements </a:t>
            </a:r>
            <a:r>
              <a:rPr lang="en-US" altLang="ru-KZ" dirty="0"/>
              <a:t>are more detailed descriptions of the software system’s functions, services, and operational constraints. The system requirements document (sometimes called a functional specification) should define exactly what is to be implemented. It may be part of the contract between the system buyer and the software developers.</a:t>
            </a:r>
          </a:p>
          <a:p>
            <a:endParaRPr lang="en-GB" altLang="ru-KZ" dirty="0"/>
          </a:p>
          <a:p>
            <a:endParaRPr lang="en-US" altLang="ru-K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65D8F0-E028-471C-80C7-8034C0FF3E3F}"/>
              </a:ext>
            </a:extLst>
          </p:cNvPr>
          <p:cNvSpPr>
            <a:spLocks noGrp="1"/>
          </p:cNvSpPr>
          <p:nvPr>
            <p:ph type="title"/>
          </p:nvPr>
        </p:nvSpPr>
        <p:spPr/>
        <p:txBody>
          <a:bodyPr/>
          <a:lstStyle/>
          <a:p>
            <a:r>
              <a:rPr lang="en-US" dirty="0"/>
              <a:t>User and system requirements</a:t>
            </a:r>
            <a:endParaRPr lang="ru-KZ" dirty="0"/>
          </a:p>
        </p:txBody>
      </p:sp>
      <p:pic>
        <p:nvPicPr>
          <p:cNvPr id="5" name="Объект 4">
            <a:extLst>
              <a:ext uri="{FF2B5EF4-FFF2-40B4-BE49-F238E27FC236}">
                <a16:creationId xmlns:a16="http://schemas.microsoft.com/office/drawing/2014/main" id="{A7AF17B4-C512-4000-BB9F-7CD50CF53380}"/>
              </a:ext>
            </a:extLst>
          </p:cNvPr>
          <p:cNvPicPr>
            <a:picLocks noGrp="1" noChangeAspect="1"/>
          </p:cNvPicPr>
          <p:nvPr>
            <p:ph idx="1"/>
          </p:nvPr>
        </p:nvPicPr>
        <p:blipFill>
          <a:blip r:embed="rId2"/>
          <a:stretch>
            <a:fillRect/>
          </a:stretch>
        </p:blipFill>
        <p:spPr>
          <a:xfrm>
            <a:off x="1578499" y="1825625"/>
            <a:ext cx="5987002" cy="4351338"/>
          </a:xfrm>
          <a:prstGeom prst="rect">
            <a:avLst/>
          </a:prstGeom>
        </p:spPr>
      </p:pic>
      <p:sp>
        <p:nvSpPr>
          <p:cNvPr id="4" name="TextBox 3">
            <a:extLst>
              <a:ext uri="{FF2B5EF4-FFF2-40B4-BE49-F238E27FC236}">
                <a16:creationId xmlns:a16="http://schemas.microsoft.com/office/drawing/2014/main" id="{DACF9560-C3EF-2C49-64EA-781EB26FC56F}"/>
              </a:ext>
            </a:extLst>
          </p:cNvPr>
          <p:cNvSpPr txBox="1"/>
          <p:nvPr/>
        </p:nvSpPr>
        <p:spPr>
          <a:xfrm>
            <a:off x="2133600" y="6238958"/>
            <a:ext cx="6858000" cy="253916"/>
          </a:xfrm>
          <a:prstGeom prst="rect">
            <a:avLst/>
          </a:prstGeom>
          <a:noFill/>
        </p:spPr>
        <p:txBody>
          <a:bodyPr wrap="square">
            <a:spAutoFit/>
          </a:bodyPr>
          <a:lstStyle/>
          <a:p>
            <a:r>
              <a:rPr lang="en" sz="1050" i="1" dirty="0">
                <a:solidFill>
                  <a:srgbClr val="4D5156"/>
                </a:solidFill>
                <a:effectLst/>
                <a:latin typeface="arial" panose="020B0604020202020204" pitchFamily="34" charset="0"/>
              </a:rPr>
              <a:t>Source: Ian </a:t>
            </a:r>
            <a:r>
              <a:rPr lang="en" sz="1050" i="1" dirty="0">
                <a:solidFill>
                  <a:srgbClr val="5F6368"/>
                </a:solidFill>
                <a:effectLst/>
                <a:latin typeface="arial" panose="020B0604020202020204" pitchFamily="34" charset="0"/>
              </a:rPr>
              <a:t>Sommerville</a:t>
            </a:r>
            <a:r>
              <a:rPr lang="en" sz="1050" i="1" dirty="0">
                <a:solidFill>
                  <a:srgbClr val="4D5156"/>
                </a:solidFill>
                <a:effectLst/>
                <a:latin typeface="arial" panose="020B0604020202020204" pitchFamily="34" charset="0"/>
              </a:rPr>
              <a:t> (</a:t>
            </a:r>
            <a:r>
              <a:rPr lang="en" sz="1050" i="1" dirty="0">
                <a:solidFill>
                  <a:srgbClr val="5F6368"/>
                </a:solidFill>
                <a:effectLst/>
                <a:latin typeface="arial" panose="020B0604020202020204" pitchFamily="34" charset="0"/>
              </a:rPr>
              <a:t>Software Engineering</a:t>
            </a:r>
            <a:r>
              <a:rPr lang="en" sz="1050" i="1" dirty="0">
                <a:solidFill>
                  <a:srgbClr val="4D5156"/>
                </a:solidFill>
                <a:effectLst/>
                <a:latin typeface="arial" panose="020B0604020202020204" pitchFamily="34" charset="0"/>
              </a:rPr>
              <a:t> 10th Edition, 2016</a:t>
            </a:r>
            <a:endParaRPr lang="ru-KZ" sz="1050" i="1" dirty="0"/>
          </a:p>
        </p:txBody>
      </p:sp>
    </p:spTree>
    <p:extLst>
      <p:ext uri="{BB962C8B-B14F-4D97-AF65-F5344CB8AC3E}">
        <p14:creationId xmlns:p14="http://schemas.microsoft.com/office/powerpoint/2010/main" val="4091612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a:extLst>
              <a:ext uri="{FF2B5EF4-FFF2-40B4-BE49-F238E27FC236}">
                <a16:creationId xmlns:a16="http://schemas.microsoft.com/office/drawing/2014/main" id="{74170B39-CE52-4B50-B907-2345A4D3F859}"/>
              </a:ext>
            </a:extLst>
          </p:cNvPr>
          <p:cNvSpPr>
            <a:spLocks noGrp="1" noChangeArrowheads="1"/>
          </p:cNvSpPr>
          <p:nvPr>
            <p:ph type="title"/>
          </p:nvPr>
        </p:nvSpPr>
        <p:spPr/>
        <p:txBody>
          <a:bodyPr/>
          <a:lstStyle/>
          <a:p>
            <a:r>
              <a:rPr lang="en-US" dirty="0"/>
              <a:t>Functional and non-functional requirements</a:t>
            </a:r>
            <a:endParaRPr lang="en-US" altLang="ru-KZ" dirty="0"/>
          </a:p>
        </p:txBody>
      </p:sp>
      <p:sp>
        <p:nvSpPr>
          <p:cNvPr id="11268" name="Rectangle 3">
            <a:extLst>
              <a:ext uri="{FF2B5EF4-FFF2-40B4-BE49-F238E27FC236}">
                <a16:creationId xmlns:a16="http://schemas.microsoft.com/office/drawing/2014/main" id="{C891EBC2-6ED6-4E5C-A85E-7EC33EF40480}"/>
              </a:ext>
            </a:extLst>
          </p:cNvPr>
          <p:cNvSpPr>
            <a:spLocks noGrp="1" noChangeArrowheads="1"/>
          </p:cNvSpPr>
          <p:nvPr>
            <p:ph idx="1"/>
          </p:nvPr>
        </p:nvSpPr>
        <p:spPr/>
        <p:txBody>
          <a:bodyPr/>
          <a:lstStyle/>
          <a:p>
            <a:r>
              <a:rPr lang="en-US" altLang="ru-KZ" b="1" u="sng" dirty="0"/>
              <a:t>Functional:</a:t>
            </a:r>
            <a:r>
              <a:rPr lang="en-US" altLang="ru-KZ" dirty="0"/>
              <a:t>  The precise tasks or functions the system is to perform.</a:t>
            </a:r>
          </a:p>
          <a:p>
            <a:pPr lvl="1"/>
            <a:r>
              <a:rPr lang="en-US" altLang="ru-KZ" i="1" dirty="0"/>
              <a:t>e.g.,</a:t>
            </a:r>
            <a:r>
              <a:rPr lang="en-US" altLang="ru-KZ" dirty="0"/>
              <a:t> details of a flight reservation system</a:t>
            </a:r>
          </a:p>
          <a:p>
            <a:r>
              <a:rPr lang="en-US" altLang="ru-KZ" b="1" u="sng" dirty="0"/>
              <a:t>Non-functional:</a:t>
            </a:r>
            <a:r>
              <a:rPr lang="en-US" altLang="ru-KZ" dirty="0"/>
              <a:t>  Usually, a constraint of some kind on the system or its construction</a:t>
            </a:r>
          </a:p>
          <a:p>
            <a:pPr lvl="1"/>
            <a:r>
              <a:rPr lang="en-US" altLang="ru-KZ" i="1" dirty="0"/>
              <a:t>e.g.,</a:t>
            </a:r>
            <a:r>
              <a:rPr lang="en-US" altLang="ru-KZ" dirty="0"/>
              <a:t> expected performance and memory requirements, process model used, implementation language and platform, compatibility with other tools, deadlines, ...</a:t>
            </a:r>
          </a:p>
          <a:p>
            <a:endParaRPr lang="en-US" altLang="ru-K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74637"/>
            <a:ext cx="7886700" cy="1325563"/>
          </a:xfrm>
        </p:spPr>
        <p:txBody>
          <a:bodyPr/>
          <a:lstStyle/>
          <a:p>
            <a:r>
              <a:rPr lang="en-US" b="1" dirty="0"/>
              <a:t>Basics of Use Cases</a:t>
            </a:r>
            <a:endParaRPr lang="ru-RU" b="1" dirty="0"/>
          </a:p>
        </p:txBody>
      </p:sp>
      <p:sp>
        <p:nvSpPr>
          <p:cNvPr id="3" name="Содержимое 2"/>
          <p:cNvSpPr>
            <a:spLocks noGrp="1"/>
          </p:cNvSpPr>
          <p:nvPr>
            <p:ph idx="1"/>
          </p:nvPr>
        </p:nvSpPr>
        <p:spPr>
          <a:xfrm>
            <a:off x="598170" y="1371600"/>
            <a:ext cx="7886700" cy="5029200"/>
          </a:xfrm>
        </p:spPr>
        <p:txBody>
          <a:bodyPr>
            <a:normAutofit fontScale="85000" lnSpcReduction="20000"/>
          </a:bodyPr>
          <a:lstStyle/>
          <a:p>
            <a:pPr>
              <a:buNone/>
            </a:pPr>
            <a:r>
              <a:rPr lang="en-US" sz="2400" dirty="0"/>
              <a:t>Use case diagrams are part of the Unified Modeling Language. </a:t>
            </a:r>
          </a:p>
          <a:p>
            <a:r>
              <a:rPr lang="en-US" altLang="ru-KZ" sz="2400" dirty="0"/>
              <a:t>Use cases concisely describe required functionality including quality related information. </a:t>
            </a:r>
          </a:p>
          <a:p>
            <a:pPr lvl="1"/>
            <a:r>
              <a:rPr lang="en-GB" altLang="ru-KZ" u="sng" dirty="0"/>
              <a:t>What</a:t>
            </a:r>
            <a:r>
              <a:rPr lang="en-GB" altLang="ru-KZ" dirty="0"/>
              <a:t> system does, not </a:t>
            </a:r>
            <a:r>
              <a:rPr lang="en-GB" altLang="ru-KZ" u="sng" dirty="0"/>
              <a:t>how</a:t>
            </a:r>
          </a:p>
          <a:p>
            <a:pPr lvl="1"/>
            <a:r>
              <a:rPr lang="en-GB" altLang="ru-KZ" dirty="0"/>
              <a:t>Focus on functionality from users’ perspective </a:t>
            </a:r>
          </a:p>
          <a:p>
            <a:pPr lvl="1"/>
            <a:r>
              <a:rPr lang="en-GB" altLang="ru-KZ" dirty="0"/>
              <a:t>not appropriate for non-functional requirements</a:t>
            </a:r>
            <a:endParaRPr lang="en-US" sz="2400" i="1" dirty="0"/>
          </a:p>
          <a:p>
            <a:r>
              <a:rPr lang="en-US" sz="2400" dirty="0"/>
              <a:t>Use cases help developers clarify requirements because they provide view of the system from perspective of users – not software developers – so provide a kind of bridge between the customer and the developers. </a:t>
            </a:r>
          </a:p>
          <a:p>
            <a:r>
              <a:rPr lang="en-US" sz="2400" dirty="0"/>
              <a:t>Use Cases are great for stimulating discussions about what the customer really wants the system to do and often reveal new information about how the customer really wants it to behave.</a:t>
            </a:r>
            <a:endParaRPr lang="ru-RU" sz="2400" dirty="0"/>
          </a:p>
          <a:p>
            <a:r>
              <a:rPr lang="en-US" sz="2400" dirty="0"/>
              <a:t>Use case diagrams are a pictorial representation of a collection of tasks the system should perform and who uses them. </a:t>
            </a:r>
          </a:p>
          <a:p>
            <a:r>
              <a:rPr lang="en-US" sz="2400" dirty="0"/>
              <a:t>A “complete” use case diagram would include all tasks, but that is usually not possible and generally unnecessary. </a:t>
            </a:r>
          </a:p>
          <a:p>
            <a:r>
              <a:rPr lang="en-US" sz="2400" dirty="0"/>
              <a:t>When identifying use cases, focus on tasks that seem important, will be used a lot, or appear to involve complex interactions.</a:t>
            </a:r>
            <a:endParaRPr lang="ru-RU" sz="2400" dirty="0"/>
          </a:p>
          <a:p>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1026">
            <a:extLst>
              <a:ext uri="{FF2B5EF4-FFF2-40B4-BE49-F238E27FC236}">
                <a16:creationId xmlns:a16="http://schemas.microsoft.com/office/drawing/2014/main" id="{E64E94AC-0D88-4E39-BB56-0D4CB626F825}"/>
              </a:ext>
            </a:extLst>
          </p:cNvPr>
          <p:cNvSpPr>
            <a:spLocks noGrp="1" noChangeArrowheads="1"/>
          </p:cNvSpPr>
          <p:nvPr>
            <p:ph type="title"/>
          </p:nvPr>
        </p:nvSpPr>
        <p:spPr/>
        <p:txBody>
          <a:bodyPr/>
          <a:lstStyle/>
          <a:p>
            <a:r>
              <a:rPr lang="en-GB" altLang="ru-KZ" dirty="0"/>
              <a:t>Use case Notation  </a:t>
            </a:r>
          </a:p>
        </p:txBody>
      </p:sp>
      <p:sp>
        <p:nvSpPr>
          <p:cNvPr id="67590" name="Rectangle 1027">
            <a:extLst>
              <a:ext uri="{FF2B5EF4-FFF2-40B4-BE49-F238E27FC236}">
                <a16:creationId xmlns:a16="http://schemas.microsoft.com/office/drawing/2014/main" id="{79A32CE7-B44A-4898-9859-AEE6933F2732}"/>
              </a:ext>
            </a:extLst>
          </p:cNvPr>
          <p:cNvSpPr>
            <a:spLocks noGrp="1" noChangeArrowheads="1"/>
          </p:cNvSpPr>
          <p:nvPr>
            <p:ph sz="half" idx="1"/>
          </p:nvPr>
        </p:nvSpPr>
        <p:spPr>
          <a:xfrm>
            <a:off x="533400" y="1690689"/>
            <a:ext cx="5105400" cy="4938703"/>
          </a:xfrm>
        </p:spPr>
        <p:txBody>
          <a:bodyPr>
            <a:normAutofit fontScale="92500" lnSpcReduction="10000"/>
          </a:bodyPr>
          <a:lstStyle/>
          <a:p>
            <a:pPr eaLnBrk="1" hangingPunct="1"/>
            <a:r>
              <a:rPr lang="en-GB" altLang="ru-KZ" sz="2800" dirty="0"/>
              <a:t>Use case diagrams depict:</a:t>
            </a:r>
          </a:p>
          <a:p>
            <a:pPr lvl="1" eaLnBrk="1" hangingPunct="1"/>
            <a:r>
              <a:rPr lang="en-GB" altLang="ru-KZ" sz="2400" b="1" dirty="0"/>
              <a:t>Actors</a:t>
            </a:r>
            <a:r>
              <a:rPr lang="en-GB" altLang="ru-KZ" sz="2400" dirty="0"/>
              <a:t>:  people or other systems interacting with system being modelled. </a:t>
            </a:r>
            <a:r>
              <a:rPr lang="en-US" dirty="0"/>
              <a:t>Actors are drawn as stick figures.</a:t>
            </a:r>
          </a:p>
          <a:p>
            <a:pPr lvl="1" eaLnBrk="1" hangingPunct="1"/>
            <a:r>
              <a:rPr lang="en-GB" altLang="ru-KZ" sz="2400" b="1" dirty="0"/>
              <a:t>Use cases</a:t>
            </a:r>
            <a:r>
              <a:rPr lang="en-GB" altLang="ru-KZ" sz="2400" dirty="0"/>
              <a:t>:  represent sequences of actions carried out by the system.                             </a:t>
            </a:r>
          </a:p>
          <a:p>
            <a:pPr lvl="1"/>
            <a:r>
              <a:rPr lang="en-GB" altLang="ru-KZ" sz="2400" b="1" dirty="0"/>
              <a:t>Communication(</a:t>
            </a:r>
            <a:r>
              <a:rPr lang="en-US" b="1" dirty="0"/>
              <a:t>Association</a:t>
            </a:r>
            <a:r>
              <a:rPr lang="en-GB" altLang="ru-KZ" sz="2400" b="1" dirty="0"/>
              <a:t>):</a:t>
            </a:r>
            <a:r>
              <a:rPr lang="en-GB" altLang="ru-KZ" sz="2400" dirty="0"/>
              <a:t> between actors and use cases </a:t>
            </a:r>
            <a:r>
              <a:rPr lang="en-US" dirty="0"/>
              <a:t>are indicated in use case diagrams by solid lines. </a:t>
            </a:r>
          </a:p>
          <a:p>
            <a:pPr lvl="1"/>
            <a:r>
              <a:rPr lang="en-US" b="1" dirty="0"/>
              <a:t>System boundary boxes (optional)</a:t>
            </a:r>
            <a:r>
              <a:rPr lang="en-US" dirty="0"/>
              <a:t>. You can draw a rectangle around the use cases, called the system boundary box, to indicates the scope of your system. </a:t>
            </a:r>
          </a:p>
          <a:p>
            <a:pPr lvl="1"/>
            <a:endParaRPr lang="en-GB" altLang="ru-KZ" sz="2400" dirty="0"/>
          </a:p>
          <a:p>
            <a:pPr lvl="1" eaLnBrk="1" hangingPunct="1"/>
            <a:endParaRPr lang="en-GB" altLang="ru-KZ" sz="2000" dirty="0"/>
          </a:p>
        </p:txBody>
      </p:sp>
      <p:sp>
        <p:nvSpPr>
          <p:cNvPr id="67592" name="Oval 1037">
            <a:extLst>
              <a:ext uri="{FF2B5EF4-FFF2-40B4-BE49-F238E27FC236}">
                <a16:creationId xmlns:a16="http://schemas.microsoft.com/office/drawing/2014/main" id="{24163C53-E3B4-421A-AD9B-38CA9B233F24}"/>
              </a:ext>
            </a:extLst>
          </p:cNvPr>
          <p:cNvSpPr>
            <a:spLocks noGrp="1" noChangeArrowheads="1"/>
          </p:cNvSpPr>
          <p:nvPr>
            <p:ph sz="half" idx="2"/>
          </p:nvPr>
        </p:nvSpPr>
        <p:spPr>
          <a:xfrm>
            <a:off x="6019800" y="3089196"/>
            <a:ext cx="1981200" cy="914400"/>
          </a:xfrm>
          <a:prstGeom prst="ellipse">
            <a:avLst/>
          </a:prstGeom>
          <a:solidFill>
            <a:schemeClr val="bg1">
              <a:alpha val="50195"/>
            </a:schemeClr>
          </a:solidFill>
          <a:ln>
            <a:solidFill>
              <a:schemeClr val="tx1"/>
            </a:solidFill>
            <a:round/>
            <a:headEnd/>
            <a:tailEnd/>
          </a:ln>
        </p:spPr>
        <p:txBody>
          <a:bodyPr>
            <a:normAutofit fontScale="92500" lnSpcReduction="10000"/>
          </a:bodyPr>
          <a:lstStyle/>
          <a:p>
            <a:pPr algn="ctr" eaLnBrk="1" hangingPunct="1">
              <a:lnSpc>
                <a:spcPct val="90000"/>
              </a:lnSpc>
              <a:spcBef>
                <a:spcPct val="0"/>
              </a:spcBef>
              <a:buFont typeface="Wingdings" panose="05000000000000000000" pitchFamily="2" charset="2"/>
              <a:buNone/>
            </a:pPr>
            <a:r>
              <a:rPr lang="en-GB" altLang="ru-KZ" sz="2000" dirty="0">
                <a:latin typeface="Arial" panose="020B0604020202020204" pitchFamily="34" charset="0"/>
              </a:rPr>
              <a:t>Withdraw</a:t>
            </a:r>
          </a:p>
          <a:p>
            <a:pPr algn="ctr" eaLnBrk="1" hangingPunct="1">
              <a:lnSpc>
                <a:spcPct val="90000"/>
              </a:lnSpc>
              <a:spcBef>
                <a:spcPct val="0"/>
              </a:spcBef>
              <a:buFont typeface="Wingdings" panose="05000000000000000000" pitchFamily="2" charset="2"/>
              <a:buNone/>
            </a:pPr>
            <a:r>
              <a:rPr lang="en-GB" altLang="ru-KZ" sz="2000" dirty="0">
                <a:latin typeface="Arial" panose="020B0604020202020204" pitchFamily="34" charset="0"/>
              </a:rPr>
              <a:t>Cash</a:t>
            </a:r>
          </a:p>
        </p:txBody>
      </p:sp>
      <p:grpSp>
        <p:nvGrpSpPr>
          <p:cNvPr id="67591" name="Group 1028">
            <a:extLst>
              <a:ext uri="{FF2B5EF4-FFF2-40B4-BE49-F238E27FC236}">
                <a16:creationId xmlns:a16="http://schemas.microsoft.com/office/drawing/2014/main" id="{0546F38A-2F14-40F3-BAFD-6F1E49E6BDBA}"/>
              </a:ext>
            </a:extLst>
          </p:cNvPr>
          <p:cNvGrpSpPr>
            <a:grpSpLocks/>
          </p:cNvGrpSpPr>
          <p:nvPr/>
        </p:nvGrpSpPr>
        <p:grpSpPr bwMode="auto">
          <a:xfrm>
            <a:off x="6667500" y="1758793"/>
            <a:ext cx="685800" cy="1143000"/>
            <a:chOff x="1248" y="1968"/>
            <a:chExt cx="288" cy="576"/>
          </a:xfrm>
        </p:grpSpPr>
        <p:sp>
          <p:nvSpPr>
            <p:cNvPr id="67594" name="Oval 1029">
              <a:extLst>
                <a:ext uri="{FF2B5EF4-FFF2-40B4-BE49-F238E27FC236}">
                  <a16:creationId xmlns:a16="http://schemas.microsoft.com/office/drawing/2014/main" id="{BA1CA435-90CC-4CD6-8428-3297F710DB68}"/>
                </a:ext>
              </a:extLst>
            </p:cNvPr>
            <p:cNvSpPr>
              <a:spLocks noChangeArrowheads="1"/>
            </p:cNvSpPr>
            <p:nvPr/>
          </p:nvSpPr>
          <p:spPr bwMode="auto">
            <a:xfrm>
              <a:off x="1296" y="1968"/>
              <a:ext cx="192" cy="192"/>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ru-KZ" altLang="ru-KZ"/>
            </a:p>
          </p:txBody>
        </p:sp>
        <p:sp>
          <p:nvSpPr>
            <p:cNvPr id="67595" name="Line 1030">
              <a:extLst>
                <a:ext uri="{FF2B5EF4-FFF2-40B4-BE49-F238E27FC236}">
                  <a16:creationId xmlns:a16="http://schemas.microsoft.com/office/drawing/2014/main" id="{D2E7DEDC-9F5D-4EF1-992B-6A9B731BB99F}"/>
                </a:ext>
              </a:extLst>
            </p:cNvPr>
            <p:cNvSpPr>
              <a:spLocks noChangeShapeType="1"/>
            </p:cNvSpPr>
            <p:nvPr/>
          </p:nvSpPr>
          <p:spPr bwMode="auto">
            <a:xfrm>
              <a:off x="1392" y="216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7596" name="Line 1031">
              <a:extLst>
                <a:ext uri="{FF2B5EF4-FFF2-40B4-BE49-F238E27FC236}">
                  <a16:creationId xmlns:a16="http://schemas.microsoft.com/office/drawing/2014/main" id="{3FF01BC4-3F0A-4010-B5C5-D43331613C7A}"/>
                </a:ext>
              </a:extLst>
            </p:cNvPr>
            <p:cNvSpPr>
              <a:spLocks noChangeShapeType="1"/>
            </p:cNvSpPr>
            <p:nvPr/>
          </p:nvSpPr>
          <p:spPr bwMode="auto">
            <a:xfrm flipH="1">
              <a:off x="1248"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7597" name="Line 1032">
              <a:extLst>
                <a:ext uri="{FF2B5EF4-FFF2-40B4-BE49-F238E27FC236}">
                  <a16:creationId xmlns:a16="http://schemas.microsoft.com/office/drawing/2014/main" id="{2F7E5759-962D-4D27-B94A-64CED5608502}"/>
                </a:ext>
              </a:extLst>
            </p:cNvPr>
            <p:cNvSpPr>
              <a:spLocks noChangeShapeType="1"/>
            </p:cNvSpPr>
            <p:nvPr/>
          </p:nvSpPr>
          <p:spPr bwMode="auto">
            <a:xfrm rot="16200000" flipH="1">
              <a:off x="1392"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7598" name="Line 1033">
              <a:extLst>
                <a:ext uri="{FF2B5EF4-FFF2-40B4-BE49-F238E27FC236}">
                  <a16:creationId xmlns:a16="http://schemas.microsoft.com/office/drawing/2014/main" id="{189F2CAC-3B6F-4C80-B498-2DFBB53C4F6C}"/>
                </a:ext>
              </a:extLst>
            </p:cNvPr>
            <p:cNvSpPr>
              <a:spLocks noChangeShapeType="1"/>
            </p:cNvSpPr>
            <p:nvPr/>
          </p:nvSpPr>
          <p:spPr bwMode="auto">
            <a:xfrm>
              <a:off x="1248" y="220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grpSp>
      <p:sp>
        <p:nvSpPr>
          <p:cNvPr id="67593" name="Line 1038">
            <a:extLst>
              <a:ext uri="{FF2B5EF4-FFF2-40B4-BE49-F238E27FC236}">
                <a16:creationId xmlns:a16="http://schemas.microsoft.com/office/drawing/2014/main" id="{838C6C30-676F-4E6F-BD01-F6BE94CFD64A}"/>
              </a:ext>
            </a:extLst>
          </p:cNvPr>
          <p:cNvSpPr>
            <a:spLocks noChangeShapeType="1"/>
          </p:cNvSpPr>
          <p:nvPr/>
        </p:nvSpPr>
        <p:spPr bwMode="auto">
          <a:xfrm>
            <a:off x="6328954" y="44958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grpSp>
        <p:nvGrpSpPr>
          <p:cNvPr id="15" name="Group 42">
            <a:extLst>
              <a:ext uri="{FF2B5EF4-FFF2-40B4-BE49-F238E27FC236}">
                <a16:creationId xmlns:a16="http://schemas.microsoft.com/office/drawing/2014/main" id="{9888444F-A4BD-48AA-B8A1-69128D9BBCBC}"/>
              </a:ext>
            </a:extLst>
          </p:cNvPr>
          <p:cNvGrpSpPr>
            <a:grpSpLocks/>
          </p:cNvGrpSpPr>
          <p:nvPr/>
        </p:nvGrpSpPr>
        <p:grpSpPr bwMode="auto">
          <a:xfrm>
            <a:off x="6532562" y="4857748"/>
            <a:ext cx="955675" cy="1219200"/>
            <a:chOff x="2570" y="1368"/>
            <a:chExt cx="1920" cy="1920"/>
          </a:xfrm>
        </p:grpSpPr>
        <p:sp>
          <p:nvSpPr>
            <p:cNvPr id="16" name="Rectangle 17">
              <a:extLst>
                <a:ext uri="{FF2B5EF4-FFF2-40B4-BE49-F238E27FC236}">
                  <a16:creationId xmlns:a16="http://schemas.microsoft.com/office/drawing/2014/main" id="{24B6DA1E-6803-4D40-B770-60AA1D6A9FC9}"/>
                </a:ext>
              </a:extLst>
            </p:cNvPr>
            <p:cNvSpPr>
              <a:spLocks noChangeArrowheads="1"/>
            </p:cNvSpPr>
            <p:nvPr/>
          </p:nvSpPr>
          <p:spPr bwMode="auto">
            <a:xfrm>
              <a:off x="2570" y="1368"/>
              <a:ext cx="1920" cy="1920"/>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Font typeface="Wingdings" panose="05000000000000000000" pitchFamily="2" charset="2"/>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 typeface="Wingdings" panose="05000000000000000000" pitchFamily="2" charset="2"/>
                <a:buNone/>
              </a:pPr>
              <a:endParaRPr lang="ru-KZ" altLang="ru-KZ" sz="2800"/>
            </a:p>
          </p:txBody>
        </p:sp>
        <p:sp>
          <p:nvSpPr>
            <p:cNvPr id="17" name="Line 18">
              <a:extLst>
                <a:ext uri="{FF2B5EF4-FFF2-40B4-BE49-F238E27FC236}">
                  <a16:creationId xmlns:a16="http://schemas.microsoft.com/office/drawing/2014/main" id="{1E8FE435-2040-4E84-A7EF-4AF1D3EEA25A}"/>
                </a:ext>
              </a:extLst>
            </p:cNvPr>
            <p:cNvSpPr>
              <a:spLocks noChangeShapeType="1"/>
            </p:cNvSpPr>
            <p:nvPr/>
          </p:nvSpPr>
          <p:spPr bwMode="auto">
            <a:xfrm>
              <a:off x="2570" y="1368"/>
              <a:ext cx="1920" cy="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18" name="Line 19">
              <a:extLst>
                <a:ext uri="{FF2B5EF4-FFF2-40B4-BE49-F238E27FC236}">
                  <a16:creationId xmlns:a16="http://schemas.microsoft.com/office/drawing/2014/main" id="{1D9F4B65-0A1F-4CED-9E3B-3CCC89B15E90}"/>
                </a:ext>
              </a:extLst>
            </p:cNvPr>
            <p:cNvSpPr>
              <a:spLocks noChangeShapeType="1"/>
            </p:cNvSpPr>
            <p:nvPr/>
          </p:nvSpPr>
          <p:spPr bwMode="auto">
            <a:xfrm>
              <a:off x="2570" y="3288"/>
              <a:ext cx="1920" cy="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19" name="Line 20">
              <a:extLst>
                <a:ext uri="{FF2B5EF4-FFF2-40B4-BE49-F238E27FC236}">
                  <a16:creationId xmlns:a16="http://schemas.microsoft.com/office/drawing/2014/main" id="{C838B7B9-37E7-4FF1-A23B-3C9B89552D6C}"/>
                </a:ext>
              </a:extLst>
            </p:cNvPr>
            <p:cNvSpPr>
              <a:spLocks noChangeShapeType="1"/>
            </p:cNvSpPr>
            <p:nvPr/>
          </p:nvSpPr>
          <p:spPr bwMode="auto">
            <a:xfrm>
              <a:off x="2570" y="1368"/>
              <a:ext cx="0" cy="192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20" name="Line 21">
              <a:extLst>
                <a:ext uri="{FF2B5EF4-FFF2-40B4-BE49-F238E27FC236}">
                  <a16:creationId xmlns:a16="http://schemas.microsoft.com/office/drawing/2014/main" id="{D9C2F13E-4857-4910-B814-A28E592F5B4B}"/>
                </a:ext>
              </a:extLst>
            </p:cNvPr>
            <p:cNvSpPr>
              <a:spLocks noChangeShapeType="1"/>
            </p:cNvSpPr>
            <p:nvPr/>
          </p:nvSpPr>
          <p:spPr bwMode="auto">
            <a:xfrm>
              <a:off x="4490" y="1368"/>
              <a:ext cx="0" cy="192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5" name="Group 42">
            <a:extLst>
              <a:ext uri="{FF2B5EF4-FFF2-40B4-BE49-F238E27FC236}">
                <a16:creationId xmlns:a16="http://schemas.microsoft.com/office/drawing/2014/main" id="{D3B4479D-6463-4648-9028-4FD2E31D1681}"/>
              </a:ext>
            </a:extLst>
          </p:cNvPr>
          <p:cNvGrpSpPr>
            <a:grpSpLocks/>
          </p:cNvGrpSpPr>
          <p:nvPr/>
        </p:nvGrpSpPr>
        <p:grpSpPr bwMode="auto">
          <a:xfrm>
            <a:off x="4079875" y="2171700"/>
            <a:ext cx="3048000" cy="3543300"/>
            <a:chOff x="2570" y="1368"/>
            <a:chExt cx="1920" cy="1920"/>
          </a:xfrm>
        </p:grpSpPr>
        <p:sp>
          <p:nvSpPr>
            <p:cNvPr id="66586" name="Rectangle 17">
              <a:extLst>
                <a:ext uri="{FF2B5EF4-FFF2-40B4-BE49-F238E27FC236}">
                  <a16:creationId xmlns:a16="http://schemas.microsoft.com/office/drawing/2014/main" id="{BB5F43A0-679E-4386-85CD-E5A3E85F22A3}"/>
                </a:ext>
              </a:extLst>
            </p:cNvPr>
            <p:cNvSpPr>
              <a:spLocks noChangeArrowheads="1"/>
            </p:cNvSpPr>
            <p:nvPr/>
          </p:nvSpPr>
          <p:spPr bwMode="auto">
            <a:xfrm>
              <a:off x="2570" y="1368"/>
              <a:ext cx="1920" cy="1920"/>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Font typeface="Wingdings" panose="05000000000000000000" pitchFamily="2" charset="2"/>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 typeface="Wingdings" panose="05000000000000000000" pitchFamily="2" charset="2"/>
                <a:buNone/>
              </a:pPr>
              <a:endParaRPr lang="ru-KZ" altLang="ru-KZ" sz="2800"/>
            </a:p>
          </p:txBody>
        </p:sp>
        <p:sp>
          <p:nvSpPr>
            <p:cNvPr id="66587" name="Line 18">
              <a:extLst>
                <a:ext uri="{FF2B5EF4-FFF2-40B4-BE49-F238E27FC236}">
                  <a16:creationId xmlns:a16="http://schemas.microsoft.com/office/drawing/2014/main" id="{4AFEE314-7BBC-4181-A209-5B999F0ECF6D}"/>
                </a:ext>
              </a:extLst>
            </p:cNvPr>
            <p:cNvSpPr>
              <a:spLocks noChangeShapeType="1"/>
            </p:cNvSpPr>
            <p:nvPr/>
          </p:nvSpPr>
          <p:spPr bwMode="auto">
            <a:xfrm>
              <a:off x="2570" y="1368"/>
              <a:ext cx="1920" cy="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6588" name="Line 19">
              <a:extLst>
                <a:ext uri="{FF2B5EF4-FFF2-40B4-BE49-F238E27FC236}">
                  <a16:creationId xmlns:a16="http://schemas.microsoft.com/office/drawing/2014/main" id="{AB574EEE-92F5-434B-9D7A-BD6A20466593}"/>
                </a:ext>
              </a:extLst>
            </p:cNvPr>
            <p:cNvSpPr>
              <a:spLocks noChangeShapeType="1"/>
            </p:cNvSpPr>
            <p:nvPr/>
          </p:nvSpPr>
          <p:spPr bwMode="auto">
            <a:xfrm>
              <a:off x="2570" y="3288"/>
              <a:ext cx="1920" cy="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6589" name="Line 20">
              <a:extLst>
                <a:ext uri="{FF2B5EF4-FFF2-40B4-BE49-F238E27FC236}">
                  <a16:creationId xmlns:a16="http://schemas.microsoft.com/office/drawing/2014/main" id="{F9A676BF-233C-4E8B-800C-3F1F15B36167}"/>
                </a:ext>
              </a:extLst>
            </p:cNvPr>
            <p:cNvSpPr>
              <a:spLocks noChangeShapeType="1"/>
            </p:cNvSpPr>
            <p:nvPr/>
          </p:nvSpPr>
          <p:spPr bwMode="auto">
            <a:xfrm>
              <a:off x="2570" y="1368"/>
              <a:ext cx="0" cy="192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6590" name="Line 21">
              <a:extLst>
                <a:ext uri="{FF2B5EF4-FFF2-40B4-BE49-F238E27FC236}">
                  <a16:creationId xmlns:a16="http://schemas.microsoft.com/office/drawing/2014/main" id="{8E3724DA-3516-4E35-BC65-69E74DC6454B}"/>
                </a:ext>
              </a:extLst>
            </p:cNvPr>
            <p:cNvSpPr>
              <a:spLocks noChangeShapeType="1"/>
            </p:cNvSpPr>
            <p:nvPr/>
          </p:nvSpPr>
          <p:spPr bwMode="auto">
            <a:xfrm>
              <a:off x="4490" y="1368"/>
              <a:ext cx="0" cy="192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grpSp>
      <p:sp>
        <p:nvSpPr>
          <p:cNvPr id="66566" name="Rectangle 2">
            <a:extLst>
              <a:ext uri="{FF2B5EF4-FFF2-40B4-BE49-F238E27FC236}">
                <a16:creationId xmlns:a16="http://schemas.microsoft.com/office/drawing/2014/main" id="{EF1F7ECD-7743-4795-A2EE-7BC29F46627F}"/>
              </a:ext>
            </a:extLst>
          </p:cNvPr>
          <p:cNvSpPr>
            <a:spLocks noGrp="1" noChangeArrowheads="1"/>
          </p:cNvSpPr>
          <p:nvPr>
            <p:ph type="title"/>
          </p:nvPr>
        </p:nvSpPr>
        <p:spPr>
          <a:xfrm>
            <a:off x="574675" y="800100"/>
            <a:ext cx="7772400" cy="838200"/>
          </a:xfrm>
        </p:spPr>
        <p:txBody>
          <a:bodyPr/>
          <a:lstStyle/>
          <a:p>
            <a:pPr eaLnBrk="1" hangingPunct="1"/>
            <a:r>
              <a:rPr lang="en-GB" altLang="ru-KZ" dirty="0"/>
              <a:t>UML Use Case Diagram</a:t>
            </a:r>
          </a:p>
        </p:txBody>
      </p:sp>
      <p:sp>
        <p:nvSpPr>
          <p:cNvPr id="66567" name="Oval 4">
            <a:extLst>
              <a:ext uri="{FF2B5EF4-FFF2-40B4-BE49-F238E27FC236}">
                <a16:creationId xmlns:a16="http://schemas.microsoft.com/office/drawing/2014/main" id="{A3B005B9-B741-423B-9B38-9F8028B81A36}"/>
              </a:ext>
            </a:extLst>
          </p:cNvPr>
          <p:cNvSpPr>
            <a:spLocks noChangeArrowheads="1"/>
          </p:cNvSpPr>
          <p:nvPr/>
        </p:nvSpPr>
        <p:spPr bwMode="auto">
          <a:xfrm>
            <a:off x="4572000" y="2355850"/>
            <a:ext cx="2022475" cy="965200"/>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dirty="0">
                <a:latin typeface="Arial" panose="020B0604020202020204" pitchFamily="34" charset="0"/>
              </a:rPr>
              <a:t>Withdraw</a:t>
            </a:r>
          </a:p>
          <a:p>
            <a:pPr eaLnBrk="1" hangingPunct="1">
              <a:spcBef>
                <a:spcPct val="0"/>
              </a:spcBef>
            </a:pPr>
            <a:r>
              <a:rPr lang="en-GB" altLang="ru-KZ" dirty="0">
                <a:latin typeface="Arial" panose="020B0604020202020204" pitchFamily="34" charset="0"/>
              </a:rPr>
              <a:t>Cash</a:t>
            </a:r>
          </a:p>
        </p:txBody>
      </p:sp>
      <p:sp>
        <p:nvSpPr>
          <p:cNvPr id="66568" name="Oval 5">
            <a:extLst>
              <a:ext uri="{FF2B5EF4-FFF2-40B4-BE49-F238E27FC236}">
                <a16:creationId xmlns:a16="http://schemas.microsoft.com/office/drawing/2014/main" id="{A08450EC-264A-43DC-B251-99AB3CB6A0A3}"/>
              </a:ext>
            </a:extLst>
          </p:cNvPr>
          <p:cNvSpPr>
            <a:spLocks noChangeArrowheads="1"/>
          </p:cNvSpPr>
          <p:nvPr/>
        </p:nvSpPr>
        <p:spPr bwMode="auto">
          <a:xfrm>
            <a:off x="4538663" y="4019550"/>
            <a:ext cx="2052637" cy="965200"/>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dirty="0">
                <a:latin typeface="Arial" panose="020B0604020202020204" pitchFamily="34" charset="0"/>
              </a:rPr>
              <a:t>Check</a:t>
            </a:r>
          </a:p>
          <a:p>
            <a:pPr eaLnBrk="1" hangingPunct="1">
              <a:spcBef>
                <a:spcPct val="0"/>
              </a:spcBef>
            </a:pPr>
            <a:r>
              <a:rPr lang="en-GB" altLang="ru-KZ" dirty="0">
                <a:latin typeface="Arial" panose="020B0604020202020204" pitchFamily="34" charset="0"/>
              </a:rPr>
              <a:t>Balance</a:t>
            </a:r>
          </a:p>
        </p:txBody>
      </p:sp>
      <p:grpSp>
        <p:nvGrpSpPr>
          <p:cNvPr id="66569" name="Group 14">
            <a:extLst>
              <a:ext uri="{FF2B5EF4-FFF2-40B4-BE49-F238E27FC236}">
                <a16:creationId xmlns:a16="http://schemas.microsoft.com/office/drawing/2014/main" id="{E480D809-99F1-4F3D-A257-FFD0C3B65B49}"/>
              </a:ext>
            </a:extLst>
          </p:cNvPr>
          <p:cNvGrpSpPr>
            <a:grpSpLocks/>
          </p:cNvGrpSpPr>
          <p:nvPr/>
        </p:nvGrpSpPr>
        <p:grpSpPr bwMode="auto">
          <a:xfrm>
            <a:off x="2022475" y="3009900"/>
            <a:ext cx="609600" cy="1219200"/>
            <a:chOff x="1248" y="1968"/>
            <a:chExt cx="288" cy="576"/>
          </a:xfrm>
        </p:grpSpPr>
        <p:sp>
          <p:nvSpPr>
            <p:cNvPr id="66581" name="Oval 6">
              <a:extLst>
                <a:ext uri="{FF2B5EF4-FFF2-40B4-BE49-F238E27FC236}">
                  <a16:creationId xmlns:a16="http://schemas.microsoft.com/office/drawing/2014/main" id="{304EF835-E7BF-4B95-BBCB-B5D662CF208A}"/>
                </a:ext>
              </a:extLst>
            </p:cNvPr>
            <p:cNvSpPr>
              <a:spLocks noChangeArrowheads="1"/>
            </p:cNvSpPr>
            <p:nvPr/>
          </p:nvSpPr>
          <p:spPr bwMode="auto">
            <a:xfrm>
              <a:off x="1296" y="1968"/>
              <a:ext cx="192" cy="192"/>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ru-KZ" altLang="ru-KZ"/>
            </a:p>
          </p:txBody>
        </p:sp>
        <p:sp>
          <p:nvSpPr>
            <p:cNvPr id="66582" name="Line 10">
              <a:extLst>
                <a:ext uri="{FF2B5EF4-FFF2-40B4-BE49-F238E27FC236}">
                  <a16:creationId xmlns:a16="http://schemas.microsoft.com/office/drawing/2014/main" id="{7746A283-9CBE-494C-907E-5B646838EE5E}"/>
                </a:ext>
              </a:extLst>
            </p:cNvPr>
            <p:cNvSpPr>
              <a:spLocks noChangeShapeType="1"/>
            </p:cNvSpPr>
            <p:nvPr/>
          </p:nvSpPr>
          <p:spPr bwMode="auto">
            <a:xfrm>
              <a:off x="1392" y="216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6583" name="Line 11">
              <a:extLst>
                <a:ext uri="{FF2B5EF4-FFF2-40B4-BE49-F238E27FC236}">
                  <a16:creationId xmlns:a16="http://schemas.microsoft.com/office/drawing/2014/main" id="{AAFF293F-3EC4-43A0-A48C-3174D4048CB9}"/>
                </a:ext>
              </a:extLst>
            </p:cNvPr>
            <p:cNvSpPr>
              <a:spLocks noChangeShapeType="1"/>
            </p:cNvSpPr>
            <p:nvPr/>
          </p:nvSpPr>
          <p:spPr bwMode="auto">
            <a:xfrm flipH="1">
              <a:off x="1248"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6584" name="Line 12">
              <a:extLst>
                <a:ext uri="{FF2B5EF4-FFF2-40B4-BE49-F238E27FC236}">
                  <a16:creationId xmlns:a16="http://schemas.microsoft.com/office/drawing/2014/main" id="{1BCC48C0-320B-40E4-BBD1-D228A6301360}"/>
                </a:ext>
              </a:extLst>
            </p:cNvPr>
            <p:cNvSpPr>
              <a:spLocks noChangeShapeType="1"/>
            </p:cNvSpPr>
            <p:nvPr/>
          </p:nvSpPr>
          <p:spPr bwMode="auto">
            <a:xfrm rot="16200000" flipH="1">
              <a:off x="1392"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6585" name="Line 13">
              <a:extLst>
                <a:ext uri="{FF2B5EF4-FFF2-40B4-BE49-F238E27FC236}">
                  <a16:creationId xmlns:a16="http://schemas.microsoft.com/office/drawing/2014/main" id="{34CF5859-B14B-49A9-9DB0-27A292B27CB1}"/>
                </a:ext>
              </a:extLst>
            </p:cNvPr>
            <p:cNvSpPr>
              <a:spLocks noChangeShapeType="1"/>
            </p:cNvSpPr>
            <p:nvPr/>
          </p:nvSpPr>
          <p:spPr bwMode="auto">
            <a:xfrm>
              <a:off x="1248" y="220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grpSp>
      <p:sp>
        <p:nvSpPr>
          <p:cNvPr id="66570" name="Line 29">
            <a:extLst>
              <a:ext uri="{FF2B5EF4-FFF2-40B4-BE49-F238E27FC236}">
                <a16:creationId xmlns:a16="http://schemas.microsoft.com/office/drawing/2014/main" id="{5918A1E3-A2D0-4D8B-815C-F41CA5AC811F}"/>
              </a:ext>
            </a:extLst>
          </p:cNvPr>
          <p:cNvSpPr>
            <a:spLocks noChangeShapeType="1"/>
          </p:cNvSpPr>
          <p:nvPr/>
        </p:nvSpPr>
        <p:spPr bwMode="auto">
          <a:xfrm flipV="1">
            <a:off x="2784475" y="3009900"/>
            <a:ext cx="1828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6571" name="Line 30">
            <a:extLst>
              <a:ext uri="{FF2B5EF4-FFF2-40B4-BE49-F238E27FC236}">
                <a16:creationId xmlns:a16="http://schemas.microsoft.com/office/drawing/2014/main" id="{11313AED-D864-4224-A312-26D2EBF3B794}"/>
              </a:ext>
            </a:extLst>
          </p:cNvPr>
          <p:cNvSpPr>
            <a:spLocks noChangeShapeType="1"/>
          </p:cNvSpPr>
          <p:nvPr/>
        </p:nvSpPr>
        <p:spPr bwMode="auto">
          <a:xfrm>
            <a:off x="2784475" y="3771900"/>
            <a:ext cx="17526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6572" name="Text Box 31">
            <a:extLst>
              <a:ext uri="{FF2B5EF4-FFF2-40B4-BE49-F238E27FC236}">
                <a16:creationId xmlns:a16="http://schemas.microsoft.com/office/drawing/2014/main" id="{112796D3-D0B4-45C7-8586-2D962C656B1C}"/>
              </a:ext>
            </a:extLst>
          </p:cNvPr>
          <p:cNvSpPr txBox="1">
            <a:spLocks noChangeArrowheads="1"/>
          </p:cNvSpPr>
          <p:nvPr/>
        </p:nvSpPr>
        <p:spPr bwMode="auto">
          <a:xfrm>
            <a:off x="1604963" y="4305300"/>
            <a:ext cx="1519237"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dirty="0" err="1">
                <a:latin typeface="Arial" panose="020B0604020202020204" pitchFamily="34" charset="0"/>
              </a:rPr>
              <a:t>CardHolder</a:t>
            </a:r>
            <a:endParaRPr lang="en-GB" altLang="ru-KZ" dirty="0">
              <a:latin typeface="Arial" panose="020B0604020202020204" pitchFamily="34" charset="0"/>
            </a:endParaRPr>
          </a:p>
        </p:txBody>
      </p:sp>
      <p:sp>
        <p:nvSpPr>
          <p:cNvPr id="66573" name="Line 33">
            <a:extLst>
              <a:ext uri="{FF2B5EF4-FFF2-40B4-BE49-F238E27FC236}">
                <a16:creationId xmlns:a16="http://schemas.microsoft.com/office/drawing/2014/main" id="{42B2D7CF-8034-4BC3-B5F8-B9104658074B}"/>
              </a:ext>
            </a:extLst>
          </p:cNvPr>
          <p:cNvSpPr>
            <a:spLocks noChangeShapeType="1"/>
          </p:cNvSpPr>
          <p:nvPr/>
        </p:nvSpPr>
        <p:spPr bwMode="auto">
          <a:xfrm flipV="1">
            <a:off x="1336675" y="4686300"/>
            <a:ext cx="762000" cy="457200"/>
          </a:xfrm>
          <a:prstGeom prst="line">
            <a:avLst/>
          </a:prstGeom>
          <a:noFill/>
          <a:ln w="127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6574" name="Line 34">
            <a:extLst>
              <a:ext uri="{FF2B5EF4-FFF2-40B4-BE49-F238E27FC236}">
                <a16:creationId xmlns:a16="http://schemas.microsoft.com/office/drawing/2014/main" id="{BAE4A3E7-0965-49E8-88B7-16F932AE00CA}"/>
              </a:ext>
            </a:extLst>
          </p:cNvPr>
          <p:cNvSpPr>
            <a:spLocks noChangeShapeType="1"/>
          </p:cNvSpPr>
          <p:nvPr/>
        </p:nvSpPr>
        <p:spPr bwMode="auto">
          <a:xfrm>
            <a:off x="2708275" y="2628900"/>
            <a:ext cx="762000" cy="533400"/>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6575" name="Text Box 35">
            <a:extLst>
              <a:ext uri="{FF2B5EF4-FFF2-40B4-BE49-F238E27FC236}">
                <a16:creationId xmlns:a16="http://schemas.microsoft.com/office/drawing/2014/main" id="{DB7F4616-8186-4A07-93CB-E50EC02569FB}"/>
              </a:ext>
            </a:extLst>
          </p:cNvPr>
          <p:cNvSpPr txBox="1">
            <a:spLocks noChangeArrowheads="1"/>
          </p:cNvSpPr>
          <p:nvPr/>
        </p:nvSpPr>
        <p:spPr bwMode="auto">
          <a:xfrm>
            <a:off x="969963" y="1957388"/>
            <a:ext cx="1803400" cy="7016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i="1" dirty="0"/>
              <a:t>Communication</a:t>
            </a:r>
          </a:p>
          <a:p>
            <a:pPr eaLnBrk="1" hangingPunct="1">
              <a:spcBef>
                <a:spcPct val="0"/>
              </a:spcBef>
            </a:pPr>
            <a:r>
              <a:rPr lang="en-GB" altLang="ru-KZ" i="1" dirty="0"/>
              <a:t>association</a:t>
            </a:r>
          </a:p>
        </p:txBody>
      </p:sp>
      <p:sp>
        <p:nvSpPr>
          <p:cNvPr id="66576" name="Text Box 36">
            <a:extLst>
              <a:ext uri="{FF2B5EF4-FFF2-40B4-BE49-F238E27FC236}">
                <a16:creationId xmlns:a16="http://schemas.microsoft.com/office/drawing/2014/main" id="{A212FC1A-E1A6-4ABE-A1CF-3E42EBD08068}"/>
              </a:ext>
            </a:extLst>
          </p:cNvPr>
          <p:cNvSpPr txBox="1">
            <a:spLocks noChangeArrowheads="1"/>
          </p:cNvSpPr>
          <p:nvPr/>
        </p:nvSpPr>
        <p:spPr bwMode="auto">
          <a:xfrm>
            <a:off x="727075" y="5219700"/>
            <a:ext cx="744538"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i="1"/>
              <a:t>Actor</a:t>
            </a:r>
          </a:p>
        </p:txBody>
      </p:sp>
      <p:sp>
        <p:nvSpPr>
          <p:cNvPr id="66577" name="Line 38">
            <a:extLst>
              <a:ext uri="{FF2B5EF4-FFF2-40B4-BE49-F238E27FC236}">
                <a16:creationId xmlns:a16="http://schemas.microsoft.com/office/drawing/2014/main" id="{3A7614E6-5BD6-431C-9454-EFB604921CF7}"/>
              </a:ext>
            </a:extLst>
          </p:cNvPr>
          <p:cNvSpPr>
            <a:spLocks noChangeShapeType="1"/>
          </p:cNvSpPr>
          <p:nvPr/>
        </p:nvSpPr>
        <p:spPr bwMode="auto">
          <a:xfrm flipV="1">
            <a:off x="3089275" y="4914900"/>
            <a:ext cx="1600200" cy="304800"/>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66578" name="Text Box 39">
            <a:extLst>
              <a:ext uri="{FF2B5EF4-FFF2-40B4-BE49-F238E27FC236}">
                <a16:creationId xmlns:a16="http://schemas.microsoft.com/office/drawing/2014/main" id="{8246F33F-D3FF-443D-913E-BCCA3E344A0E}"/>
              </a:ext>
            </a:extLst>
          </p:cNvPr>
          <p:cNvSpPr txBox="1">
            <a:spLocks noChangeArrowheads="1"/>
          </p:cNvSpPr>
          <p:nvPr/>
        </p:nvSpPr>
        <p:spPr bwMode="auto">
          <a:xfrm>
            <a:off x="2393950" y="5233988"/>
            <a:ext cx="1090613"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i="1"/>
              <a:t>Use case</a:t>
            </a:r>
          </a:p>
        </p:txBody>
      </p:sp>
      <p:sp>
        <p:nvSpPr>
          <p:cNvPr id="66579" name="Text Box 40">
            <a:extLst>
              <a:ext uri="{FF2B5EF4-FFF2-40B4-BE49-F238E27FC236}">
                <a16:creationId xmlns:a16="http://schemas.microsoft.com/office/drawing/2014/main" id="{013792F5-CBD5-4707-8AD0-6E3C0406DB81}"/>
              </a:ext>
            </a:extLst>
          </p:cNvPr>
          <p:cNvSpPr txBox="1">
            <a:spLocks noChangeArrowheads="1"/>
          </p:cNvSpPr>
          <p:nvPr/>
        </p:nvSpPr>
        <p:spPr bwMode="auto">
          <a:xfrm>
            <a:off x="6934200" y="2438400"/>
            <a:ext cx="1676400" cy="7016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i="1"/>
              <a:t>(Sub)system</a:t>
            </a:r>
          </a:p>
          <a:p>
            <a:pPr eaLnBrk="1" hangingPunct="1">
              <a:spcBef>
                <a:spcPct val="0"/>
              </a:spcBef>
            </a:pPr>
            <a:r>
              <a:rPr lang="en-GB" altLang="ru-KZ" i="1"/>
              <a:t>boundary</a:t>
            </a:r>
          </a:p>
        </p:txBody>
      </p:sp>
      <p:sp>
        <p:nvSpPr>
          <p:cNvPr id="66580" name="Line 41">
            <a:extLst>
              <a:ext uri="{FF2B5EF4-FFF2-40B4-BE49-F238E27FC236}">
                <a16:creationId xmlns:a16="http://schemas.microsoft.com/office/drawing/2014/main" id="{E34B600B-01DA-4347-88B6-DB85537FCC26}"/>
              </a:ext>
            </a:extLst>
          </p:cNvPr>
          <p:cNvSpPr>
            <a:spLocks noChangeShapeType="1"/>
          </p:cNvSpPr>
          <p:nvPr/>
        </p:nvSpPr>
        <p:spPr bwMode="auto">
          <a:xfrm flipH="1">
            <a:off x="7204075" y="3162300"/>
            <a:ext cx="609600" cy="762000"/>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3" name="TextBox 2">
            <a:extLst>
              <a:ext uri="{FF2B5EF4-FFF2-40B4-BE49-F238E27FC236}">
                <a16:creationId xmlns:a16="http://schemas.microsoft.com/office/drawing/2014/main" id="{14B83FB7-743D-F8A7-9D18-82E8E70FDFD7}"/>
              </a:ext>
            </a:extLst>
          </p:cNvPr>
          <p:cNvSpPr txBox="1"/>
          <p:nvPr/>
        </p:nvSpPr>
        <p:spPr>
          <a:xfrm>
            <a:off x="3498418" y="6228834"/>
            <a:ext cx="4572000" cy="276999"/>
          </a:xfrm>
          <a:prstGeom prst="rect">
            <a:avLst/>
          </a:prstGeom>
          <a:noFill/>
        </p:spPr>
        <p:txBody>
          <a:bodyPr wrap="square">
            <a:spAutoFit/>
          </a:bodyPr>
          <a:lstStyle/>
          <a:p>
            <a:pPr marL="0" indent="0" algn="r">
              <a:buNone/>
            </a:pPr>
            <a:r>
              <a:rPr lang="en-US" sz="1200" i="1" dirty="0"/>
              <a:t>( Source: SDP05. Architecture and design)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Rectangle 1033">
            <a:extLst>
              <a:ext uri="{FF2B5EF4-FFF2-40B4-BE49-F238E27FC236}">
                <a16:creationId xmlns:a16="http://schemas.microsoft.com/office/drawing/2014/main" id="{23DAED6E-8548-48B2-93B3-C1DFA917DA75}"/>
              </a:ext>
            </a:extLst>
          </p:cNvPr>
          <p:cNvSpPr>
            <a:spLocks noGrp="1" noChangeArrowheads="1"/>
          </p:cNvSpPr>
          <p:nvPr>
            <p:ph type="title"/>
          </p:nvPr>
        </p:nvSpPr>
        <p:spPr/>
        <p:txBody>
          <a:bodyPr/>
          <a:lstStyle/>
          <a:p>
            <a:pPr eaLnBrk="1" hangingPunct="1"/>
            <a:r>
              <a:rPr lang="en-GB" altLang="ru-KZ" dirty="0"/>
              <a:t>Simple Use Case Description</a:t>
            </a:r>
          </a:p>
        </p:txBody>
      </p:sp>
      <p:sp>
        <p:nvSpPr>
          <p:cNvPr id="69638" name="Rectangle 1034">
            <a:extLst>
              <a:ext uri="{FF2B5EF4-FFF2-40B4-BE49-F238E27FC236}">
                <a16:creationId xmlns:a16="http://schemas.microsoft.com/office/drawing/2014/main" id="{4F131057-E418-49E0-9E73-7BB6C54F0AB2}"/>
              </a:ext>
            </a:extLst>
          </p:cNvPr>
          <p:cNvSpPr>
            <a:spLocks noGrp="1" noChangeArrowheads="1"/>
          </p:cNvSpPr>
          <p:nvPr>
            <p:ph idx="1"/>
          </p:nvPr>
        </p:nvSpPr>
        <p:spPr>
          <a:xfrm>
            <a:off x="533400" y="2057400"/>
            <a:ext cx="7772400" cy="3657600"/>
          </a:xfrm>
        </p:spPr>
        <p:txBody>
          <a:bodyPr>
            <a:normAutofit/>
          </a:bodyPr>
          <a:lstStyle/>
          <a:p>
            <a:pPr eaLnBrk="1" hangingPunct="1"/>
            <a:r>
              <a:rPr lang="en-GB" altLang="ru-KZ" sz="3200" dirty="0"/>
              <a:t>ATM system example: </a:t>
            </a:r>
            <a:endParaRPr lang="en-GB" altLang="ru-KZ" sz="2400" dirty="0">
              <a:latin typeface="Arial" panose="020B0604020202020204" pitchFamily="34" charset="0"/>
            </a:endParaRPr>
          </a:p>
        </p:txBody>
      </p:sp>
      <p:grpSp>
        <p:nvGrpSpPr>
          <p:cNvPr id="69639" name="Group 1035">
            <a:extLst>
              <a:ext uri="{FF2B5EF4-FFF2-40B4-BE49-F238E27FC236}">
                <a16:creationId xmlns:a16="http://schemas.microsoft.com/office/drawing/2014/main" id="{9C0551B0-76B4-4CF4-8545-DDF2D7FE35A7}"/>
              </a:ext>
            </a:extLst>
          </p:cNvPr>
          <p:cNvGrpSpPr>
            <a:grpSpLocks/>
          </p:cNvGrpSpPr>
          <p:nvPr/>
        </p:nvGrpSpPr>
        <p:grpSpPr bwMode="auto">
          <a:xfrm>
            <a:off x="1162906" y="3001440"/>
            <a:ext cx="7066234" cy="2494474"/>
            <a:chOff x="758" y="1502"/>
            <a:chExt cx="4270" cy="1626"/>
          </a:xfrm>
        </p:grpSpPr>
        <p:sp>
          <p:nvSpPr>
            <p:cNvPr id="69640" name="Text Box 1028">
              <a:extLst>
                <a:ext uri="{FF2B5EF4-FFF2-40B4-BE49-F238E27FC236}">
                  <a16:creationId xmlns:a16="http://schemas.microsoft.com/office/drawing/2014/main" id="{7A5FEF65-3A24-4A8B-BAE2-3E0D8E1E5FF4}"/>
                </a:ext>
              </a:extLst>
            </p:cNvPr>
            <p:cNvSpPr txBox="1">
              <a:spLocks noChangeArrowheads="1"/>
            </p:cNvSpPr>
            <p:nvPr/>
          </p:nvSpPr>
          <p:spPr bwMode="auto">
            <a:xfrm>
              <a:off x="816" y="1968"/>
              <a:ext cx="3744" cy="259"/>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endParaRPr lang="ru-KZ" altLang="ru-KZ">
                <a:latin typeface="Arial" panose="020B0604020202020204" pitchFamily="34" charset="0"/>
              </a:endParaRPr>
            </a:p>
          </p:txBody>
        </p:sp>
        <p:sp>
          <p:nvSpPr>
            <p:cNvPr id="69641" name="Text Box 1029">
              <a:extLst>
                <a:ext uri="{FF2B5EF4-FFF2-40B4-BE49-F238E27FC236}">
                  <a16:creationId xmlns:a16="http://schemas.microsoft.com/office/drawing/2014/main" id="{F0E10D97-8FCB-4B4B-8287-61E897EB54BF}"/>
                </a:ext>
              </a:extLst>
            </p:cNvPr>
            <p:cNvSpPr txBox="1">
              <a:spLocks noChangeArrowheads="1"/>
            </p:cNvSpPr>
            <p:nvPr/>
          </p:nvSpPr>
          <p:spPr bwMode="auto">
            <a:xfrm>
              <a:off x="758" y="1502"/>
              <a:ext cx="4270" cy="1626"/>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algn="l" eaLnBrk="1" hangingPunct="1"/>
              <a:r>
                <a:rPr lang="en-GB" altLang="ru-KZ" sz="2400" b="1" dirty="0">
                  <a:latin typeface="Arial" panose="020B0604020202020204" pitchFamily="34" charset="0"/>
                </a:rPr>
                <a:t>Withdraw Cash:</a:t>
              </a:r>
            </a:p>
            <a:p>
              <a:pPr algn="l" eaLnBrk="1" hangingPunct="1"/>
              <a:r>
                <a:rPr lang="en-GB" altLang="ru-KZ" sz="2400" i="1" dirty="0">
                  <a:latin typeface="Arial" panose="020B0604020202020204" pitchFamily="34" charset="0"/>
                </a:rPr>
                <a:t>The card holder selects the withdraw cash menu, which is displayed by the system. The card holder selects an amount of cash. The system debits the user’s account, returns the user’s card and issues the requested money</a:t>
              </a:r>
              <a:r>
                <a:rPr lang="en-GB" altLang="ru-KZ" sz="2400" dirty="0">
                  <a:latin typeface="Arial" panose="020B0604020202020204" pitchFamily="34" charset="0"/>
                </a:rPr>
                <a:t>.</a:t>
              </a:r>
            </a:p>
          </p:txBody>
        </p:sp>
      </p:grpSp>
      <p:sp>
        <p:nvSpPr>
          <p:cNvPr id="3" name="TextBox 2">
            <a:extLst>
              <a:ext uri="{FF2B5EF4-FFF2-40B4-BE49-F238E27FC236}">
                <a16:creationId xmlns:a16="http://schemas.microsoft.com/office/drawing/2014/main" id="{B5E14D6F-F4F5-3E98-482D-AEE90D808D49}"/>
              </a:ext>
            </a:extLst>
          </p:cNvPr>
          <p:cNvSpPr txBox="1"/>
          <p:nvPr/>
        </p:nvSpPr>
        <p:spPr>
          <a:xfrm>
            <a:off x="3733800" y="6162955"/>
            <a:ext cx="4572000" cy="276999"/>
          </a:xfrm>
          <a:prstGeom prst="rect">
            <a:avLst/>
          </a:prstGeom>
          <a:noFill/>
        </p:spPr>
        <p:txBody>
          <a:bodyPr wrap="square">
            <a:spAutoFit/>
          </a:bodyPr>
          <a:lstStyle/>
          <a:p>
            <a:pPr marL="0" indent="0" algn="r">
              <a:buNone/>
            </a:pPr>
            <a:r>
              <a:rPr lang="en-US" sz="1200" i="1" dirty="0"/>
              <a:t>( Source: SDP05. Architecture and design)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936" y="256032"/>
            <a:ext cx="7879842" cy="1014984"/>
          </a:xfrm>
        </p:spPr>
        <p:txBody>
          <a:bodyPr anchor="b">
            <a:normAutofit/>
          </a:bodyPr>
          <a:lstStyle/>
          <a:p>
            <a:r>
              <a:rPr lang="en-US" b="1" cap="all" dirty="0"/>
              <a:t>COURSE OVERVIEW</a:t>
            </a:r>
            <a:endParaRPr lang="ru-RU" dirty="0"/>
          </a:p>
        </p:txBody>
      </p:sp>
      <p:graphicFrame>
        <p:nvGraphicFramePr>
          <p:cNvPr id="5" name="Содержимое 2">
            <a:extLst>
              <a:ext uri="{FF2B5EF4-FFF2-40B4-BE49-F238E27FC236}">
                <a16:creationId xmlns:a16="http://schemas.microsoft.com/office/drawing/2014/main" id="{6D56D95F-FA6F-400C-98EF-76E8BEE6B36B}"/>
              </a:ext>
            </a:extLst>
          </p:cNvPr>
          <p:cNvGraphicFramePr>
            <a:graphicFrameLocks noGrp="1"/>
          </p:cNvGraphicFramePr>
          <p:nvPr>
            <p:ph idx="1"/>
            <p:extLst>
              <p:ext uri="{D42A27DB-BD31-4B8C-83A1-F6EECF244321}">
                <p14:modId xmlns:p14="http://schemas.microsoft.com/office/powerpoint/2010/main" val="2060085201"/>
              </p:ext>
            </p:extLst>
          </p:nvPr>
        </p:nvGraphicFramePr>
        <p:xfrm>
          <a:off x="614553" y="1143000"/>
          <a:ext cx="7886700" cy="49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1" name="Rectangle 2">
            <a:extLst>
              <a:ext uri="{FF2B5EF4-FFF2-40B4-BE49-F238E27FC236}">
                <a16:creationId xmlns:a16="http://schemas.microsoft.com/office/drawing/2014/main" id="{94A38A21-E295-4D81-A993-1FF04F219670}"/>
              </a:ext>
            </a:extLst>
          </p:cNvPr>
          <p:cNvSpPr>
            <a:spLocks noGrp="1" noChangeArrowheads="1"/>
          </p:cNvSpPr>
          <p:nvPr>
            <p:ph type="title"/>
          </p:nvPr>
        </p:nvSpPr>
        <p:spPr/>
        <p:txBody>
          <a:bodyPr/>
          <a:lstStyle/>
          <a:p>
            <a:pPr eaLnBrk="1" hangingPunct="1"/>
            <a:r>
              <a:rPr lang="en-GB" altLang="ru-KZ" dirty="0"/>
              <a:t>Elaborated Use-Case Description</a:t>
            </a:r>
          </a:p>
        </p:txBody>
      </p:sp>
      <p:graphicFrame>
        <p:nvGraphicFramePr>
          <p:cNvPr id="123997" name="Group 93">
            <a:extLst>
              <a:ext uri="{FF2B5EF4-FFF2-40B4-BE49-F238E27FC236}">
                <a16:creationId xmlns:a16="http://schemas.microsoft.com/office/drawing/2014/main" id="{113E9A97-59FE-4C3D-B8C0-8935E38FD641}"/>
              </a:ext>
            </a:extLst>
          </p:cNvPr>
          <p:cNvGraphicFramePr>
            <a:graphicFrameLocks noGrp="1"/>
          </p:cNvGraphicFramePr>
          <p:nvPr>
            <p:extLst>
              <p:ext uri="{D42A27DB-BD31-4B8C-83A1-F6EECF244321}">
                <p14:modId xmlns:p14="http://schemas.microsoft.com/office/powerpoint/2010/main" val="247440024"/>
              </p:ext>
            </p:extLst>
          </p:nvPr>
        </p:nvGraphicFramePr>
        <p:xfrm>
          <a:off x="762000" y="2438400"/>
          <a:ext cx="7239000" cy="3387724"/>
        </p:xfrm>
        <a:graphic>
          <a:graphicData uri="http://schemas.openxmlformats.org/drawingml/2006/table">
            <a:tbl>
              <a:tblPr/>
              <a:tblGrid>
                <a:gridCol w="457200">
                  <a:extLst>
                    <a:ext uri="{9D8B030D-6E8A-4147-A177-3AD203B41FA5}">
                      <a16:colId xmlns:a16="http://schemas.microsoft.com/office/drawing/2014/main" val="3784599703"/>
                    </a:ext>
                  </a:extLst>
                </a:gridCol>
                <a:gridCol w="3162300">
                  <a:extLst>
                    <a:ext uri="{9D8B030D-6E8A-4147-A177-3AD203B41FA5}">
                      <a16:colId xmlns:a16="http://schemas.microsoft.com/office/drawing/2014/main" val="2472923263"/>
                    </a:ext>
                  </a:extLst>
                </a:gridCol>
                <a:gridCol w="3619500">
                  <a:extLst>
                    <a:ext uri="{9D8B030D-6E8A-4147-A177-3AD203B41FA5}">
                      <a16:colId xmlns:a16="http://schemas.microsoft.com/office/drawing/2014/main" val="2219075591"/>
                    </a:ext>
                  </a:extLst>
                </a:gridCol>
              </a:tblGrid>
              <a:tr h="947181">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a:ln>
                            <a:noFill/>
                          </a:ln>
                          <a:solidFill>
                            <a:schemeClr val="tx1"/>
                          </a:solidFill>
                          <a:effectLst/>
                          <a:latin typeface="Times New Roman" panose="02020603050405020304" pitchFamily="18" charset="0"/>
                        </a:rPr>
                        <a:t>1</a:t>
                      </a:r>
                    </a:p>
                  </a:txBody>
                  <a:tcPr marL="90000" marR="90000" marT="46807" marB="46807" horzOverflow="overflow">
                    <a:lnL cap="flat">
                      <a:noFill/>
                    </a:lnL>
                    <a:lnR>
                      <a:noFill/>
                    </a:lnR>
                    <a:lnT cap="flat">
                      <a:noFill/>
                    </a:lnT>
                    <a:lnB>
                      <a:noFill/>
                    </a:lnB>
                    <a:lnTlToBr>
                      <a:noFill/>
                    </a:lnTlToBr>
                    <a:lnBlToTr>
                      <a:noFill/>
                    </a:lnBlToTr>
                    <a:noFill/>
                  </a:tcPr>
                </a:tc>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dirty="0">
                          <a:ln>
                            <a:noFill/>
                          </a:ln>
                          <a:solidFill>
                            <a:schemeClr val="tx1"/>
                          </a:solidFill>
                          <a:effectLst/>
                          <a:latin typeface="Times New Roman" panose="02020603050405020304" pitchFamily="18" charset="0"/>
                        </a:rPr>
                        <a:t>User selects cash withdrawal option</a:t>
                      </a:r>
                    </a:p>
                  </a:txBody>
                  <a:tcPr marL="90000" marR="90000" marT="46807" marB="46807" horzOverflow="overflow">
                    <a:lnL>
                      <a:noFill/>
                    </a:lnL>
                    <a:lnR>
                      <a:noFill/>
                    </a:lnR>
                    <a:lnT cap="flat">
                      <a:noFill/>
                    </a:lnT>
                    <a:lnB>
                      <a:noFill/>
                    </a:lnB>
                    <a:lnTlToBr>
                      <a:noFill/>
                    </a:lnTlToBr>
                    <a:lnBlToTr>
                      <a:noFill/>
                    </a:lnBlToTr>
                    <a:noFill/>
                  </a:tcPr>
                </a:tc>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dirty="0">
                          <a:ln>
                            <a:noFill/>
                          </a:ln>
                          <a:solidFill>
                            <a:schemeClr val="tx1"/>
                          </a:solidFill>
                          <a:effectLst/>
                          <a:latin typeface="Times New Roman" panose="02020603050405020304" pitchFamily="18" charset="0"/>
                        </a:rPr>
                        <a:t>System displays cash withdrawal menu</a:t>
                      </a:r>
                    </a:p>
                  </a:txBody>
                  <a:tcPr marL="90000" marR="90000" marT="46807" marB="46807"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3196657666"/>
                  </a:ext>
                </a:extLst>
              </a:tr>
              <a:tr h="947181">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a:ln>
                            <a:noFill/>
                          </a:ln>
                          <a:solidFill>
                            <a:schemeClr val="tx1"/>
                          </a:solidFill>
                          <a:effectLst/>
                          <a:latin typeface="Times New Roman" panose="02020603050405020304" pitchFamily="18" charset="0"/>
                        </a:rPr>
                        <a:t>2</a:t>
                      </a:r>
                    </a:p>
                  </a:txBody>
                  <a:tcPr marL="90000" marR="90000" marT="46807" marB="46807" horzOverflow="overflow">
                    <a:lnL cap="flat">
                      <a:noFill/>
                    </a:lnL>
                    <a:lnR>
                      <a:noFill/>
                    </a:lnR>
                    <a:lnT>
                      <a:noFill/>
                    </a:lnT>
                    <a:lnB>
                      <a:noFill/>
                    </a:lnB>
                    <a:lnTlToBr>
                      <a:noFill/>
                    </a:lnTlToBr>
                    <a:lnBlToTr>
                      <a:noFill/>
                    </a:lnBlToTr>
                    <a:noFill/>
                  </a:tcPr>
                </a:tc>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dirty="0">
                          <a:ln>
                            <a:noFill/>
                          </a:ln>
                          <a:solidFill>
                            <a:schemeClr val="tx1"/>
                          </a:solidFill>
                          <a:effectLst/>
                          <a:latin typeface="Times New Roman" panose="02020603050405020304" pitchFamily="18" charset="0"/>
                        </a:rPr>
                        <a:t>User selects cash amount</a:t>
                      </a:r>
                    </a:p>
                  </a:txBody>
                  <a:tcPr marL="90000" marR="90000" marT="46807" marB="46807" horzOverflow="overflow">
                    <a:lnL>
                      <a:noFill/>
                    </a:lnL>
                    <a:lnR>
                      <a:noFill/>
                    </a:lnR>
                    <a:lnT>
                      <a:noFill/>
                    </a:lnT>
                    <a:lnB>
                      <a:noFill/>
                    </a:lnB>
                    <a:lnTlToBr>
                      <a:noFill/>
                    </a:lnTlToBr>
                    <a:lnBlToTr>
                      <a:noFill/>
                    </a:lnBlToTr>
                    <a:noFill/>
                  </a:tcPr>
                </a:tc>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dirty="0">
                          <a:ln>
                            <a:noFill/>
                          </a:ln>
                          <a:solidFill>
                            <a:schemeClr val="tx1"/>
                          </a:solidFill>
                          <a:effectLst/>
                          <a:latin typeface="Times New Roman" panose="02020603050405020304" pitchFamily="18" charset="0"/>
                        </a:rPr>
                        <a:t>System checks cash is available; returns card</a:t>
                      </a:r>
                    </a:p>
                  </a:txBody>
                  <a:tcPr marL="90000" marR="90000" marT="46807" marB="46807"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14534192"/>
                  </a:ext>
                </a:extLst>
              </a:tr>
              <a:tr h="546181">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a:ln>
                            <a:noFill/>
                          </a:ln>
                          <a:solidFill>
                            <a:schemeClr val="tx1"/>
                          </a:solidFill>
                          <a:effectLst/>
                          <a:latin typeface="Times New Roman" panose="02020603050405020304" pitchFamily="18" charset="0"/>
                        </a:rPr>
                        <a:t>3 </a:t>
                      </a:r>
                    </a:p>
                  </a:txBody>
                  <a:tcPr marL="90000" marR="90000" marT="46807" marB="46807" horzOverflow="overflow">
                    <a:lnL cap="flat">
                      <a:noFill/>
                    </a:lnL>
                    <a:lnR>
                      <a:noFill/>
                    </a:lnR>
                    <a:lnT>
                      <a:noFill/>
                    </a:lnT>
                    <a:lnB>
                      <a:noFill/>
                    </a:lnB>
                    <a:lnTlToBr>
                      <a:noFill/>
                    </a:lnTlToBr>
                    <a:lnBlToTr>
                      <a:noFill/>
                    </a:lnBlToTr>
                    <a:noFill/>
                  </a:tcPr>
                </a:tc>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a:ln>
                            <a:noFill/>
                          </a:ln>
                          <a:solidFill>
                            <a:schemeClr val="tx1"/>
                          </a:solidFill>
                          <a:effectLst/>
                          <a:latin typeface="Times New Roman" panose="02020603050405020304" pitchFamily="18" charset="0"/>
                        </a:rPr>
                        <a:t>User takes card</a:t>
                      </a:r>
                    </a:p>
                  </a:txBody>
                  <a:tcPr marL="90000" marR="90000" marT="46807" marB="46807" horzOverflow="overflow">
                    <a:lnL>
                      <a:noFill/>
                    </a:lnL>
                    <a:lnR>
                      <a:noFill/>
                    </a:lnR>
                    <a:lnT>
                      <a:noFill/>
                    </a:lnT>
                    <a:lnB>
                      <a:noFill/>
                    </a:lnB>
                    <a:lnTlToBr>
                      <a:noFill/>
                    </a:lnTlToBr>
                    <a:lnBlToTr>
                      <a:noFill/>
                    </a:lnBlToTr>
                    <a:noFill/>
                  </a:tcPr>
                </a:tc>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dirty="0">
                          <a:ln>
                            <a:noFill/>
                          </a:ln>
                          <a:solidFill>
                            <a:schemeClr val="tx1"/>
                          </a:solidFill>
                          <a:effectLst/>
                          <a:latin typeface="Times New Roman" panose="02020603050405020304" pitchFamily="18" charset="0"/>
                        </a:rPr>
                        <a:t>System dispenses cash</a:t>
                      </a:r>
                    </a:p>
                  </a:txBody>
                  <a:tcPr marL="90000" marR="90000" marT="46807" marB="46807"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344093649"/>
                  </a:ext>
                </a:extLst>
              </a:tr>
              <a:tr h="947181">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a:ln>
                            <a:noFill/>
                          </a:ln>
                          <a:solidFill>
                            <a:schemeClr val="tx1"/>
                          </a:solidFill>
                          <a:effectLst/>
                          <a:latin typeface="Times New Roman" panose="02020603050405020304" pitchFamily="18" charset="0"/>
                        </a:rPr>
                        <a:t>4 </a:t>
                      </a:r>
                    </a:p>
                  </a:txBody>
                  <a:tcPr marL="90000" marR="90000" marT="46807" marB="46807" horzOverflow="overflow">
                    <a:lnL cap="flat">
                      <a:noFill/>
                    </a:lnL>
                    <a:lnR>
                      <a:noFill/>
                    </a:lnR>
                    <a:lnT>
                      <a:noFill/>
                    </a:lnT>
                    <a:lnB cap="flat">
                      <a:noFill/>
                    </a:lnB>
                    <a:lnTlToBr>
                      <a:noFill/>
                    </a:lnTlToBr>
                    <a:lnBlToTr>
                      <a:noFill/>
                    </a:lnBlToTr>
                    <a:noFill/>
                  </a:tcPr>
                </a:tc>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a:ln>
                            <a:noFill/>
                          </a:ln>
                          <a:solidFill>
                            <a:schemeClr val="tx1"/>
                          </a:solidFill>
                          <a:effectLst/>
                          <a:latin typeface="Times New Roman" panose="02020603050405020304" pitchFamily="18" charset="0"/>
                        </a:rPr>
                        <a:t>User takes cash</a:t>
                      </a:r>
                    </a:p>
                  </a:txBody>
                  <a:tcPr marL="90000" marR="90000" marT="46807" marB="46807" horzOverflow="overflow">
                    <a:lnL>
                      <a:noFill/>
                    </a:lnL>
                    <a:lnR>
                      <a:noFill/>
                    </a:lnR>
                    <a:lnT>
                      <a:noFill/>
                    </a:lnT>
                    <a:lnB cap="flat">
                      <a:noFill/>
                    </a:lnB>
                    <a:lnTlToBr>
                      <a:noFill/>
                    </a:lnTlToBr>
                    <a:lnBlToTr>
                      <a:noFill/>
                    </a:lnBlToTr>
                    <a:noFill/>
                  </a:tcPr>
                </a:tc>
                <a:tc>
                  <a:txBody>
                    <a:bodyPr/>
                    <a:lstStyle>
                      <a:lvl1pPr algn="l">
                        <a:spcBef>
                          <a:spcPct val="20000"/>
                        </a:spcBef>
                        <a:buFont typeface="Wingdings" panose="05000000000000000000" pitchFamily="2" charset="2"/>
                        <a:defRPr sz="2800">
                          <a:solidFill>
                            <a:schemeClr val="tx1"/>
                          </a:solidFill>
                          <a:latin typeface="Times New Roman" panose="02020603050405020304" pitchFamily="18" charset="0"/>
                        </a:defRPr>
                      </a:lvl1pPr>
                      <a:lvl2pPr algn="l">
                        <a:spcBef>
                          <a:spcPct val="20000"/>
                        </a:spcBef>
                        <a:defRPr sz="2400">
                          <a:solidFill>
                            <a:schemeClr val="tx1"/>
                          </a:solidFill>
                          <a:latin typeface="Times New Roman" panose="02020603050405020304" pitchFamily="18" charset="0"/>
                        </a:defRPr>
                      </a:lvl2pPr>
                      <a:lvl3pPr algn="l">
                        <a:spcBef>
                          <a:spcPct val="20000"/>
                        </a:spcBef>
                        <a:defRPr sz="2000">
                          <a:solidFill>
                            <a:schemeClr val="tx1"/>
                          </a:solidFill>
                          <a:latin typeface="Times New Roman" panose="02020603050405020304" pitchFamily="18" charset="0"/>
                        </a:defRPr>
                      </a:lvl3pPr>
                      <a:lvl4pPr algn="l">
                        <a:spcBef>
                          <a:spcPct val="20000"/>
                        </a:spcBef>
                        <a:defRPr>
                          <a:solidFill>
                            <a:schemeClr val="tx1"/>
                          </a:solidFill>
                          <a:latin typeface="Times New Roman" panose="02020603050405020304" pitchFamily="18" charset="0"/>
                        </a:defRPr>
                      </a:lvl4pPr>
                      <a:lvl5pPr algn="l">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ru-KZ" sz="2800" b="0" i="0" u="none" strike="noStrike" cap="none" normalizeH="0" baseline="0" dirty="0">
                          <a:ln>
                            <a:noFill/>
                          </a:ln>
                          <a:solidFill>
                            <a:schemeClr val="tx1"/>
                          </a:solidFill>
                          <a:effectLst/>
                          <a:latin typeface="Times New Roman" panose="02020603050405020304" pitchFamily="18" charset="0"/>
                        </a:rPr>
                        <a:t>System returns to start menu</a:t>
                      </a:r>
                    </a:p>
                  </a:txBody>
                  <a:tcPr marL="90000" marR="90000" marT="46807" marB="46807"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2484088318"/>
                  </a:ext>
                </a:extLst>
              </a:tr>
            </a:tbl>
          </a:graphicData>
        </a:graphic>
      </p:graphicFrame>
      <p:sp>
        <p:nvSpPr>
          <p:cNvPr id="70675" name="Text Box 91">
            <a:extLst>
              <a:ext uri="{FF2B5EF4-FFF2-40B4-BE49-F238E27FC236}">
                <a16:creationId xmlns:a16="http://schemas.microsoft.com/office/drawing/2014/main" id="{E6A55E45-4C4D-4CC5-8416-2ACD721CA38E}"/>
              </a:ext>
            </a:extLst>
          </p:cNvPr>
          <p:cNvSpPr txBox="1">
            <a:spLocks noChangeArrowheads="1"/>
          </p:cNvSpPr>
          <p:nvPr/>
        </p:nvSpPr>
        <p:spPr bwMode="auto">
          <a:xfrm>
            <a:off x="1066800" y="1981200"/>
            <a:ext cx="2438400" cy="457200"/>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sz="2400" i="1" dirty="0"/>
              <a:t>Actor</a:t>
            </a:r>
          </a:p>
        </p:txBody>
      </p:sp>
      <p:sp>
        <p:nvSpPr>
          <p:cNvPr id="70676" name="Text Box 92">
            <a:extLst>
              <a:ext uri="{FF2B5EF4-FFF2-40B4-BE49-F238E27FC236}">
                <a16:creationId xmlns:a16="http://schemas.microsoft.com/office/drawing/2014/main" id="{AE6B406D-2725-4DF9-8EE7-8BC20F66BE74}"/>
              </a:ext>
            </a:extLst>
          </p:cNvPr>
          <p:cNvSpPr txBox="1">
            <a:spLocks noChangeArrowheads="1"/>
          </p:cNvSpPr>
          <p:nvPr/>
        </p:nvSpPr>
        <p:spPr bwMode="auto">
          <a:xfrm>
            <a:off x="4495800" y="1981200"/>
            <a:ext cx="2743200" cy="457200"/>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sz="2400" i="1"/>
              <a:t>System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Rectangle 2">
            <a:extLst>
              <a:ext uri="{FF2B5EF4-FFF2-40B4-BE49-F238E27FC236}">
                <a16:creationId xmlns:a16="http://schemas.microsoft.com/office/drawing/2014/main" id="{73EA226A-8DCC-4608-BB89-90C811D5D192}"/>
              </a:ext>
            </a:extLst>
          </p:cNvPr>
          <p:cNvSpPr>
            <a:spLocks noGrp="1" noChangeArrowheads="1"/>
          </p:cNvSpPr>
          <p:nvPr>
            <p:ph type="title"/>
          </p:nvPr>
        </p:nvSpPr>
        <p:spPr/>
        <p:txBody>
          <a:bodyPr/>
          <a:lstStyle/>
          <a:p>
            <a:r>
              <a:rPr lang="en-GB" altLang="ru-KZ" dirty="0"/>
              <a:t>Use case Scenarios</a:t>
            </a:r>
          </a:p>
        </p:txBody>
      </p:sp>
      <p:sp>
        <p:nvSpPr>
          <p:cNvPr id="71686" name="Rectangle 3">
            <a:extLst>
              <a:ext uri="{FF2B5EF4-FFF2-40B4-BE49-F238E27FC236}">
                <a16:creationId xmlns:a16="http://schemas.microsoft.com/office/drawing/2014/main" id="{13D72351-5AD3-4F55-B28B-72283B3519FA}"/>
              </a:ext>
            </a:extLst>
          </p:cNvPr>
          <p:cNvSpPr>
            <a:spLocks noGrp="1" noChangeArrowheads="1"/>
          </p:cNvSpPr>
          <p:nvPr>
            <p:ph idx="1"/>
          </p:nvPr>
        </p:nvSpPr>
        <p:spPr>
          <a:xfrm>
            <a:off x="533400" y="1690689"/>
            <a:ext cx="7772400" cy="3948111"/>
          </a:xfrm>
        </p:spPr>
        <p:txBody>
          <a:bodyPr>
            <a:normAutofit/>
          </a:bodyPr>
          <a:lstStyle/>
          <a:p>
            <a:pPr eaLnBrk="1" hangingPunct="1">
              <a:lnSpc>
                <a:spcPct val="90000"/>
              </a:lnSpc>
            </a:pPr>
            <a:r>
              <a:rPr lang="en-GB" altLang="ru-KZ" sz="2800" dirty="0"/>
              <a:t>Use case represents a </a:t>
            </a:r>
            <a:r>
              <a:rPr lang="en-GB" altLang="ru-KZ" sz="2800" i="1" dirty="0"/>
              <a:t>generic</a:t>
            </a:r>
            <a:r>
              <a:rPr lang="en-GB" altLang="ru-KZ" sz="2800" dirty="0"/>
              <a:t> case of interaction</a:t>
            </a:r>
          </a:p>
          <a:p>
            <a:pPr eaLnBrk="1" hangingPunct="1">
              <a:lnSpc>
                <a:spcPct val="90000"/>
              </a:lnSpc>
            </a:pPr>
            <a:r>
              <a:rPr lang="en-GB" altLang="ru-KZ" sz="2800" dirty="0"/>
              <a:t>A particular course that a use-case instance might take is called as </a:t>
            </a:r>
            <a:r>
              <a:rPr lang="en-GB" altLang="ru-KZ" sz="2800" i="1" u="sng" dirty="0"/>
              <a:t>scenario</a:t>
            </a:r>
            <a:endParaRPr lang="en-GB" altLang="ru-KZ" sz="2800" dirty="0"/>
          </a:p>
          <a:p>
            <a:pPr eaLnBrk="1" hangingPunct="1">
              <a:lnSpc>
                <a:spcPct val="90000"/>
              </a:lnSpc>
            </a:pPr>
            <a:r>
              <a:rPr lang="en-GB" altLang="ru-KZ" sz="2800" dirty="0"/>
              <a:t>For example, there may be many </a:t>
            </a:r>
            <a:r>
              <a:rPr lang="en-GB" altLang="ru-KZ" sz="2800" dirty="0">
                <a:latin typeface="Arial" panose="020B0604020202020204" pitchFamily="34" charset="0"/>
              </a:rPr>
              <a:t>Withdraw Cash</a:t>
            </a:r>
            <a:r>
              <a:rPr lang="en-GB" altLang="ru-KZ" sz="2800" dirty="0"/>
              <a:t> scenarios where no cash is withdrawn!</a:t>
            </a:r>
          </a:p>
          <a:p>
            <a:pPr lvl="1" eaLnBrk="1" hangingPunct="1">
              <a:lnSpc>
                <a:spcPct val="90000"/>
              </a:lnSpc>
            </a:pPr>
            <a:r>
              <a:rPr lang="en-GB" altLang="ru-KZ" sz="2400" dirty="0"/>
              <a:t>Card holder has insufficient funds on account</a:t>
            </a:r>
          </a:p>
          <a:p>
            <a:pPr lvl="1" eaLnBrk="1" hangingPunct="1">
              <a:lnSpc>
                <a:spcPct val="90000"/>
              </a:lnSpc>
            </a:pPr>
            <a:r>
              <a:rPr lang="en-GB" altLang="ru-KZ" sz="2400" dirty="0"/>
              <a:t>ATM cannot connect to bank’s system</a:t>
            </a:r>
          </a:p>
          <a:p>
            <a:pPr lvl="1" eaLnBrk="1" hangingPunct="1">
              <a:lnSpc>
                <a:spcPct val="90000"/>
              </a:lnSpc>
            </a:pPr>
            <a:r>
              <a:rPr lang="en-GB" altLang="ru-KZ" sz="2400" dirty="0"/>
              <a:t>ATM does not contain enough cash</a:t>
            </a:r>
          </a:p>
          <a:p>
            <a:pPr lvl="1" eaLnBrk="1" hangingPunct="1">
              <a:lnSpc>
                <a:spcPct val="90000"/>
              </a:lnSpc>
            </a:pPr>
            <a:r>
              <a:rPr lang="en-GB" altLang="ru-KZ" sz="2400" dirty="0"/>
              <a:t>Customer cancels the transaction for some reason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1026">
            <a:extLst>
              <a:ext uri="{FF2B5EF4-FFF2-40B4-BE49-F238E27FC236}">
                <a16:creationId xmlns:a16="http://schemas.microsoft.com/office/drawing/2014/main" id="{F4335311-CEC4-4F72-A063-FBF72BC8F6D5}"/>
              </a:ext>
            </a:extLst>
          </p:cNvPr>
          <p:cNvSpPr>
            <a:spLocks noGrp="1" noChangeArrowheads="1"/>
          </p:cNvSpPr>
          <p:nvPr>
            <p:ph type="title"/>
          </p:nvPr>
        </p:nvSpPr>
        <p:spPr/>
        <p:txBody>
          <a:bodyPr/>
          <a:lstStyle/>
          <a:p>
            <a:pPr eaLnBrk="1" hangingPunct="1"/>
            <a:r>
              <a:rPr lang="en-GB" altLang="ru-KZ" dirty="0"/>
              <a:t>Example Scenarios</a:t>
            </a:r>
          </a:p>
        </p:txBody>
      </p:sp>
      <p:sp>
        <p:nvSpPr>
          <p:cNvPr id="72710" name="Rectangle 1027">
            <a:extLst>
              <a:ext uri="{FF2B5EF4-FFF2-40B4-BE49-F238E27FC236}">
                <a16:creationId xmlns:a16="http://schemas.microsoft.com/office/drawing/2014/main" id="{B82D6640-F3B0-4861-99FC-38B2DC7A4AC5}"/>
              </a:ext>
            </a:extLst>
          </p:cNvPr>
          <p:cNvSpPr>
            <a:spLocks noGrp="1" noChangeArrowheads="1"/>
          </p:cNvSpPr>
          <p:nvPr>
            <p:ph idx="1"/>
          </p:nvPr>
        </p:nvSpPr>
        <p:spPr>
          <a:xfrm>
            <a:off x="539750" y="2205038"/>
            <a:ext cx="7772400" cy="3657600"/>
          </a:xfrm>
        </p:spPr>
        <p:txBody>
          <a:bodyPr/>
          <a:lstStyle/>
          <a:p>
            <a:pPr eaLnBrk="1" hangingPunct="1"/>
            <a:r>
              <a:rPr lang="en-GB" altLang="ru-KZ" dirty="0" err="1">
                <a:latin typeface="Arial Unicode MS" pitchFamily="34" charset="-128"/>
              </a:rPr>
              <a:t>CardHolder</a:t>
            </a:r>
            <a:r>
              <a:rPr lang="en-GB" altLang="ru-KZ" dirty="0">
                <a:latin typeface="Arial Unicode MS" pitchFamily="34" charset="-128"/>
              </a:rPr>
              <a:t> </a:t>
            </a:r>
            <a:r>
              <a:rPr lang="en-GB" altLang="ru-KZ" dirty="0"/>
              <a:t>Mary Jones selects the cash withdrawal menu. She changes her mind, cancels the transaction and takes her card </a:t>
            </a:r>
          </a:p>
          <a:p>
            <a:pPr eaLnBrk="1" hangingPunct="1"/>
            <a:endParaRPr lang="en-GB" altLang="ru-KZ" dirty="0"/>
          </a:p>
          <a:p>
            <a:pPr eaLnBrk="1" hangingPunct="1"/>
            <a:r>
              <a:rPr lang="en-GB" altLang="ru-KZ" dirty="0" err="1">
                <a:latin typeface="Arial Unicode MS" pitchFamily="34" charset="-128"/>
              </a:rPr>
              <a:t>CardHolder</a:t>
            </a:r>
            <a:r>
              <a:rPr lang="en-GB" altLang="ru-KZ" dirty="0"/>
              <a:t> Peter Smith selects the cash withdrawal menu. He selects a cash amount, but is refused because he has insufficient funds on his account. His card is returned</a:t>
            </a:r>
            <a:endParaRPr lang="en-GB" altLang="ru-KZ" dirty="0">
              <a:latin typeface="Arial Unicode MS"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3" name="Rectangle 1027">
            <a:extLst>
              <a:ext uri="{FF2B5EF4-FFF2-40B4-BE49-F238E27FC236}">
                <a16:creationId xmlns:a16="http://schemas.microsoft.com/office/drawing/2014/main" id="{065224AE-08B5-4E62-8FCF-FD6D190B8F9F}"/>
              </a:ext>
            </a:extLst>
          </p:cNvPr>
          <p:cNvSpPr>
            <a:spLocks noGrp="1" noChangeArrowheads="1"/>
          </p:cNvSpPr>
          <p:nvPr>
            <p:ph type="title"/>
          </p:nvPr>
        </p:nvSpPr>
        <p:spPr/>
        <p:txBody>
          <a:bodyPr/>
          <a:lstStyle/>
          <a:p>
            <a:r>
              <a:rPr lang="en-GB" altLang="ru-KZ" dirty="0"/>
              <a:t>Types of Relationship on Use case  Diagram</a:t>
            </a:r>
          </a:p>
        </p:txBody>
      </p:sp>
      <p:sp>
        <p:nvSpPr>
          <p:cNvPr id="73734" name="Rectangle 1026">
            <a:extLst>
              <a:ext uri="{FF2B5EF4-FFF2-40B4-BE49-F238E27FC236}">
                <a16:creationId xmlns:a16="http://schemas.microsoft.com/office/drawing/2014/main" id="{9324FAFF-3738-4D2B-8ADD-EE0F85A9B279}"/>
              </a:ext>
            </a:extLst>
          </p:cNvPr>
          <p:cNvSpPr>
            <a:spLocks noGrp="1" noChangeArrowheads="1"/>
          </p:cNvSpPr>
          <p:nvPr>
            <p:ph idx="1"/>
          </p:nvPr>
        </p:nvSpPr>
        <p:spPr/>
        <p:txBody>
          <a:bodyPr>
            <a:normAutofit/>
          </a:bodyPr>
          <a:lstStyle/>
          <a:p>
            <a:pPr eaLnBrk="1" hangingPunct="1"/>
            <a:r>
              <a:rPr lang="en-GB" altLang="ru-KZ" dirty="0"/>
              <a:t>Generalizes:</a:t>
            </a:r>
          </a:p>
          <a:p>
            <a:pPr lvl="1" eaLnBrk="1" hangingPunct="1"/>
            <a:r>
              <a:rPr lang="en-GB" altLang="ru-KZ" dirty="0"/>
              <a:t>Permits actors/use cases to inherit properties of more general actors/use cases</a:t>
            </a:r>
          </a:p>
          <a:p>
            <a:pPr eaLnBrk="1" hangingPunct="1"/>
            <a:r>
              <a:rPr lang="en-GB" altLang="ru-KZ" dirty="0"/>
              <a:t>Include:</a:t>
            </a:r>
          </a:p>
          <a:p>
            <a:pPr lvl="1" eaLnBrk="1" hangingPunct="1"/>
            <a:r>
              <a:rPr lang="en-GB" altLang="ru-KZ" dirty="0"/>
              <a:t>Permits use case to include functionality of another use case</a:t>
            </a:r>
          </a:p>
          <a:p>
            <a:pPr eaLnBrk="1" hangingPunct="1"/>
            <a:r>
              <a:rPr lang="en-GB" altLang="ru-KZ" dirty="0"/>
              <a:t>Extend:</a:t>
            </a:r>
          </a:p>
          <a:p>
            <a:pPr lvl="1" eaLnBrk="1" hangingPunct="1"/>
            <a:r>
              <a:rPr lang="en-GB" altLang="ru-KZ" dirty="0"/>
              <a:t>Allows for optional extensions of use case functionality</a:t>
            </a:r>
          </a:p>
          <a:p>
            <a:pPr eaLnBrk="1" hangingPunct="1"/>
            <a:endParaRPr lang="en-GB" altLang="ru-K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Rectangle 1032">
            <a:extLst>
              <a:ext uri="{FF2B5EF4-FFF2-40B4-BE49-F238E27FC236}">
                <a16:creationId xmlns:a16="http://schemas.microsoft.com/office/drawing/2014/main" id="{36253340-419A-4C2D-913F-0D704DECC62C}"/>
              </a:ext>
            </a:extLst>
          </p:cNvPr>
          <p:cNvSpPr>
            <a:spLocks noGrp="1" noChangeArrowheads="1"/>
          </p:cNvSpPr>
          <p:nvPr>
            <p:ph type="title"/>
          </p:nvPr>
        </p:nvSpPr>
        <p:spPr>
          <a:xfrm>
            <a:off x="574675" y="800100"/>
            <a:ext cx="7772400" cy="838200"/>
          </a:xfrm>
        </p:spPr>
        <p:txBody>
          <a:bodyPr/>
          <a:lstStyle/>
          <a:p>
            <a:pPr eaLnBrk="1" hangingPunct="1"/>
            <a:r>
              <a:rPr lang="en-GB" altLang="ru-KZ" dirty="0"/>
              <a:t>Generalizes Relationship example</a:t>
            </a:r>
          </a:p>
        </p:txBody>
      </p:sp>
      <p:grpSp>
        <p:nvGrpSpPr>
          <p:cNvPr id="74758" name="Group 1026">
            <a:extLst>
              <a:ext uri="{FF2B5EF4-FFF2-40B4-BE49-F238E27FC236}">
                <a16:creationId xmlns:a16="http://schemas.microsoft.com/office/drawing/2014/main" id="{EF3E6E52-AC57-491A-8F6A-80EAF5BC83EC}"/>
              </a:ext>
            </a:extLst>
          </p:cNvPr>
          <p:cNvGrpSpPr>
            <a:grpSpLocks/>
          </p:cNvGrpSpPr>
          <p:nvPr/>
        </p:nvGrpSpPr>
        <p:grpSpPr bwMode="auto">
          <a:xfrm>
            <a:off x="4606925" y="2057400"/>
            <a:ext cx="3048000" cy="3657600"/>
            <a:chOff x="2570" y="1368"/>
            <a:chExt cx="1920" cy="1920"/>
          </a:xfrm>
        </p:grpSpPr>
        <p:sp>
          <p:nvSpPr>
            <p:cNvPr id="74785" name="Rectangle 1027">
              <a:extLst>
                <a:ext uri="{FF2B5EF4-FFF2-40B4-BE49-F238E27FC236}">
                  <a16:creationId xmlns:a16="http://schemas.microsoft.com/office/drawing/2014/main" id="{269B1C29-0BA1-45CD-AF8A-C4389B6DC320}"/>
                </a:ext>
              </a:extLst>
            </p:cNvPr>
            <p:cNvSpPr>
              <a:spLocks noChangeArrowheads="1"/>
            </p:cNvSpPr>
            <p:nvPr/>
          </p:nvSpPr>
          <p:spPr bwMode="auto">
            <a:xfrm>
              <a:off x="2570" y="1368"/>
              <a:ext cx="1920" cy="1920"/>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Font typeface="Wingdings" panose="05000000000000000000" pitchFamily="2" charset="2"/>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 typeface="Wingdings" panose="05000000000000000000" pitchFamily="2" charset="2"/>
                <a:buNone/>
              </a:pPr>
              <a:endParaRPr lang="ru-KZ" altLang="ru-KZ" sz="2800"/>
            </a:p>
          </p:txBody>
        </p:sp>
        <p:sp>
          <p:nvSpPr>
            <p:cNvPr id="74786" name="Line 1028">
              <a:extLst>
                <a:ext uri="{FF2B5EF4-FFF2-40B4-BE49-F238E27FC236}">
                  <a16:creationId xmlns:a16="http://schemas.microsoft.com/office/drawing/2014/main" id="{25A248C0-75CE-48DE-B55C-B5F96EDFDF40}"/>
                </a:ext>
              </a:extLst>
            </p:cNvPr>
            <p:cNvSpPr>
              <a:spLocks noChangeShapeType="1"/>
            </p:cNvSpPr>
            <p:nvPr/>
          </p:nvSpPr>
          <p:spPr bwMode="auto">
            <a:xfrm>
              <a:off x="2570" y="1368"/>
              <a:ext cx="1920" cy="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87" name="Line 1029">
              <a:extLst>
                <a:ext uri="{FF2B5EF4-FFF2-40B4-BE49-F238E27FC236}">
                  <a16:creationId xmlns:a16="http://schemas.microsoft.com/office/drawing/2014/main" id="{E4A21FA2-61DF-416F-B71E-2922CC781A66}"/>
                </a:ext>
              </a:extLst>
            </p:cNvPr>
            <p:cNvSpPr>
              <a:spLocks noChangeShapeType="1"/>
            </p:cNvSpPr>
            <p:nvPr/>
          </p:nvSpPr>
          <p:spPr bwMode="auto">
            <a:xfrm>
              <a:off x="2570" y="3288"/>
              <a:ext cx="1920" cy="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88" name="Line 1030">
              <a:extLst>
                <a:ext uri="{FF2B5EF4-FFF2-40B4-BE49-F238E27FC236}">
                  <a16:creationId xmlns:a16="http://schemas.microsoft.com/office/drawing/2014/main" id="{ADB71755-454D-460B-A97C-D0A65D8D8665}"/>
                </a:ext>
              </a:extLst>
            </p:cNvPr>
            <p:cNvSpPr>
              <a:spLocks noChangeShapeType="1"/>
            </p:cNvSpPr>
            <p:nvPr/>
          </p:nvSpPr>
          <p:spPr bwMode="auto">
            <a:xfrm>
              <a:off x="2570" y="1368"/>
              <a:ext cx="0" cy="192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89" name="Line 1031">
              <a:extLst>
                <a:ext uri="{FF2B5EF4-FFF2-40B4-BE49-F238E27FC236}">
                  <a16:creationId xmlns:a16="http://schemas.microsoft.com/office/drawing/2014/main" id="{64E36300-AD74-42B3-B930-A11C0AF70719}"/>
                </a:ext>
              </a:extLst>
            </p:cNvPr>
            <p:cNvSpPr>
              <a:spLocks noChangeShapeType="1"/>
            </p:cNvSpPr>
            <p:nvPr/>
          </p:nvSpPr>
          <p:spPr bwMode="auto">
            <a:xfrm>
              <a:off x="4490" y="1368"/>
              <a:ext cx="0" cy="1920"/>
            </a:xfrm>
            <a:prstGeom prst="line">
              <a:avLst/>
            </a:prstGeom>
            <a:noFill/>
            <a:ln w="12700" cap="sq">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grpSp>
      <p:sp>
        <p:nvSpPr>
          <p:cNvPr id="74759" name="Oval 1033">
            <a:extLst>
              <a:ext uri="{FF2B5EF4-FFF2-40B4-BE49-F238E27FC236}">
                <a16:creationId xmlns:a16="http://schemas.microsoft.com/office/drawing/2014/main" id="{02BC4E9A-F46D-43BE-9EE1-09D1CC7C0C09}"/>
              </a:ext>
            </a:extLst>
          </p:cNvPr>
          <p:cNvSpPr>
            <a:spLocks noChangeArrowheads="1"/>
          </p:cNvSpPr>
          <p:nvPr/>
        </p:nvSpPr>
        <p:spPr bwMode="auto">
          <a:xfrm>
            <a:off x="5099050" y="4572000"/>
            <a:ext cx="2022475" cy="965200"/>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Order Statement</a:t>
            </a:r>
          </a:p>
        </p:txBody>
      </p:sp>
      <p:sp>
        <p:nvSpPr>
          <p:cNvPr id="74760" name="Oval 1034">
            <a:extLst>
              <a:ext uri="{FF2B5EF4-FFF2-40B4-BE49-F238E27FC236}">
                <a16:creationId xmlns:a16="http://schemas.microsoft.com/office/drawing/2014/main" id="{02849131-AB78-4DEA-88F3-AE8AF9B96FEC}"/>
              </a:ext>
            </a:extLst>
          </p:cNvPr>
          <p:cNvSpPr>
            <a:spLocks noChangeArrowheads="1"/>
          </p:cNvSpPr>
          <p:nvPr/>
        </p:nvSpPr>
        <p:spPr bwMode="auto">
          <a:xfrm>
            <a:off x="5099050" y="3429000"/>
            <a:ext cx="2052638" cy="965200"/>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Check</a:t>
            </a:r>
          </a:p>
          <a:p>
            <a:pPr eaLnBrk="1" hangingPunct="1">
              <a:spcBef>
                <a:spcPct val="0"/>
              </a:spcBef>
            </a:pPr>
            <a:r>
              <a:rPr lang="en-GB" altLang="ru-KZ">
                <a:latin typeface="Arial" panose="020B0604020202020204" pitchFamily="34" charset="0"/>
              </a:rPr>
              <a:t>Balance</a:t>
            </a:r>
          </a:p>
        </p:txBody>
      </p:sp>
      <p:sp>
        <p:nvSpPr>
          <p:cNvPr id="74761" name="Line 1041">
            <a:extLst>
              <a:ext uri="{FF2B5EF4-FFF2-40B4-BE49-F238E27FC236}">
                <a16:creationId xmlns:a16="http://schemas.microsoft.com/office/drawing/2014/main" id="{104DDCF9-BE28-4CE0-AB44-591F722F51F6}"/>
              </a:ext>
            </a:extLst>
          </p:cNvPr>
          <p:cNvSpPr>
            <a:spLocks noChangeShapeType="1"/>
          </p:cNvSpPr>
          <p:nvPr/>
        </p:nvSpPr>
        <p:spPr bwMode="auto">
          <a:xfrm>
            <a:off x="3505200" y="26670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62" name="Line 1042">
            <a:extLst>
              <a:ext uri="{FF2B5EF4-FFF2-40B4-BE49-F238E27FC236}">
                <a16:creationId xmlns:a16="http://schemas.microsoft.com/office/drawing/2014/main" id="{72559DC2-9AB0-4064-9BC7-0C4A28DCEECA}"/>
              </a:ext>
            </a:extLst>
          </p:cNvPr>
          <p:cNvSpPr>
            <a:spLocks noChangeShapeType="1"/>
          </p:cNvSpPr>
          <p:nvPr/>
        </p:nvSpPr>
        <p:spPr bwMode="auto">
          <a:xfrm>
            <a:off x="3505200" y="3200400"/>
            <a:ext cx="151765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63" name="Oval 1053">
            <a:extLst>
              <a:ext uri="{FF2B5EF4-FFF2-40B4-BE49-F238E27FC236}">
                <a16:creationId xmlns:a16="http://schemas.microsoft.com/office/drawing/2014/main" id="{218F3189-E334-4A9F-9C53-63CFD17DE545}"/>
              </a:ext>
            </a:extLst>
          </p:cNvPr>
          <p:cNvSpPr>
            <a:spLocks noChangeArrowheads="1"/>
          </p:cNvSpPr>
          <p:nvPr/>
        </p:nvSpPr>
        <p:spPr bwMode="auto">
          <a:xfrm>
            <a:off x="5099050" y="2247900"/>
            <a:ext cx="2022475" cy="965200"/>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Withdraw</a:t>
            </a:r>
          </a:p>
          <a:p>
            <a:pPr eaLnBrk="1" hangingPunct="1">
              <a:spcBef>
                <a:spcPct val="0"/>
              </a:spcBef>
            </a:pPr>
            <a:r>
              <a:rPr lang="en-GB" altLang="ru-KZ">
                <a:latin typeface="Arial" panose="020B0604020202020204" pitchFamily="34" charset="0"/>
              </a:rPr>
              <a:t>Cash</a:t>
            </a:r>
          </a:p>
        </p:txBody>
      </p:sp>
      <p:sp>
        <p:nvSpPr>
          <p:cNvPr id="74764" name="Line 1061">
            <a:extLst>
              <a:ext uri="{FF2B5EF4-FFF2-40B4-BE49-F238E27FC236}">
                <a16:creationId xmlns:a16="http://schemas.microsoft.com/office/drawing/2014/main" id="{F7DC58CE-0FC5-4675-9036-98241171058A}"/>
              </a:ext>
            </a:extLst>
          </p:cNvPr>
          <p:cNvSpPr>
            <a:spLocks noChangeShapeType="1"/>
          </p:cNvSpPr>
          <p:nvPr/>
        </p:nvSpPr>
        <p:spPr bwMode="auto">
          <a:xfrm>
            <a:off x="3505200" y="5029200"/>
            <a:ext cx="1517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65" name="Text Box 1067">
            <a:extLst>
              <a:ext uri="{FF2B5EF4-FFF2-40B4-BE49-F238E27FC236}">
                <a16:creationId xmlns:a16="http://schemas.microsoft.com/office/drawing/2014/main" id="{3F460A9F-DCE2-4CC0-8A94-65AF90AC46EA}"/>
              </a:ext>
            </a:extLst>
          </p:cNvPr>
          <p:cNvSpPr txBox="1">
            <a:spLocks noChangeArrowheads="1"/>
          </p:cNvSpPr>
          <p:nvPr/>
        </p:nvSpPr>
        <p:spPr bwMode="auto">
          <a:xfrm>
            <a:off x="990600" y="4572000"/>
            <a:ext cx="1392238" cy="7016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i="1"/>
              <a:t>Generalizes</a:t>
            </a:r>
          </a:p>
          <a:p>
            <a:pPr eaLnBrk="1" hangingPunct="1">
              <a:spcBef>
                <a:spcPct val="0"/>
              </a:spcBef>
            </a:pPr>
            <a:r>
              <a:rPr lang="en-GB" altLang="ru-KZ" i="1"/>
              <a:t>Relation</a:t>
            </a:r>
          </a:p>
        </p:txBody>
      </p:sp>
      <p:grpSp>
        <p:nvGrpSpPr>
          <p:cNvPr id="74766" name="Group 1035">
            <a:extLst>
              <a:ext uri="{FF2B5EF4-FFF2-40B4-BE49-F238E27FC236}">
                <a16:creationId xmlns:a16="http://schemas.microsoft.com/office/drawing/2014/main" id="{70399553-B7EF-4660-9E2F-781C2E1B93C2}"/>
              </a:ext>
            </a:extLst>
          </p:cNvPr>
          <p:cNvGrpSpPr>
            <a:grpSpLocks/>
          </p:cNvGrpSpPr>
          <p:nvPr/>
        </p:nvGrpSpPr>
        <p:grpSpPr bwMode="auto">
          <a:xfrm>
            <a:off x="2813050" y="2286000"/>
            <a:ext cx="457200" cy="838200"/>
            <a:chOff x="1248" y="1968"/>
            <a:chExt cx="288" cy="576"/>
          </a:xfrm>
        </p:grpSpPr>
        <p:sp>
          <p:nvSpPr>
            <p:cNvPr id="74780" name="Oval 1036">
              <a:extLst>
                <a:ext uri="{FF2B5EF4-FFF2-40B4-BE49-F238E27FC236}">
                  <a16:creationId xmlns:a16="http://schemas.microsoft.com/office/drawing/2014/main" id="{6AB3BBC9-BCE9-42E2-9A26-72B28F021AAD}"/>
                </a:ext>
              </a:extLst>
            </p:cNvPr>
            <p:cNvSpPr>
              <a:spLocks noChangeArrowheads="1"/>
            </p:cNvSpPr>
            <p:nvPr/>
          </p:nvSpPr>
          <p:spPr bwMode="auto">
            <a:xfrm>
              <a:off x="1296" y="1968"/>
              <a:ext cx="192" cy="192"/>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ru-KZ" altLang="ru-KZ"/>
            </a:p>
          </p:txBody>
        </p:sp>
        <p:sp>
          <p:nvSpPr>
            <p:cNvPr id="74781" name="Line 1037">
              <a:extLst>
                <a:ext uri="{FF2B5EF4-FFF2-40B4-BE49-F238E27FC236}">
                  <a16:creationId xmlns:a16="http://schemas.microsoft.com/office/drawing/2014/main" id="{31257892-9512-425A-9B05-E92F3BC8CDC1}"/>
                </a:ext>
              </a:extLst>
            </p:cNvPr>
            <p:cNvSpPr>
              <a:spLocks noChangeShapeType="1"/>
            </p:cNvSpPr>
            <p:nvPr/>
          </p:nvSpPr>
          <p:spPr bwMode="auto">
            <a:xfrm>
              <a:off x="1392" y="216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82" name="Line 1038">
              <a:extLst>
                <a:ext uri="{FF2B5EF4-FFF2-40B4-BE49-F238E27FC236}">
                  <a16:creationId xmlns:a16="http://schemas.microsoft.com/office/drawing/2014/main" id="{7E137CB1-CEB8-49B1-BDC0-CAE792939CD1}"/>
                </a:ext>
              </a:extLst>
            </p:cNvPr>
            <p:cNvSpPr>
              <a:spLocks noChangeShapeType="1"/>
            </p:cNvSpPr>
            <p:nvPr/>
          </p:nvSpPr>
          <p:spPr bwMode="auto">
            <a:xfrm flipH="1">
              <a:off x="1248"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83" name="Line 1039">
              <a:extLst>
                <a:ext uri="{FF2B5EF4-FFF2-40B4-BE49-F238E27FC236}">
                  <a16:creationId xmlns:a16="http://schemas.microsoft.com/office/drawing/2014/main" id="{4F040EF2-E2E4-4A58-8357-0747D0A35120}"/>
                </a:ext>
              </a:extLst>
            </p:cNvPr>
            <p:cNvSpPr>
              <a:spLocks noChangeShapeType="1"/>
            </p:cNvSpPr>
            <p:nvPr/>
          </p:nvSpPr>
          <p:spPr bwMode="auto">
            <a:xfrm rot="16200000" flipH="1">
              <a:off x="1392"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84" name="Line 1040">
              <a:extLst>
                <a:ext uri="{FF2B5EF4-FFF2-40B4-BE49-F238E27FC236}">
                  <a16:creationId xmlns:a16="http://schemas.microsoft.com/office/drawing/2014/main" id="{F4E42CCF-9D3F-4D74-BF8C-1792F4088F73}"/>
                </a:ext>
              </a:extLst>
            </p:cNvPr>
            <p:cNvSpPr>
              <a:spLocks noChangeShapeType="1"/>
            </p:cNvSpPr>
            <p:nvPr/>
          </p:nvSpPr>
          <p:spPr bwMode="auto">
            <a:xfrm>
              <a:off x="1248" y="220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grpSp>
      <p:sp>
        <p:nvSpPr>
          <p:cNvPr id="74767" name="Text Box 1043">
            <a:extLst>
              <a:ext uri="{FF2B5EF4-FFF2-40B4-BE49-F238E27FC236}">
                <a16:creationId xmlns:a16="http://schemas.microsoft.com/office/drawing/2014/main" id="{CCCE39E1-44E7-4150-A575-2A51029D4A78}"/>
              </a:ext>
            </a:extLst>
          </p:cNvPr>
          <p:cNvSpPr txBox="1">
            <a:spLocks noChangeArrowheads="1"/>
          </p:cNvSpPr>
          <p:nvPr/>
        </p:nvSpPr>
        <p:spPr bwMode="auto">
          <a:xfrm>
            <a:off x="2292350" y="3276600"/>
            <a:ext cx="1481138"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dirty="0" err="1">
                <a:latin typeface="Arial" panose="020B0604020202020204" pitchFamily="34" charset="0"/>
              </a:rPr>
              <a:t>CardHolder</a:t>
            </a:r>
            <a:endParaRPr lang="en-GB" altLang="ru-KZ" dirty="0">
              <a:latin typeface="Arial" panose="020B0604020202020204" pitchFamily="34" charset="0"/>
            </a:endParaRPr>
          </a:p>
        </p:txBody>
      </p:sp>
      <p:grpSp>
        <p:nvGrpSpPr>
          <p:cNvPr id="74768" name="Group 1054">
            <a:extLst>
              <a:ext uri="{FF2B5EF4-FFF2-40B4-BE49-F238E27FC236}">
                <a16:creationId xmlns:a16="http://schemas.microsoft.com/office/drawing/2014/main" id="{D611E301-344F-4D3E-B0EE-DB1B2DD996EB}"/>
              </a:ext>
            </a:extLst>
          </p:cNvPr>
          <p:cNvGrpSpPr>
            <a:grpSpLocks/>
          </p:cNvGrpSpPr>
          <p:nvPr/>
        </p:nvGrpSpPr>
        <p:grpSpPr bwMode="auto">
          <a:xfrm>
            <a:off x="2813050" y="4572000"/>
            <a:ext cx="457200" cy="838200"/>
            <a:chOff x="1248" y="1968"/>
            <a:chExt cx="288" cy="576"/>
          </a:xfrm>
        </p:grpSpPr>
        <p:sp>
          <p:nvSpPr>
            <p:cNvPr id="74775" name="Oval 1055">
              <a:extLst>
                <a:ext uri="{FF2B5EF4-FFF2-40B4-BE49-F238E27FC236}">
                  <a16:creationId xmlns:a16="http://schemas.microsoft.com/office/drawing/2014/main" id="{77DECD3E-C5FB-4F3F-A1E5-44FC675D297E}"/>
                </a:ext>
              </a:extLst>
            </p:cNvPr>
            <p:cNvSpPr>
              <a:spLocks noChangeArrowheads="1"/>
            </p:cNvSpPr>
            <p:nvPr/>
          </p:nvSpPr>
          <p:spPr bwMode="auto">
            <a:xfrm>
              <a:off x="1296" y="1968"/>
              <a:ext cx="192" cy="192"/>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ru-KZ" altLang="ru-KZ"/>
            </a:p>
          </p:txBody>
        </p:sp>
        <p:sp>
          <p:nvSpPr>
            <p:cNvPr id="74776" name="Line 1056">
              <a:extLst>
                <a:ext uri="{FF2B5EF4-FFF2-40B4-BE49-F238E27FC236}">
                  <a16:creationId xmlns:a16="http://schemas.microsoft.com/office/drawing/2014/main" id="{EBBD6B08-1E38-4B18-A3F4-BF7250D336D4}"/>
                </a:ext>
              </a:extLst>
            </p:cNvPr>
            <p:cNvSpPr>
              <a:spLocks noChangeShapeType="1"/>
            </p:cNvSpPr>
            <p:nvPr/>
          </p:nvSpPr>
          <p:spPr bwMode="auto">
            <a:xfrm>
              <a:off x="1392" y="216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77" name="Line 1057">
              <a:extLst>
                <a:ext uri="{FF2B5EF4-FFF2-40B4-BE49-F238E27FC236}">
                  <a16:creationId xmlns:a16="http://schemas.microsoft.com/office/drawing/2014/main" id="{F568B590-CF7B-4BB8-9894-8FF58C74BD62}"/>
                </a:ext>
              </a:extLst>
            </p:cNvPr>
            <p:cNvSpPr>
              <a:spLocks noChangeShapeType="1"/>
            </p:cNvSpPr>
            <p:nvPr/>
          </p:nvSpPr>
          <p:spPr bwMode="auto">
            <a:xfrm flipH="1">
              <a:off x="1248"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78" name="Line 1058">
              <a:extLst>
                <a:ext uri="{FF2B5EF4-FFF2-40B4-BE49-F238E27FC236}">
                  <a16:creationId xmlns:a16="http://schemas.microsoft.com/office/drawing/2014/main" id="{F2296BC5-594F-441A-87B1-B8B57749E8EB}"/>
                </a:ext>
              </a:extLst>
            </p:cNvPr>
            <p:cNvSpPr>
              <a:spLocks noChangeShapeType="1"/>
            </p:cNvSpPr>
            <p:nvPr/>
          </p:nvSpPr>
          <p:spPr bwMode="auto">
            <a:xfrm rot="16200000" flipH="1">
              <a:off x="1392"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79" name="Line 1059">
              <a:extLst>
                <a:ext uri="{FF2B5EF4-FFF2-40B4-BE49-F238E27FC236}">
                  <a16:creationId xmlns:a16="http://schemas.microsoft.com/office/drawing/2014/main" id="{A7D5F2A8-152D-4E2E-8B18-929E98B0C293}"/>
                </a:ext>
              </a:extLst>
            </p:cNvPr>
            <p:cNvSpPr>
              <a:spLocks noChangeShapeType="1"/>
            </p:cNvSpPr>
            <p:nvPr/>
          </p:nvSpPr>
          <p:spPr bwMode="auto">
            <a:xfrm>
              <a:off x="1248" y="220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grpSp>
      <p:sp>
        <p:nvSpPr>
          <p:cNvPr id="74769" name="Text Box 1060">
            <a:extLst>
              <a:ext uri="{FF2B5EF4-FFF2-40B4-BE49-F238E27FC236}">
                <a16:creationId xmlns:a16="http://schemas.microsoft.com/office/drawing/2014/main" id="{3303A6E8-8C05-4547-8451-228C6D540F00}"/>
              </a:ext>
            </a:extLst>
          </p:cNvPr>
          <p:cNvSpPr txBox="1">
            <a:spLocks noChangeArrowheads="1"/>
          </p:cNvSpPr>
          <p:nvPr/>
        </p:nvSpPr>
        <p:spPr bwMode="auto">
          <a:xfrm>
            <a:off x="2203450" y="5497513"/>
            <a:ext cx="1690688"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BankMember</a:t>
            </a:r>
          </a:p>
        </p:txBody>
      </p:sp>
      <p:grpSp>
        <p:nvGrpSpPr>
          <p:cNvPr id="74770" name="Group 1064">
            <a:extLst>
              <a:ext uri="{FF2B5EF4-FFF2-40B4-BE49-F238E27FC236}">
                <a16:creationId xmlns:a16="http://schemas.microsoft.com/office/drawing/2014/main" id="{9BD5941C-0D80-4C0F-998D-0AE215F98BEA}"/>
              </a:ext>
            </a:extLst>
          </p:cNvPr>
          <p:cNvGrpSpPr>
            <a:grpSpLocks/>
          </p:cNvGrpSpPr>
          <p:nvPr/>
        </p:nvGrpSpPr>
        <p:grpSpPr bwMode="auto">
          <a:xfrm>
            <a:off x="2965450" y="3657600"/>
            <a:ext cx="152400" cy="838200"/>
            <a:chOff x="1392" y="2400"/>
            <a:chExt cx="96" cy="432"/>
          </a:xfrm>
        </p:grpSpPr>
        <p:sp>
          <p:nvSpPr>
            <p:cNvPr id="74773" name="Line 1062">
              <a:extLst>
                <a:ext uri="{FF2B5EF4-FFF2-40B4-BE49-F238E27FC236}">
                  <a16:creationId xmlns:a16="http://schemas.microsoft.com/office/drawing/2014/main" id="{CD16DC52-F41D-46F5-B495-CD382DE91D36}"/>
                </a:ext>
              </a:extLst>
            </p:cNvPr>
            <p:cNvSpPr>
              <a:spLocks noChangeShapeType="1"/>
            </p:cNvSpPr>
            <p:nvPr/>
          </p:nvSpPr>
          <p:spPr bwMode="auto">
            <a:xfrm>
              <a:off x="1440" y="2496"/>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74" name="AutoShape 1063">
              <a:extLst>
                <a:ext uri="{FF2B5EF4-FFF2-40B4-BE49-F238E27FC236}">
                  <a16:creationId xmlns:a16="http://schemas.microsoft.com/office/drawing/2014/main" id="{894CFC16-CFBE-460F-A741-59C0961606B3}"/>
                </a:ext>
              </a:extLst>
            </p:cNvPr>
            <p:cNvSpPr>
              <a:spLocks noChangeArrowheads="1"/>
            </p:cNvSpPr>
            <p:nvPr/>
          </p:nvSpPr>
          <p:spPr bwMode="auto">
            <a:xfrm>
              <a:off x="1392" y="2400"/>
              <a:ext cx="96" cy="96"/>
            </a:xfrm>
            <a:prstGeom prst="triangle">
              <a:avLst>
                <a:gd name="adj" fmla="val 50000"/>
              </a:avLst>
            </a:prstGeom>
            <a:solidFill>
              <a:schemeClr val="bg1">
                <a:alpha val="50195"/>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ru-KZ" altLang="ru-KZ"/>
            </a:p>
          </p:txBody>
        </p:sp>
      </p:grpSp>
      <p:sp>
        <p:nvSpPr>
          <p:cNvPr id="74771" name="Line 1068">
            <a:extLst>
              <a:ext uri="{FF2B5EF4-FFF2-40B4-BE49-F238E27FC236}">
                <a16:creationId xmlns:a16="http://schemas.microsoft.com/office/drawing/2014/main" id="{55EAF5D7-817F-4D3D-A15F-B9B0B968B796}"/>
              </a:ext>
            </a:extLst>
          </p:cNvPr>
          <p:cNvSpPr>
            <a:spLocks noChangeShapeType="1"/>
          </p:cNvSpPr>
          <p:nvPr/>
        </p:nvSpPr>
        <p:spPr bwMode="auto">
          <a:xfrm flipV="1">
            <a:off x="2133600" y="4114800"/>
            <a:ext cx="838200" cy="457200"/>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4772" name="Text Box 1069">
            <a:extLst>
              <a:ext uri="{FF2B5EF4-FFF2-40B4-BE49-F238E27FC236}">
                <a16:creationId xmlns:a16="http://schemas.microsoft.com/office/drawing/2014/main" id="{8723408B-48C5-4761-BC67-BAB96A3DE188}"/>
              </a:ext>
            </a:extLst>
          </p:cNvPr>
          <p:cNvSpPr txBox="1">
            <a:spLocks noChangeArrowheads="1"/>
          </p:cNvSpPr>
          <p:nvPr/>
        </p:nvSpPr>
        <p:spPr bwMode="auto">
          <a:xfrm>
            <a:off x="685800" y="2133600"/>
            <a:ext cx="1828800" cy="101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algn="l" eaLnBrk="1" hangingPunct="1"/>
            <a:r>
              <a:rPr lang="en-GB" altLang="ru-KZ" dirty="0" err="1">
                <a:latin typeface="Arial" panose="020B0604020202020204" pitchFamily="34" charset="0"/>
              </a:rPr>
              <a:t>BankMember</a:t>
            </a:r>
            <a:r>
              <a:rPr lang="en-GB" altLang="ru-KZ" dirty="0">
                <a:latin typeface="Arial" panose="020B0604020202020204" pitchFamily="34" charset="0"/>
              </a:rPr>
              <a:t> </a:t>
            </a:r>
            <a:r>
              <a:rPr lang="en-GB" altLang="ru-KZ" i="1" dirty="0"/>
              <a:t>specializes</a:t>
            </a:r>
            <a:r>
              <a:rPr lang="en-GB" altLang="ru-KZ" i="1" dirty="0">
                <a:latin typeface="Arial" panose="020B0604020202020204" pitchFamily="34" charset="0"/>
              </a:rPr>
              <a:t> </a:t>
            </a:r>
            <a:r>
              <a:rPr lang="en-GB" altLang="ru-KZ" dirty="0" err="1">
                <a:latin typeface="Arial" panose="020B0604020202020204" pitchFamily="34" charset="0"/>
              </a:rPr>
              <a:t>CardHolder</a:t>
            </a:r>
            <a:endParaRPr lang="en-GB" altLang="ru-KZ" dirty="0">
              <a:latin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1026">
            <a:extLst>
              <a:ext uri="{FF2B5EF4-FFF2-40B4-BE49-F238E27FC236}">
                <a16:creationId xmlns:a16="http://schemas.microsoft.com/office/drawing/2014/main" id="{A3BAC68B-AF9C-4704-8919-7463916C853A}"/>
              </a:ext>
            </a:extLst>
          </p:cNvPr>
          <p:cNvSpPr>
            <a:spLocks noGrp="1" noChangeArrowheads="1"/>
          </p:cNvSpPr>
          <p:nvPr>
            <p:ph type="title"/>
          </p:nvPr>
        </p:nvSpPr>
        <p:spPr/>
        <p:txBody>
          <a:bodyPr/>
          <a:lstStyle/>
          <a:p>
            <a:r>
              <a:rPr lang="en-GB" altLang="ru-KZ" dirty="0"/>
              <a:t>Include Relationship example</a:t>
            </a:r>
          </a:p>
        </p:txBody>
      </p:sp>
      <p:sp>
        <p:nvSpPr>
          <p:cNvPr id="75782" name="Oval 1034">
            <a:extLst>
              <a:ext uri="{FF2B5EF4-FFF2-40B4-BE49-F238E27FC236}">
                <a16:creationId xmlns:a16="http://schemas.microsoft.com/office/drawing/2014/main" id="{6E3B289D-1AF8-4034-A14B-3C916811A7D5}"/>
              </a:ext>
            </a:extLst>
          </p:cNvPr>
          <p:cNvSpPr>
            <a:spLocks noChangeArrowheads="1"/>
          </p:cNvSpPr>
          <p:nvPr/>
        </p:nvSpPr>
        <p:spPr bwMode="auto">
          <a:xfrm>
            <a:off x="3705225" y="4759325"/>
            <a:ext cx="1879600" cy="965200"/>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Order Statement</a:t>
            </a:r>
          </a:p>
        </p:txBody>
      </p:sp>
      <p:sp>
        <p:nvSpPr>
          <p:cNvPr id="75783" name="Oval 1035">
            <a:extLst>
              <a:ext uri="{FF2B5EF4-FFF2-40B4-BE49-F238E27FC236}">
                <a16:creationId xmlns:a16="http://schemas.microsoft.com/office/drawing/2014/main" id="{C5EADCF3-C0AB-49C3-9CD3-9228818848B7}"/>
              </a:ext>
            </a:extLst>
          </p:cNvPr>
          <p:cNvSpPr>
            <a:spLocks noChangeArrowheads="1"/>
          </p:cNvSpPr>
          <p:nvPr/>
        </p:nvSpPr>
        <p:spPr bwMode="auto">
          <a:xfrm>
            <a:off x="3633788" y="3482975"/>
            <a:ext cx="1908175" cy="968375"/>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Check</a:t>
            </a:r>
          </a:p>
          <a:p>
            <a:pPr eaLnBrk="1" hangingPunct="1">
              <a:spcBef>
                <a:spcPct val="0"/>
              </a:spcBef>
            </a:pPr>
            <a:r>
              <a:rPr lang="en-GB" altLang="ru-KZ">
                <a:latin typeface="Arial" panose="020B0604020202020204" pitchFamily="34" charset="0"/>
              </a:rPr>
              <a:t>Balance</a:t>
            </a:r>
          </a:p>
        </p:txBody>
      </p:sp>
      <p:sp>
        <p:nvSpPr>
          <p:cNvPr id="75784" name="Line 1036">
            <a:extLst>
              <a:ext uri="{FF2B5EF4-FFF2-40B4-BE49-F238E27FC236}">
                <a16:creationId xmlns:a16="http://schemas.microsoft.com/office/drawing/2014/main" id="{8FE2F628-1910-496B-AEC1-2DFC7C9A79EF}"/>
              </a:ext>
            </a:extLst>
          </p:cNvPr>
          <p:cNvSpPr>
            <a:spLocks noChangeShapeType="1"/>
          </p:cNvSpPr>
          <p:nvPr/>
        </p:nvSpPr>
        <p:spPr bwMode="auto">
          <a:xfrm flipV="1">
            <a:off x="2568575" y="2890838"/>
            <a:ext cx="1065213" cy="750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5785" name="Line 1037">
            <a:extLst>
              <a:ext uri="{FF2B5EF4-FFF2-40B4-BE49-F238E27FC236}">
                <a16:creationId xmlns:a16="http://schemas.microsoft.com/office/drawing/2014/main" id="{32891AD1-7240-4493-9A35-D81EEE9B9EE5}"/>
              </a:ext>
            </a:extLst>
          </p:cNvPr>
          <p:cNvSpPr>
            <a:spLocks noChangeShapeType="1"/>
          </p:cNvSpPr>
          <p:nvPr/>
        </p:nvSpPr>
        <p:spPr bwMode="auto">
          <a:xfrm>
            <a:off x="2568575" y="3867150"/>
            <a:ext cx="993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5786" name="Oval 1038">
            <a:extLst>
              <a:ext uri="{FF2B5EF4-FFF2-40B4-BE49-F238E27FC236}">
                <a16:creationId xmlns:a16="http://schemas.microsoft.com/office/drawing/2014/main" id="{08EC4145-38A1-47C0-BFC5-CD896A403D1B}"/>
              </a:ext>
            </a:extLst>
          </p:cNvPr>
          <p:cNvSpPr>
            <a:spLocks noChangeArrowheads="1"/>
          </p:cNvSpPr>
          <p:nvPr/>
        </p:nvSpPr>
        <p:spPr bwMode="auto">
          <a:xfrm>
            <a:off x="3633788" y="2209800"/>
            <a:ext cx="1882775" cy="963613"/>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Withdraw</a:t>
            </a:r>
          </a:p>
          <a:p>
            <a:pPr eaLnBrk="1" hangingPunct="1">
              <a:spcBef>
                <a:spcPct val="0"/>
              </a:spcBef>
            </a:pPr>
            <a:r>
              <a:rPr lang="en-GB" altLang="ru-KZ">
                <a:latin typeface="Arial" panose="020B0604020202020204" pitchFamily="34" charset="0"/>
              </a:rPr>
              <a:t>Cash</a:t>
            </a:r>
          </a:p>
        </p:txBody>
      </p:sp>
      <p:sp>
        <p:nvSpPr>
          <p:cNvPr id="75787" name="Line 1039">
            <a:extLst>
              <a:ext uri="{FF2B5EF4-FFF2-40B4-BE49-F238E27FC236}">
                <a16:creationId xmlns:a16="http://schemas.microsoft.com/office/drawing/2014/main" id="{7756FBDD-B45D-4E4A-B6A5-6FC8366BB292}"/>
              </a:ext>
            </a:extLst>
          </p:cNvPr>
          <p:cNvSpPr>
            <a:spLocks noChangeShapeType="1"/>
          </p:cNvSpPr>
          <p:nvPr/>
        </p:nvSpPr>
        <p:spPr bwMode="auto">
          <a:xfrm>
            <a:off x="2568575" y="4090988"/>
            <a:ext cx="120650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grpSp>
        <p:nvGrpSpPr>
          <p:cNvPr id="75788" name="Group 1049">
            <a:extLst>
              <a:ext uri="{FF2B5EF4-FFF2-40B4-BE49-F238E27FC236}">
                <a16:creationId xmlns:a16="http://schemas.microsoft.com/office/drawing/2014/main" id="{C92266C2-FA28-449B-9A00-440ABBD92BEB}"/>
              </a:ext>
            </a:extLst>
          </p:cNvPr>
          <p:cNvGrpSpPr>
            <a:grpSpLocks/>
          </p:cNvGrpSpPr>
          <p:nvPr/>
        </p:nvGrpSpPr>
        <p:grpSpPr bwMode="auto">
          <a:xfrm>
            <a:off x="2001838" y="3490913"/>
            <a:ext cx="425450" cy="825500"/>
            <a:chOff x="1248" y="1968"/>
            <a:chExt cx="288" cy="576"/>
          </a:xfrm>
        </p:grpSpPr>
        <p:sp>
          <p:nvSpPr>
            <p:cNvPr id="75799" name="Oval 1050">
              <a:extLst>
                <a:ext uri="{FF2B5EF4-FFF2-40B4-BE49-F238E27FC236}">
                  <a16:creationId xmlns:a16="http://schemas.microsoft.com/office/drawing/2014/main" id="{57647F3D-6CA1-4428-8045-06903A730F1D}"/>
                </a:ext>
              </a:extLst>
            </p:cNvPr>
            <p:cNvSpPr>
              <a:spLocks noChangeArrowheads="1"/>
            </p:cNvSpPr>
            <p:nvPr/>
          </p:nvSpPr>
          <p:spPr bwMode="auto">
            <a:xfrm>
              <a:off x="1296" y="1968"/>
              <a:ext cx="192" cy="192"/>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ru-KZ" altLang="ru-KZ"/>
            </a:p>
          </p:txBody>
        </p:sp>
        <p:sp>
          <p:nvSpPr>
            <p:cNvPr id="75800" name="Line 1051">
              <a:extLst>
                <a:ext uri="{FF2B5EF4-FFF2-40B4-BE49-F238E27FC236}">
                  <a16:creationId xmlns:a16="http://schemas.microsoft.com/office/drawing/2014/main" id="{8CED86D9-A586-4CA1-80F9-264EC3F484D6}"/>
                </a:ext>
              </a:extLst>
            </p:cNvPr>
            <p:cNvSpPr>
              <a:spLocks noChangeShapeType="1"/>
            </p:cNvSpPr>
            <p:nvPr/>
          </p:nvSpPr>
          <p:spPr bwMode="auto">
            <a:xfrm>
              <a:off x="1392" y="216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5801" name="Line 1052">
              <a:extLst>
                <a:ext uri="{FF2B5EF4-FFF2-40B4-BE49-F238E27FC236}">
                  <a16:creationId xmlns:a16="http://schemas.microsoft.com/office/drawing/2014/main" id="{2B173C69-7D7E-4A36-9C43-9B36FAE3FF36}"/>
                </a:ext>
              </a:extLst>
            </p:cNvPr>
            <p:cNvSpPr>
              <a:spLocks noChangeShapeType="1"/>
            </p:cNvSpPr>
            <p:nvPr/>
          </p:nvSpPr>
          <p:spPr bwMode="auto">
            <a:xfrm flipH="1">
              <a:off x="1248"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5802" name="Line 1053">
              <a:extLst>
                <a:ext uri="{FF2B5EF4-FFF2-40B4-BE49-F238E27FC236}">
                  <a16:creationId xmlns:a16="http://schemas.microsoft.com/office/drawing/2014/main" id="{A32323E6-6274-4AD6-96B6-D0EFE5E58BBC}"/>
                </a:ext>
              </a:extLst>
            </p:cNvPr>
            <p:cNvSpPr>
              <a:spLocks noChangeShapeType="1"/>
            </p:cNvSpPr>
            <p:nvPr/>
          </p:nvSpPr>
          <p:spPr bwMode="auto">
            <a:xfrm rot="16200000" flipH="1">
              <a:off x="1392"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5803" name="Line 1054">
              <a:extLst>
                <a:ext uri="{FF2B5EF4-FFF2-40B4-BE49-F238E27FC236}">
                  <a16:creationId xmlns:a16="http://schemas.microsoft.com/office/drawing/2014/main" id="{7EFCAD7A-6CA6-4A3E-902E-55530D75B78C}"/>
                </a:ext>
              </a:extLst>
            </p:cNvPr>
            <p:cNvSpPr>
              <a:spLocks noChangeShapeType="1"/>
            </p:cNvSpPr>
            <p:nvPr/>
          </p:nvSpPr>
          <p:spPr bwMode="auto">
            <a:xfrm>
              <a:off x="1248" y="220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grpSp>
      <p:sp>
        <p:nvSpPr>
          <p:cNvPr id="75789" name="Text Box 1055">
            <a:extLst>
              <a:ext uri="{FF2B5EF4-FFF2-40B4-BE49-F238E27FC236}">
                <a16:creationId xmlns:a16="http://schemas.microsoft.com/office/drawing/2014/main" id="{68382A86-ECF6-407F-8105-0098909CE61B}"/>
              </a:ext>
            </a:extLst>
          </p:cNvPr>
          <p:cNvSpPr txBox="1">
            <a:spLocks noChangeArrowheads="1"/>
          </p:cNvSpPr>
          <p:nvPr/>
        </p:nvSpPr>
        <p:spPr bwMode="auto">
          <a:xfrm>
            <a:off x="1447800" y="4467225"/>
            <a:ext cx="1690688"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BankMember</a:t>
            </a:r>
          </a:p>
        </p:txBody>
      </p:sp>
      <p:sp>
        <p:nvSpPr>
          <p:cNvPr id="75790" name="Oval 1062">
            <a:extLst>
              <a:ext uri="{FF2B5EF4-FFF2-40B4-BE49-F238E27FC236}">
                <a16:creationId xmlns:a16="http://schemas.microsoft.com/office/drawing/2014/main" id="{951D0E84-399C-4F5C-A1B5-1BEB06DE5F4E}"/>
              </a:ext>
            </a:extLst>
          </p:cNvPr>
          <p:cNvSpPr>
            <a:spLocks noChangeArrowheads="1"/>
          </p:cNvSpPr>
          <p:nvPr/>
        </p:nvSpPr>
        <p:spPr bwMode="auto">
          <a:xfrm>
            <a:off x="6399213" y="3482975"/>
            <a:ext cx="1882775" cy="968375"/>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Select Account</a:t>
            </a:r>
          </a:p>
        </p:txBody>
      </p:sp>
      <p:sp>
        <p:nvSpPr>
          <p:cNvPr id="75791" name="Line 1063">
            <a:extLst>
              <a:ext uri="{FF2B5EF4-FFF2-40B4-BE49-F238E27FC236}">
                <a16:creationId xmlns:a16="http://schemas.microsoft.com/office/drawing/2014/main" id="{EA0C3EF5-6925-4A57-BBA3-08A6DFF1EA45}"/>
              </a:ext>
            </a:extLst>
          </p:cNvPr>
          <p:cNvSpPr>
            <a:spLocks noChangeShapeType="1"/>
          </p:cNvSpPr>
          <p:nvPr/>
        </p:nvSpPr>
        <p:spPr bwMode="auto">
          <a:xfrm>
            <a:off x="5548313" y="2741613"/>
            <a:ext cx="1206500" cy="823912"/>
          </a:xfrm>
          <a:prstGeom prst="line">
            <a:avLst/>
          </a:prstGeom>
          <a:noFill/>
          <a:ln w="9525">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5792" name="Line 1064">
            <a:extLst>
              <a:ext uri="{FF2B5EF4-FFF2-40B4-BE49-F238E27FC236}">
                <a16:creationId xmlns:a16="http://schemas.microsoft.com/office/drawing/2014/main" id="{937FB3C6-A0CD-4D13-AEA1-B25EFF468A48}"/>
              </a:ext>
            </a:extLst>
          </p:cNvPr>
          <p:cNvSpPr>
            <a:spLocks noChangeShapeType="1"/>
          </p:cNvSpPr>
          <p:nvPr/>
        </p:nvSpPr>
        <p:spPr bwMode="auto">
          <a:xfrm rot="-5400000">
            <a:off x="5848350" y="4090988"/>
            <a:ext cx="676275" cy="1276350"/>
          </a:xfrm>
          <a:prstGeom prst="line">
            <a:avLst/>
          </a:prstGeom>
          <a:noFill/>
          <a:ln w="9525">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5793" name="Line 1065">
            <a:extLst>
              <a:ext uri="{FF2B5EF4-FFF2-40B4-BE49-F238E27FC236}">
                <a16:creationId xmlns:a16="http://schemas.microsoft.com/office/drawing/2014/main" id="{5969B82D-0F4A-4E7C-962E-FDE79BEE055D}"/>
              </a:ext>
            </a:extLst>
          </p:cNvPr>
          <p:cNvSpPr>
            <a:spLocks noChangeShapeType="1"/>
          </p:cNvSpPr>
          <p:nvPr/>
        </p:nvSpPr>
        <p:spPr bwMode="auto">
          <a:xfrm rot="-5400000">
            <a:off x="5973763" y="3587750"/>
            <a:ext cx="0" cy="708025"/>
          </a:xfrm>
          <a:prstGeom prst="line">
            <a:avLst/>
          </a:prstGeom>
          <a:noFill/>
          <a:ln w="9525">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5794" name="Text Box 1066">
            <a:extLst>
              <a:ext uri="{FF2B5EF4-FFF2-40B4-BE49-F238E27FC236}">
                <a16:creationId xmlns:a16="http://schemas.microsoft.com/office/drawing/2014/main" id="{2666E957-5DEC-4CC1-ABC0-4D697AA3D102}"/>
              </a:ext>
            </a:extLst>
          </p:cNvPr>
          <p:cNvSpPr txBox="1">
            <a:spLocks noChangeArrowheads="1"/>
          </p:cNvSpPr>
          <p:nvPr/>
        </p:nvSpPr>
        <p:spPr bwMode="auto">
          <a:xfrm>
            <a:off x="6005513" y="2741613"/>
            <a:ext cx="1181100"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cs typeface="Times New Roman" panose="02020603050405020304" pitchFamily="18" charset="0"/>
              </a:rPr>
              <a:t>«include»</a:t>
            </a:r>
            <a:endParaRPr lang="en-GB" altLang="ru-KZ"/>
          </a:p>
        </p:txBody>
      </p:sp>
      <p:sp>
        <p:nvSpPr>
          <p:cNvPr id="75795" name="Text Box 1067">
            <a:extLst>
              <a:ext uri="{FF2B5EF4-FFF2-40B4-BE49-F238E27FC236}">
                <a16:creationId xmlns:a16="http://schemas.microsoft.com/office/drawing/2014/main" id="{9423CDFF-5CF4-4A4C-ACED-065CDB31F105}"/>
              </a:ext>
            </a:extLst>
          </p:cNvPr>
          <p:cNvSpPr txBox="1">
            <a:spLocks noChangeArrowheads="1"/>
          </p:cNvSpPr>
          <p:nvPr/>
        </p:nvSpPr>
        <p:spPr bwMode="auto">
          <a:xfrm>
            <a:off x="5437188" y="3416300"/>
            <a:ext cx="1181100"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cs typeface="Times New Roman" panose="02020603050405020304" pitchFamily="18" charset="0"/>
              </a:rPr>
              <a:t>«include»</a:t>
            </a:r>
            <a:endParaRPr lang="en-GB" altLang="ru-KZ"/>
          </a:p>
        </p:txBody>
      </p:sp>
      <p:sp>
        <p:nvSpPr>
          <p:cNvPr id="75796" name="Text Box 1068">
            <a:extLst>
              <a:ext uri="{FF2B5EF4-FFF2-40B4-BE49-F238E27FC236}">
                <a16:creationId xmlns:a16="http://schemas.microsoft.com/office/drawing/2014/main" id="{89E5134E-C81E-4D56-B27B-E5B23102AA57}"/>
              </a:ext>
            </a:extLst>
          </p:cNvPr>
          <p:cNvSpPr txBox="1">
            <a:spLocks noChangeArrowheads="1"/>
          </p:cNvSpPr>
          <p:nvPr/>
        </p:nvSpPr>
        <p:spPr bwMode="auto">
          <a:xfrm>
            <a:off x="5862638" y="4841875"/>
            <a:ext cx="1181100"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cs typeface="Times New Roman" panose="02020603050405020304" pitchFamily="18" charset="0"/>
              </a:rPr>
              <a:t>«include»</a:t>
            </a:r>
            <a:endParaRPr lang="en-GB" altLang="ru-KZ"/>
          </a:p>
        </p:txBody>
      </p:sp>
      <p:sp>
        <p:nvSpPr>
          <p:cNvPr id="75797" name="Text Box 1069">
            <a:extLst>
              <a:ext uri="{FF2B5EF4-FFF2-40B4-BE49-F238E27FC236}">
                <a16:creationId xmlns:a16="http://schemas.microsoft.com/office/drawing/2014/main" id="{553018D2-400D-4F13-96A5-25FE2F8417D4}"/>
              </a:ext>
            </a:extLst>
          </p:cNvPr>
          <p:cNvSpPr txBox="1">
            <a:spLocks noChangeArrowheads="1"/>
          </p:cNvSpPr>
          <p:nvPr/>
        </p:nvSpPr>
        <p:spPr bwMode="auto">
          <a:xfrm>
            <a:off x="609600" y="2057400"/>
            <a:ext cx="1889125" cy="132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algn="l" eaLnBrk="1" hangingPunct="1">
              <a:spcBef>
                <a:spcPct val="0"/>
              </a:spcBef>
            </a:pPr>
            <a:r>
              <a:rPr lang="en-GB" altLang="ru-KZ" dirty="0">
                <a:latin typeface="Arial" panose="020B0604020202020204" pitchFamily="34" charset="0"/>
              </a:rPr>
              <a:t>Select Account </a:t>
            </a:r>
            <a:r>
              <a:rPr lang="en-GB" altLang="ru-KZ" dirty="0"/>
              <a:t>is included in each of the use cases</a:t>
            </a:r>
            <a:endParaRPr lang="en-GB" altLang="ru-KZ" dirty="0">
              <a:latin typeface="Arial" panose="020B0604020202020204" pitchFamily="34" charset="0"/>
            </a:endParaRPr>
          </a:p>
        </p:txBody>
      </p:sp>
      <p:sp>
        <p:nvSpPr>
          <p:cNvPr id="75798" name="Text Box 1071">
            <a:extLst>
              <a:ext uri="{FF2B5EF4-FFF2-40B4-BE49-F238E27FC236}">
                <a16:creationId xmlns:a16="http://schemas.microsoft.com/office/drawing/2014/main" id="{181F4941-F490-4C13-85D7-5B6C84DFD6CB}"/>
              </a:ext>
            </a:extLst>
          </p:cNvPr>
          <p:cNvSpPr txBox="1">
            <a:spLocks noChangeArrowheads="1"/>
          </p:cNvSpPr>
          <p:nvPr/>
        </p:nvSpPr>
        <p:spPr bwMode="auto">
          <a:xfrm>
            <a:off x="609600" y="4953000"/>
            <a:ext cx="2362200" cy="71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algn="l" eaLnBrk="1" hangingPunct="1"/>
            <a:r>
              <a:rPr lang="en-GB" altLang="ru-KZ"/>
              <a:t>Note: </a:t>
            </a:r>
            <a:r>
              <a:rPr lang="en-GB" altLang="ru-KZ" i="1"/>
              <a:t>include</a:t>
            </a:r>
            <a:r>
              <a:rPr lang="en-GB" altLang="ru-KZ"/>
              <a:t> was formerly called  </a:t>
            </a:r>
            <a:r>
              <a:rPr lang="en-GB" altLang="ru-KZ" i="1"/>
              <a:t>uses</a:t>
            </a:r>
            <a:endParaRPr lang="en-GB" altLang="ru-K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Rectangle 1026">
            <a:extLst>
              <a:ext uri="{FF2B5EF4-FFF2-40B4-BE49-F238E27FC236}">
                <a16:creationId xmlns:a16="http://schemas.microsoft.com/office/drawing/2014/main" id="{3253CC64-3214-49D2-97D6-D66BBA16CDAC}"/>
              </a:ext>
            </a:extLst>
          </p:cNvPr>
          <p:cNvSpPr>
            <a:spLocks noGrp="1" noChangeArrowheads="1"/>
          </p:cNvSpPr>
          <p:nvPr>
            <p:ph type="title"/>
          </p:nvPr>
        </p:nvSpPr>
        <p:spPr/>
        <p:txBody>
          <a:bodyPr/>
          <a:lstStyle/>
          <a:p>
            <a:r>
              <a:rPr lang="en-GB" altLang="ru-KZ" dirty="0"/>
              <a:t>Extend Relationship example</a:t>
            </a:r>
          </a:p>
        </p:txBody>
      </p:sp>
      <p:sp>
        <p:nvSpPr>
          <p:cNvPr id="76806" name="Oval 1034">
            <a:extLst>
              <a:ext uri="{FF2B5EF4-FFF2-40B4-BE49-F238E27FC236}">
                <a16:creationId xmlns:a16="http://schemas.microsoft.com/office/drawing/2014/main" id="{C4A8F916-B917-43D0-9B8F-8C107FDC3CE8}"/>
              </a:ext>
            </a:extLst>
          </p:cNvPr>
          <p:cNvSpPr>
            <a:spLocks noChangeArrowheads="1"/>
          </p:cNvSpPr>
          <p:nvPr/>
        </p:nvSpPr>
        <p:spPr bwMode="auto">
          <a:xfrm>
            <a:off x="6443663" y="2420938"/>
            <a:ext cx="1825625" cy="965200"/>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Print Balance</a:t>
            </a:r>
          </a:p>
        </p:txBody>
      </p:sp>
      <p:sp>
        <p:nvSpPr>
          <p:cNvPr id="76807" name="Oval 1035">
            <a:extLst>
              <a:ext uri="{FF2B5EF4-FFF2-40B4-BE49-F238E27FC236}">
                <a16:creationId xmlns:a16="http://schemas.microsoft.com/office/drawing/2014/main" id="{44C33FEC-FAE6-4EC1-A4AF-DBAC6DB433EB}"/>
              </a:ext>
            </a:extLst>
          </p:cNvPr>
          <p:cNvSpPr>
            <a:spLocks noChangeArrowheads="1"/>
          </p:cNvSpPr>
          <p:nvPr/>
        </p:nvSpPr>
        <p:spPr bwMode="auto">
          <a:xfrm>
            <a:off x="4067175" y="3789363"/>
            <a:ext cx="1825625" cy="965200"/>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Check</a:t>
            </a:r>
          </a:p>
          <a:p>
            <a:pPr eaLnBrk="1" hangingPunct="1">
              <a:spcBef>
                <a:spcPct val="0"/>
              </a:spcBef>
            </a:pPr>
            <a:r>
              <a:rPr lang="en-GB" altLang="ru-KZ">
                <a:latin typeface="Arial" panose="020B0604020202020204" pitchFamily="34" charset="0"/>
              </a:rPr>
              <a:t>Balance</a:t>
            </a:r>
          </a:p>
        </p:txBody>
      </p:sp>
      <p:grpSp>
        <p:nvGrpSpPr>
          <p:cNvPr id="76808" name="Group 1042">
            <a:extLst>
              <a:ext uri="{FF2B5EF4-FFF2-40B4-BE49-F238E27FC236}">
                <a16:creationId xmlns:a16="http://schemas.microsoft.com/office/drawing/2014/main" id="{585667CD-2A5E-47E2-AA1E-8BF64B0FF22A}"/>
              </a:ext>
            </a:extLst>
          </p:cNvPr>
          <p:cNvGrpSpPr>
            <a:grpSpLocks/>
          </p:cNvGrpSpPr>
          <p:nvPr/>
        </p:nvGrpSpPr>
        <p:grpSpPr bwMode="auto">
          <a:xfrm>
            <a:off x="2555875" y="3933825"/>
            <a:ext cx="457200" cy="838200"/>
            <a:chOff x="1248" y="1968"/>
            <a:chExt cx="288" cy="576"/>
          </a:xfrm>
        </p:grpSpPr>
        <p:sp>
          <p:nvSpPr>
            <p:cNvPr id="76816" name="Oval 1043">
              <a:extLst>
                <a:ext uri="{FF2B5EF4-FFF2-40B4-BE49-F238E27FC236}">
                  <a16:creationId xmlns:a16="http://schemas.microsoft.com/office/drawing/2014/main" id="{141CFED0-8F2E-402A-AFA0-682B65870F1C}"/>
                </a:ext>
              </a:extLst>
            </p:cNvPr>
            <p:cNvSpPr>
              <a:spLocks noChangeArrowheads="1"/>
            </p:cNvSpPr>
            <p:nvPr/>
          </p:nvSpPr>
          <p:spPr bwMode="auto">
            <a:xfrm>
              <a:off x="1296" y="1968"/>
              <a:ext cx="192" cy="192"/>
            </a:xfrm>
            <a:prstGeom prst="ellipse">
              <a:avLst/>
            </a:prstGeom>
            <a:solidFill>
              <a:schemeClr val="bg1">
                <a:alpha val="50195"/>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ru-KZ" altLang="ru-KZ"/>
            </a:p>
          </p:txBody>
        </p:sp>
        <p:sp>
          <p:nvSpPr>
            <p:cNvPr id="76817" name="Line 1044">
              <a:extLst>
                <a:ext uri="{FF2B5EF4-FFF2-40B4-BE49-F238E27FC236}">
                  <a16:creationId xmlns:a16="http://schemas.microsoft.com/office/drawing/2014/main" id="{7E8567F9-AFF5-4130-AF9C-2AAD42DE3EF1}"/>
                </a:ext>
              </a:extLst>
            </p:cNvPr>
            <p:cNvSpPr>
              <a:spLocks noChangeShapeType="1"/>
            </p:cNvSpPr>
            <p:nvPr/>
          </p:nvSpPr>
          <p:spPr bwMode="auto">
            <a:xfrm>
              <a:off x="1392" y="216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6818" name="Line 1045">
              <a:extLst>
                <a:ext uri="{FF2B5EF4-FFF2-40B4-BE49-F238E27FC236}">
                  <a16:creationId xmlns:a16="http://schemas.microsoft.com/office/drawing/2014/main" id="{27B6EF01-0A1B-487D-BF57-0F577A9D47F3}"/>
                </a:ext>
              </a:extLst>
            </p:cNvPr>
            <p:cNvSpPr>
              <a:spLocks noChangeShapeType="1"/>
            </p:cNvSpPr>
            <p:nvPr/>
          </p:nvSpPr>
          <p:spPr bwMode="auto">
            <a:xfrm flipH="1">
              <a:off x="1248"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6819" name="Line 1046">
              <a:extLst>
                <a:ext uri="{FF2B5EF4-FFF2-40B4-BE49-F238E27FC236}">
                  <a16:creationId xmlns:a16="http://schemas.microsoft.com/office/drawing/2014/main" id="{03C623A9-002B-4C53-9C90-C7E6CBF92AA8}"/>
                </a:ext>
              </a:extLst>
            </p:cNvPr>
            <p:cNvSpPr>
              <a:spLocks noChangeShapeType="1"/>
            </p:cNvSpPr>
            <p:nvPr/>
          </p:nvSpPr>
          <p:spPr bwMode="auto">
            <a:xfrm rot="16200000" flipH="1">
              <a:off x="1392" y="2400"/>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6820" name="Line 1047">
              <a:extLst>
                <a:ext uri="{FF2B5EF4-FFF2-40B4-BE49-F238E27FC236}">
                  <a16:creationId xmlns:a16="http://schemas.microsoft.com/office/drawing/2014/main" id="{4A7D1D54-C0E9-4689-A27E-198B4F75596A}"/>
                </a:ext>
              </a:extLst>
            </p:cNvPr>
            <p:cNvSpPr>
              <a:spLocks noChangeShapeType="1"/>
            </p:cNvSpPr>
            <p:nvPr/>
          </p:nvSpPr>
          <p:spPr bwMode="auto">
            <a:xfrm>
              <a:off x="1248" y="220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grpSp>
      <p:sp>
        <p:nvSpPr>
          <p:cNvPr id="76809" name="Text Box 1048">
            <a:extLst>
              <a:ext uri="{FF2B5EF4-FFF2-40B4-BE49-F238E27FC236}">
                <a16:creationId xmlns:a16="http://schemas.microsoft.com/office/drawing/2014/main" id="{10547EE3-3B1C-432E-8693-58A9D85BA009}"/>
              </a:ext>
            </a:extLst>
          </p:cNvPr>
          <p:cNvSpPr txBox="1">
            <a:spLocks noChangeArrowheads="1"/>
          </p:cNvSpPr>
          <p:nvPr/>
        </p:nvSpPr>
        <p:spPr bwMode="auto">
          <a:xfrm>
            <a:off x="2051050" y="4941888"/>
            <a:ext cx="1481138"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latin typeface="Arial" panose="020B0604020202020204" pitchFamily="34" charset="0"/>
              </a:rPr>
              <a:t>CardHolder</a:t>
            </a:r>
          </a:p>
        </p:txBody>
      </p:sp>
      <p:sp>
        <p:nvSpPr>
          <p:cNvPr id="76810" name="Line 1062">
            <a:extLst>
              <a:ext uri="{FF2B5EF4-FFF2-40B4-BE49-F238E27FC236}">
                <a16:creationId xmlns:a16="http://schemas.microsoft.com/office/drawing/2014/main" id="{1E91AA14-BB1E-4F00-9FEC-59FE26A4A1AB}"/>
              </a:ext>
            </a:extLst>
          </p:cNvPr>
          <p:cNvSpPr>
            <a:spLocks noChangeShapeType="1"/>
          </p:cNvSpPr>
          <p:nvPr/>
        </p:nvSpPr>
        <p:spPr bwMode="auto">
          <a:xfrm>
            <a:off x="3203575" y="42926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6811" name="Line 1065">
            <a:extLst>
              <a:ext uri="{FF2B5EF4-FFF2-40B4-BE49-F238E27FC236}">
                <a16:creationId xmlns:a16="http://schemas.microsoft.com/office/drawing/2014/main" id="{C81DC1A8-4589-407E-81C5-AFD9D1C934B0}"/>
              </a:ext>
            </a:extLst>
          </p:cNvPr>
          <p:cNvSpPr>
            <a:spLocks noChangeShapeType="1"/>
          </p:cNvSpPr>
          <p:nvPr/>
        </p:nvSpPr>
        <p:spPr bwMode="auto">
          <a:xfrm flipH="1">
            <a:off x="5651500" y="3213100"/>
            <a:ext cx="914400" cy="685800"/>
          </a:xfrm>
          <a:prstGeom prst="line">
            <a:avLst/>
          </a:prstGeom>
          <a:noFill/>
          <a:ln w="9525">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
        <p:nvSpPr>
          <p:cNvPr id="76812" name="Text Box 1067">
            <a:extLst>
              <a:ext uri="{FF2B5EF4-FFF2-40B4-BE49-F238E27FC236}">
                <a16:creationId xmlns:a16="http://schemas.microsoft.com/office/drawing/2014/main" id="{8BF996FB-598D-4365-B19D-6C223F7C6294}"/>
              </a:ext>
            </a:extLst>
          </p:cNvPr>
          <p:cNvSpPr txBox="1">
            <a:spLocks noChangeArrowheads="1"/>
          </p:cNvSpPr>
          <p:nvPr/>
        </p:nvSpPr>
        <p:spPr bwMode="auto">
          <a:xfrm>
            <a:off x="5148263" y="2997200"/>
            <a:ext cx="1111250" cy="3968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spcBef>
                <a:spcPct val="0"/>
              </a:spcBef>
            </a:pPr>
            <a:r>
              <a:rPr lang="en-GB" altLang="ru-KZ">
                <a:cs typeface="Times New Roman" panose="02020603050405020304" pitchFamily="18" charset="0"/>
              </a:rPr>
              <a:t>«extend»</a:t>
            </a:r>
            <a:endParaRPr lang="en-GB" altLang="ru-KZ"/>
          </a:p>
        </p:txBody>
      </p:sp>
      <p:sp>
        <p:nvSpPr>
          <p:cNvPr id="76813" name="Text Box 1069">
            <a:extLst>
              <a:ext uri="{FF2B5EF4-FFF2-40B4-BE49-F238E27FC236}">
                <a16:creationId xmlns:a16="http://schemas.microsoft.com/office/drawing/2014/main" id="{129F9723-B631-4611-90BA-6180F853876D}"/>
              </a:ext>
            </a:extLst>
          </p:cNvPr>
          <p:cNvSpPr txBox="1">
            <a:spLocks noChangeArrowheads="1"/>
          </p:cNvSpPr>
          <p:nvPr/>
        </p:nvSpPr>
        <p:spPr bwMode="auto">
          <a:xfrm>
            <a:off x="519113" y="2068513"/>
            <a:ext cx="3900487" cy="132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algn="l" eaLnBrk="1" hangingPunct="1">
              <a:spcBef>
                <a:spcPct val="0"/>
              </a:spcBef>
            </a:pPr>
            <a:r>
              <a:rPr lang="en-GB" altLang="ru-KZ" dirty="0" err="1">
                <a:latin typeface="Arial" panose="020B0604020202020204" pitchFamily="34" charset="0"/>
              </a:rPr>
              <a:t>CardHolder</a:t>
            </a:r>
            <a:r>
              <a:rPr lang="en-GB" altLang="ru-KZ" dirty="0">
                <a:latin typeface="Arial" panose="020B0604020202020204" pitchFamily="34" charset="0"/>
              </a:rPr>
              <a:t> </a:t>
            </a:r>
            <a:r>
              <a:rPr lang="en-GB" altLang="ru-KZ" dirty="0"/>
              <a:t>has the option of printing out a balance  when the </a:t>
            </a:r>
            <a:r>
              <a:rPr lang="en-GB" altLang="ru-KZ" dirty="0">
                <a:latin typeface="Arial" panose="020B0604020202020204" pitchFamily="34" charset="0"/>
              </a:rPr>
              <a:t>Check Balance </a:t>
            </a:r>
            <a:r>
              <a:rPr lang="en-GB" altLang="ru-KZ" dirty="0">
                <a:latin typeface="Times" panose="02020603050405020304" pitchFamily="18" charset="0"/>
              </a:rPr>
              <a:t>use case is invoked.</a:t>
            </a:r>
            <a:endParaRPr lang="en-GB" altLang="ru-KZ" dirty="0">
              <a:latin typeface="Arial" panose="020B0604020202020204" pitchFamily="34" charset="0"/>
            </a:endParaRPr>
          </a:p>
        </p:txBody>
      </p:sp>
      <p:sp>
        <p:nvSpPr>
          <p:cNvPr id="76814" name="Text Box 1070">
            <a:extLst>
              <a:ext uri="{FF2B5EF4-FFF2-40B4-BE49-F238E27FC236}">
                <a16:creationId xmlns:a16="http://schemas.microsoft.com/office/drawing/2014/main" id="{6E3A452B-934D-4C33-A3D5-C80A7ED57214}"/>
              </a:ext>
            </a:extLst>
          </p:cNvPr>
          <p:cNvSpPr txBox="1">
            <a:spLocks noChangeArrowheads="1"/>
          </p:cNvSpPr>
          <p:nvPr/>
        </p:nvSpPr>
        <p:spPr bwMode="auto">
          <a:xfrm>
            <a:off x="6659563" y="4581525"/>
            <a:ext cx="1600200" cy="701675"/>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lgn="ctr">
              <a:spcBef>
                <a:spcPct val="50000"/>
              </a:spcBef>
              <a:defRPr sz="2000">
                <a:solidFill>
                  <a:schemeClr val="tx1"/>
                </a:solidFill>
                <a:latin typeface="Times New Roman" panose="02020603050405020304" pitchFamily="18" charset="0"/>
              </a:defRPr>
            </a:lvl1pPr>
            <a:lvl2pPr marL="742950" indent="-285750" algn="ctr">
              <a:spcBef>
                <a:spcPct val="50000"/>
              </a:spcBef>
              <a:defRPr sz="2000">
                <a:solidFill>
                  <a:schemeClr val="tx1"/>
                </a:solidFill>
                <a:latin typeface="Times New Roman" panose="02020603050405020304" pitchFamily="18" charset="0"/>
              </a:defRPr>
            </a:lvl2pPr>
            <a:lvl3pPr marL="1143000" indent="-228600" algn="ctr">
              <a:spcBef>
                <a:spcPct val="50000"/>
              </a:spcBef>
              <a:defRPr sz="2000">
                <a:solidFill>
                  <a:schemeClr val="tx1"/>
                </a:solidFill>
                <a:latin typeface="Times New Roman" panose="02020603050405020304" pitchFamily="18" charset="0"/>
              </a:defRPr>
            </a:lvl3pPr>
            <a:lvl4pPr marL="1600200" indent="-228600" algn="ctr">
              <a:spcBef>
                <a:spcPct val="50000"/>
              </a:spcBef>
              <a:defRPr sz="2000">
                <a:solidFill>
                  <a:schemeClr val="tx1"/>
                </a:solidFill>
                <a:latin typeface="Times New Roman" panose="02020603050405020304" pitchFamily="18" charset="0"/>
              </a:defRPr>
            </a:lvl4pPr>
            <a:lvl5pPr marL="2057400" indent="-228600" algn="ctr">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algn="l" eaLnBrk="1" hangingPunct="1">
              <a:spcBef>
                <a:spcPct val="0"/>
              </a:spcBef>
            </a:pPr>
            <a:r>
              <a:rPr lang="en-GB" altLang="ru-KZ" i="1"/>
              <a:t>Extend relationship</a:t>
            </a:r>
          </a:p>
        </p:txBody>
      </p:sp>
      <p:sp>
        <p:nvSpPr>
          <p:cNvPr id="76815" name="Line 1071">
            <a:extLst>
              <a:ext uri="{FF2B5EF4-FFF2-40B4-BE49-F238E27FC236}">
                <a16:creationId xmlns:a16="http://schemas.microsoft.com/office/drawing/2014/main" id="{84898E12-BBA8-47FE-87AC-D36AD3D47FCC}"/>
              </a:ext>
            </a:extLst>
          </p:cNvPr>
          <p:cNvSpPr>
            <a:spLocks noChangeShapeType="1"/>
          </p:cNvSpPr>
          <p:nvPr/>
        </p:nvSpPr>
        <p:spPr bwMode="auto">
          <a:xfrm flipH="1" flipV="1">
            <a:off x="6227763" y="3573463"/>
            <a:ext cx="601662" cy="8890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K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Rectangle 1026">
            <a:extLst>
              <a:ext uri="{FF2B5EF4-FFF2-40B4-BE49-F238E27FC236}">
                <a16:creationId xmlns:a16="http://schemas.microsoft.com/office/drawing/2014/main" id="{81DDBC14-E0B6-4D2C-83CA-BBD6F0A88C7A}"/>
              </a:ext>
            </a:extLst>
          </p:cNvPr>
          <p:cNvSpPr>
            <a:spLocks noGrp="1" noChangeArrowheads="1"/>
          </p:cNvSpPr>
          <p:nvPr>
            <p:ph type="title"/>
          </p:nvPr>
        </p:nvSpPr>
        <p:spPr/>
        <p:txBody>
          <a:bodyPr/>
          <a:lstStyle/>
          <a:p>
            <a:pPr eaLnBrk="1" hangingPunct="1"/>
            <a:r>
              <a:rPr lang="en-GB" altLang="ru-KZ"/>
              <a:t>Summary</a:t>
            </a:r>
          </a:p>
        </p:txBody>
      </p:sp>
      <p:sp>
        <p:nvSpPr>
          <p:cNvPr id="77830" name="Rectangle 1027">
            <a:extLst>
              <a:ext uri="{FF2B5EF4-FFF2-40B4-BE49-F238E27FC236}">
                <a16:creationId xmlns:a16="http://schemas.microsoft.com/office/drawing/2014/main" id="{FFE6E1A0-177A-4A37-ADA2-0AD928BDD7F8}"/>
              </a:ext>
            </a:extLst>
          </p:cNvPr>
          <p:cNvSpPr>
            <a:spLocks noGrp="1" noChangeArrowheads="1"/>
          </p:cNvSpPr>
          <p:nvPr>
            <p:ph idx="1"/>
          </p:nvPr>
        </p:nvSpPr>
        <p:spPr/>
        <p:txBody>
          <a:bodyPr/>
          <a:lstStyle/>
          <a:p>
            <a:pPr eaLnBrk="1" hangingPunct="1">
              <a:lnSpc>
                <a:spcPct val="90000"/>
              </a:lnSpc>
            </a:pPr>
            <a:r>
              <a:rPr lang="en-GB" altLang="ru-KZ" sz="2800" dirty="0"/>
              <a:t>Use case analysis often a first step in system development:</a:t>
            </a:r>
          </a:p>
          <a:p>
            <a:pPr lvl="1" eaLnBrk="1" hangingPunct="1">
              <a:lnSpc>
                <a:spcPct val="90000"/>
              </a:lnSpc>
            </a:pPr>
            <a:r>
              <a:rPr lang="en-GB" altLang="ru-KZ" sz="2400" dirty="0"/>
              <a:t>provide high-level view of system functionality (what rather than how) and its users</a:t>
            </a:r>
          </a:p>
          <a:p>
            <a:pPr lvl="1" eaLnBrk="1" hangingPunct="1">
              <a:lnSpc>
                <a:spcPct val="90000"/>
              </a:lnSpc>
            </a:pPr>
            <a:r>
              <a:rPr lang="en-GB" altLang="ru-KZ" sz="2400" dirty="0"/>
              <a:t>Model </a:t>
            </a:r>
            <a:r>
              <a:rPr lang="en-GB" altLang="ru-KZ" sz="2400" i="1" dirty="0"/>
              <a:t>generic</a:t>
            </a:r>
            <a:r>
              <a:rPr lang="en-GB" altLang="ru-KZ" sz="2400" dirty="0"/>
              <a:t> activities</a:t>
            </a:r>
          </a:p>
          <a:p>
            <a:pPr lvl="1" eaLnBrk="1" hangingPunct="1">
              <a:lnSpc>
                <a:spcPct val="90000"/>
              </a:lnSpc>
            </a:pPr>
            <a:r>
              <a:rPr lang="en-GB" altLang="ru-KZ" sz="2400" dirty="0"/>
              <a:t>Particular instances of use-cases are termed </a:t>
            </a:r>
            <a:r>
              <a:rPr lang="en-GB" altLang="ru-KZ" sz="2400" i="1" dirty="0"/>
              <a:t>scenarios</a:t>
            </a:r>
            <a:endParaRPr lang="en-GB" altLang="ru-KZ" sz="2400" dirty="0"/>
          </a:p>
          <a:p>
            <a:pPr eaLnBrk="1" hangingPunct="1">
              <a:lnSpc>
                <a:spcPct val="90000"/>
              </a:lnSpc>
            </a:pPr>
            <a:r>
              <a:rPr lang="en-GB" altLang="ru-KZ" sz="2800" dirty="0"/>
              <a:t>UML use case diagrams</a:t>
            </a:r>
          </a:p>
          <a:p>
            <a:pPr lvl="1" eaLnBrk="1" hangingPunct="1">
              <a:lnSpc>
                <a:spcPct val="90000"/>
              </a:lnSpc>
            </a:pPr>
            <a:r>
              <a:rPr lang="en-GB" altLang="ru-KZ" sz="2400" dirty="0"/>
              <a:t>Contain </a:t>
            </a:r>
            <a:r>
              <a:rPr lang="en-GB" altLang="ru-KZ" sz="2400" i="1" dirty="0"/>
              <a:t>actors</a:t>
            </a:r>
            <a:r>
              <a:rPr lang="en-GB" altLang="ru-KZ" sz="2400" dirty="0"/>
              <a:t>, </a:t>
            </a:r>
            <a:r>
              <a:rPr lang="en-GB" altLang="ru-KZ" sz="2400" i="1" dirty="0"/>
              <a:t>use cases</a:t>
            </a:r>
            <a:r>
              <a:rPr lang="en-GB" altLang="ru-KZ" sz="2400" dirty="0"/>
              <a:t> and </a:t>
            </a:r>
            <a:r>
              <a:rPr lang="en-GB" altLang="ru-KZ" sz="2400" i="1" dirty="0"/>
              <a:t>associations</a:t>
            </a:r>
            <a:r>
              <a:rPr lang="en-GB" altLang="ru-KZ" sz="2400" dirty="0"/>
              <a:t> </a:t>
            </a:r>
          </a:p>
          <a:p>
            <a:pPr lvl="1" eaLnBrk="1" hangingPunct="1">
              <a:lnSpc>
                <a:spcPct val="90000"/>
              </a:lnSpc>
            </a:pPr>
            <a:r>
              <a:rPr lang="en-GB" altLang="ru-KZ" sz="2400" dirty="0"/>
              <a:t>supported by </a:t>
            </a:r>
            <a:r>
              <a:rPr lang="en-GB" altLang="ru-KZ" sz="2400" i="1" dirty="0"/>
              <a:t>behaviour specifications </a:t>
            </a:r>
            <a:r>
              <a:rPr lang="en-GB" altLang="ru-KZ" sz="2400" dirty="0"/>
              <a:t>(e.g. </a:t>
            </a:r>
            <a:r>
              <a:rPr lang="en-GB" altLang="ru-KZ" sz="2400" i="1" dirty="0"/>
              <a:t>use-case descriptions)</a:t>
            </a:r>
          </a:p>
          <a:p>
            <a:pPr lvl="1" eaLnBrk="1" hangingPunct="1">
              <a:lnSpc>
                <a:spcPct val="90000"/>
              </a:lnSpc>
            </a:pPr>
            <a:endParaRPr lang="en-GB" altLang="ru-KZ" sz="2400" dirty="0"/>
          </a:p>
          <a:p>
            <a:pPr eaLnBrk="1" hangingPunct="1">
              <a:lnSpc>
                <a:spcPct val="90000"/>
              </a:lnSpc>
            </a:pPr>
            <a:endParaRPr lang="en-GB" altLang="ru-KZ" sz="2800" dirty="0"/>
          </a:p>
          <a:p>
            <a:pPr lvl="1" eaLnBrk="1" hangingPunct="1">
              <a:lnSpc>
                <a:spcPct val="90000"/>
              </a:lnSpc>
              <a:buFontTx/>
              <a:buNone/>
            </a:pPr>
            <a:endParaRPr lang="en-GB" altLang="ru-KZ"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1026">
            <a:extLst>
              <a:ext uri="{FF2B5EF4-FFF2-40B4-BE49-F238E27FC236}">
                <a16:creationId xmlns:a16="http://schemas.microsoft.com/office/drawing/2014/main" id="{4986C127-CBDD-40F0-B465-71E99262D203}"/>
              </a:ext>
            </a:extLst>
          </p:cNvPr>
          <p:cNvSpPr>
            <a:spLocks noGrp="1" noChangeArrowheads="1"/>
          </p:cNvSpPr>
          <p:nvPr>
            <p:ph idx="1"/>
          </p:nvPr>
        </p:nvSpPr>
        <p:spPr>
          <a:xfrm>
            <a:off x="539750" y="2133600"/>
            <a:ext cx="7772400" cy="3657600"/>
          </a:xfrm>
        </p:spPr>
        <p:txBody>
          <a:bodyPr>
            <a:normAutofit/>
          </a:bodyPr>
          <a:lstStyle/>
          <a:p>
            <a:pPr marL="0" indent="0" algn="ctr">
              <a:buNone/>
            </a:pPr>
            <a:r>
              <a:rPr lang="en-US" dirty="0"/>
              <a:t>Thank you for the attention!</a:t>
            </a:r>
            <a:endParaRPr lang="en-GB" altLang="ru-KZ" sz="2400" dirty="0"/>
          </a:p>
        </p:txBody>
      </p:sp>
    </p:spTree>
    <p:extLst>
      <p:ext uri="{BB962C8B-B14F-4D97-AF65-F5344CB8AC3E}">
        <p14:creationId xmlns:p14="http://schemas.microsoft.com/office/powerpoint/2010/main" val="2480610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p:cNvSpPr>
            <a:spLocks noGrp="1"/>
          </p:cNvSpPr>
          <p:nvPr>
            <p:ph type="title"/>
          </p:nvPr>
        </p:nvSpPr>
        <p:spPr>
          <a:xfrm>
            <a:off x="836676" y="548640"/>
            <a:ext cx="7626096" cy="1179576"/>
          </a:xfrm>
        </p:spPr>
        <p:txBody>
          <a:bodyPr>
            <a:normAutofit/>
          </a:bodyPr>
          <a:lstStyle/>
          <a:p>
            <a:r>
              <a:rPr lang="en-US" sz="3500" b="1"/>
              <a:t>LEARNING OUTCOMES. knowledge </a:t>
            </a:r>
            <a:endParaRPr lang="ru-RU" sz="350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Содержимое 2"/>
          <p:cNvSpPr>
            <a:spLocks noGrp="1"/>
          </p:cNvSpPr>
          <p:nvPr>
            <p:ph idx="1"/>
          </p:nvPr>
        </p:nvSpPr>
        <p:spPr>
          <a:xfrm>
            <a:off x="425196" y="2221992"/>
            <a:ext cx="8185404" cy="4255008"/>
          </a:xfrm>
        </p:spPr>
        <p:txBody>
          <a:bodyPr>
            <a:normAutofit lnSpcReduction="10000"/>
          </a:bodyPr>
          <a:lstStyle/>
          <a:p>
            <a:pPr lvl="0"/>
            <a:r>
              <a:rPr lang="en-US" sz="1600" dirty="0"/>
              <a:t>The importance of taking a risk-based approach to software development.</a:t>
            </a:r>
            <a:endParaRPr lang="ru-RU" sz="1600" dirty="0"/>
          </a:p>
          <a:p>
            <a:pPr lvl="0"/>
            <a:r>
              <a:rPr lang="en-US" sz="1600" dirty="0"/>
              <a:t>Why doing so aids an organization in determining how much architecture is enough for a given project.</a:t>
            </a:r>
            <a:endParaRPr lang="ru-RU" sz="1600" dirty="0"/>
          </a:p>
          <a:p>
            <a:pPr lvl="0"/>
            <a:r>
              <a:rPr lang="en-US" sz="1600" dirty="0"/>
              <a:t>Students will be able to identify risks and discuss how to mitigate them.</a:t>
            </a:r>
            <a:endParaRPr lang="ru-RU" sz="1600" dirty="0"/>
          </a:p>
          <a:p>
            <a:pPr lvl="0"/>
            <a:r>
              <a:rPr lang="en-US" sz="1600" dirty="0"/>
              <a:t>How software architecture can be used to ensure quality goals will be met.</a:t>
            </a:r>
            <a:endParaRPr lang="ru-RU" sz="1600" dirty="0"/>
          </a:p>
          <a:p>
            <a:pPr lvl="0"/>
            <a:r>
              <a:rPr lang="en-US" sz="1600" dirty="0"/>
              <a:t>Be able to discuss the purpose for creating different views of software architecture and be able to contribute to discussions in determining which are appropriate for a given project.</a:t>
            </a:r>
            <a:endParaRPr lang="ru-RU" sz="1600" dirty="0"/>
          </a:p>
          <a:p>
            <a:pPr lvl="0"/>
            <a:r>
              <a:rPr lang="en-US" sz="1600" dirty="0"/>
              <a:t>To discuss architectural choices, the short-term and long-term consequences associated with each choice and the rationale for selecting one choice over the others.</a:t>
            </a:r>
            <a:endParaRPr lang="ru-RU" sz="1600" dirty="0"/>
          </a:p>
          <a:p>
            <a:pPr lvl="0"/>
            <a:r>
              <a:rPr lang="en-US" sz="1600" dirty="0"/>
              <a:t>Discuss architecture styles, as well as the advantages and disadvantages of their use.</a:t>
            </a:r>
            <a:endParaRPr lang="ru-RU" sz="1600" dirty="0"/>
          </a:p>
          <a:p>
            <a:pPr lvl="0"/>
            <a:r>
              <a:rPr lang="en-US" sz="1600" dirty="0"/>
              <a:t>Describe how software architecture and design can be used during software maintenance.</a:t>
            </a:r>
            <a:endParaRPr lang="ru-RU" sz="1600" dirty="0"/>
          </a:p>
          <a:p>
            <a:pPr lvl="0"/>
            <a:r>
              <a:rPr lang="en-US" sz="1600" dirty="0"/>
              <a:t>Students will also be able to identify system solution, from requirements to quality attributes and architectural structures to design patterns and detailed design, to implementation, testing, integration, sustainment and future reengineering as required to extend a system’s life.</a:t>
            </a:r>
            <a:endParaRPr lang="ru-RU" sz="1600" dirty="0"/>
          </a:p>
          <a:p>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p:cNvSpPr>
            <a:spLocks noGrp="1"/>
          </p:cNvSpPr>
          <p:nvPr>
            <p:ph type="title"/>
          </p:nvPr>
        </p:nvSpPr>
        <p:spPr>
          <a:xfrm>
            <a:off x="836676" y="548640"/>
            <a:ext cx="7626096" cy="1179576"/>
          </a:xfrm>
        </p:spPr>
        <p:txBody>
          <a:bodyPr>
            <a:normAutofit/>
          </a:bodyPr>
          <a:lstStyle/>
          <a:p>
            <a:r>
              <a:rPr lang="en-US" sz="3500" b="1"/>
              <a:t>skills</a:t>
            </a:r>
            <a:endParaRPr lang="ru-RU" sz="350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Содержимое 2"/>
          <p:cNvSpPr>
            <a:spLocks noGrp="1"/>
          </p:cNvSpPr>
          <p:nvPr>
            <p:ph idx="1"/>
          </p:nvPr>
        </p:nvSpPr>
        <p:spPr>
          <a:xfrm>
            <a:off x="228600" y="2221992"/>
            <a:ext cx="8375586" cy="4255008"/>
          </a:xfrm>
        </p:spPr>
        <p:txBody>
          <a:bodyPr>
            <a:normAutofit lnSpcReduction="10000"/>
          </a:bodyPr>
          <a:lstStyle/>
          <a:p>
            <a:pPr lvl="0"/>
            <a:r>
              <a:rPr lang="en-US" sz="1600"/>
              <a:t>Use risk management processes, methods and techniques as the basis for deciding what to express and how best to express it, as well as what does not need documenting.</a:t>
            </a:r>
            <a:endParaRPr lang="ru-RU" sz="1600"/>
          </a:p>
          <a:p>
            <a:pPr lvl="0"/>
            <a:r>
              <a:rPr lang="en-US" sz="1600"/>
              <a:t>Draft detailed design documents consistent with a specified architecture for moderate to small systems using UML design notations.</a:t>
            </a:r>
            <a:endParaRPr lang="ru-RU" sz="1600"/>
          </a:p>
          <a:p>
            <a:pPr lvl="0"/>
            <a:r>
              <a:rPr lang="en-US" sz="1600"/>
              <a:t>To design module interfaces to support concurrent design and development by teams.</a:t>
            </a:r>
            <a:endParaRPr lang="ru-RU" sz="1600"/>
          </a:p>
          <a:p>
            <a:pPr lvl="0"/>
            <a:r>
              <a:rPr lang="en-US" sz="1600"/>
              <a:t>Develop draft architecture documents for moderate to small systems employing one or more views.</a:t>
            </a:r>
            <a:endParaRPr lang="ru-RU" sz="1600"/>
          </a:p>
          <a:p>
            <a:pPr lvl="0"/>
            <a:r>
              <a:rPr lang="en-US" sz="1600"/>
              <a:t>Use standard OO and other requirement notions to understand stakeholder requirements and express those.</a:t>
            </a:r>
            <a:endParaRPr lang="ru-RU" sz="1600"/>
          </a:p>
          <a:p>
            <a:pPr lvl="0"/>
            <a:r>
              <a:rPr lang="en-US" sz="1600"/>
              <a:t>Demonstrate understanding design intent required to implement modules, subsystems and systems. </a:t>
            </a:r>
            <a:endParaRPr lang="ru-RU" sz="1600"/>
          </a:p>
          <a:p>
            <a:pPr lvl="0"/>
            <a:r>
              <a:rPr lang="en-US" sz="1600"/>
              <a:t>Create views to capture and communicate key aspects of a design element for a specific and targeted audience</a:t>
            </a:r>
            <a:endParaRPr lang="ru-RU" sz="1600"/>
          </a:p>
          <a:p>
            <a:pPr lvl="0"/>
            <a:r>
              <a:rPr lang="en-US" sz="1600"/>
              <a:t>Use architectural styles and design patterns. </a:t>
            </a:r>
            <a:endParaRPr lang="ru-RU" sz="1600"/>
          </a:p>
          <a:p>
            <a:pPr lvl="0"/>
            <a:r>
              <a:rPr lang="en-US" sz="1600"/>
              <a:t>Use refactoring to improve code without changing its behavior.</a:t>
            </a:r>
            <a:endParaRPr lang="ru-RU" sz="1600"/>
          </a:p>
          <a:p>
            <a:endParaRPr lang="ru-RU"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6696" y="629267"/>
            <a:ext cx="3708114" cy="1047134"/>
          </a:xfrm>
        </p:spPr>
        <p:txBody>
          <a:bodyPr>
            <a:normAutofit/>
          </a:bodyPr>
          <a:lstStyle/>
          <a:p>
            <a:r>
              <a:rPr lang="en-US" b="1" dirty="0"/>
              <a:t>MATERIALS</a:t>
            </a:r>
            <a:endParaRPr lang="ru-RU" dirty="0"/>
          </a:p>
        </p:txBody>
      </p:sp>
      <p:sp>
        <p:nvSpPr>
          <p:cNvPr id="3" name="Содержимое 2"/>
          <p:cNvSpPr>
            <a:spLocks noGrp="1"/>
          </p:cNvSpPr>
          <p:nvPr>
            <p:ph idx="1"/>
          </p:nvPr>
        </p:nvSpPr>
        <p:spPr>
          <a:xfrm>
            <a:off x="486697" y="1676402"/>
            <a:ext cx="3708113" cy="4547418"/>
          </a:xfrm>
        </p:spPr>
        <p:txBody>
          <a:bodyPr>
            <a:normAutofit/>
          </a:bodyPr>
          <a:lstStyle/>
          <a:p>
            <a:r>
              <a:rPr lang="en-US" sz="2000" b="1" dirty="0"/>
              <a:t>Online Resources &amp; References</a:t>
            </a:r>
            <a:endParaRPr lang="ru-RU" sz="2000" b="1" dirty="0"/>
          </a:p>
          <a:p>
            <a:r>
              <a:rPr lang="en-US" sz="2000" dirty="0"/>
              <a:t>In addition to the textbook, several websites contain required readings. See the course syllabus for more detail. Additional online resources and references may be added as needed.</a:t>
            </a:r>
            <a:endParaRPr lang="ru-RU" sz="2000" dirty="0"/>
          </a:p>
          <a:p>
            <a:r>
              <a:rPr lang="en-US" sz="2000" b="1" dirty="0"/>
              <a:t>Textbook</a:t>
            </a:r>
            <a:endParaRPr lang="ru-RU" sz="2000" b="1" dirty="0"/>
          </a:p>
          <a:p>
            <a:r>
              <a:rPr lang="en-US" sz="2000" i="1" dirty="0"/>
              <a:t>Just Enough Software Architecture: </a:t>
            </a:r>
          </a:p>
          <a:p>
            <a:pPr>
              <a:buNone/>
            </a:pPr>
            <a:r>
              <a:rPr lang="en-US" sz="2000" i="1" dirty="0"/>
              <a:t>A Risk-Driven Approach</a:t>
            </a:r>
            <a:r>
              <a:rPr lang="en-US" sz="2000" dirty="0"/>
              <a:t> by George Fairbanks, Marshall &amp; Brainerd Publishers.</a:t>
            </a:r>
            <a:endParaRPr lang="ru-RU" sz="2000" dirty="0"/>
          </a:p>
          <a:p>
            <a:endParaRPr lang="ru-RU" sz="2000" dirty="0"/>
          </a:p>
        </p:txBody>
      </p:sp>
      <p:sp>
        <p:nvSpPr>
          <p:cNvPr id="9" name="Rectangle 8">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1" descr="http://rhinoresearch.com/files/Just-Enough-Software-Architecture-cover-150px.png"/>
          <p:cNvPicPr/>
          <p:nvPr/>
        </p:nvPicPr>
        <p:blipFill>
          <a:blip r:embed="rId2" cstate="print">
            <a:extLst>
              <a:ext uri="{28A0092B-C50C-407E-A947-70E740481C1C}">
                <a14:useLocalDpi xmlns:a14="http://schemas.microsoft.com/office/drawing/2010/main" val="0"/>
              </a:ext>
            </a:extLst>
          </a:blip>
          <a:stretch>
            <a:fillRect/>
          </a:stretch>
        </p:blipFill>
        <p:spPr bwMode="auto">
          <a:xfrm>
            <a:off x="5178531" y="1233488"/>
            <a:ext cx="3356649" cy="4387776"/>
          </a:xfrm>
          <a:prstGeom prst="rect">
            <a:avLst/>
          </a:prstGeom>
          <a:noFill/>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1"/>
          <p:cNvSpPr txBox="1">
            <a:spLocks/>
          </p:cNvSpPr>
          <p:nvPr/>
        </p:nvSpPr>
        <p:spPr bwMode="auto">
          <a:xfrm>
            <a:off x="628650" y="253397"/>
            <a:ext cx="7886700" cy="1273233"/>
          </a:xfrm>
          <a:prstGeom prst="rect">
            <a:avLst/>
          </a:prstGeom>
        </p:spPr>
        <p:txBody>
          <a:bodyPr vert="horz" lIns="91440" tIns="45720" rIns="91440" bIns="45720" numCol="1" rtlCol="0" anchor="ctr" anchorCtr="0" compatLnSpc="1">
            <a:prstTxWarp prst="textNoShape">
              <a:avLst/>
            </a:prstTxWarp>
            <a:normAutofit/>
          </a:bodyPr>
          <a:lstStyle>
            <a:lvl1pPr algn="l" rtl="0" eaLnBrk="1" fontAlgn="base" hangingPunct="1">
              <a:spcBef>
                <a:spcPct val="0"/>
              </a:spcBef>
              <a:spcAft>
                <a:spcPct val="0"/>
              </a:spcAft>
              <a:defRPr sz="4000" b="0" baseline="0">
                <a:solidFill>
                  <a:schemeClr val="accent4">
                    <a:lumMod val="10000"/>
                  </a:schemeClr>
                </a:solidFill>
                <a:latin typeface="+mj-lt"/>
                <a:ea typeface="ＭＳ Ｐゴシック" pitchFamily="-105" charset="-128"/>
                <a:cs typeface="ＭＳ Ｐゴシック" pitchFamily="-105" charset="-128"/>
              </a:defRPr>
            </a:lvl1pPr>
            <a:lvl2pPr algn="l" rtl="0" eaLnBrk="1" fontAlgn="base" hangingPunct="1">
              <a:spcBef>
                <a:spcPct val="0"/>
              </a:spcBef>
              <a:spcAft>
                <a:spcPct val="0"/>
              </a:spcAft>
              <a:defRPr sz="3400" b="1">
                <a:solidFill>
                  <a:srgbClr val="AC0625"/>
                </a:solidFill>
                <a:latin typeface="Arial" pitchFamily="-105" charset="0"/>
                <a:ea typeface="ＭＳ Ｐゴシック" pitchFamily="-105" charset="-128"/>
                <a:cs typeface="ＭＳ Ｐゴシック" pitchFamily="-105" charset="-128"/>
              </a:defRPr>
            </a:lvl2pPr>
            <a:lvl3pPr algn="l" rtl="0" eaLnBrk="1" fontAlgn="base" hangingPunct="1">
              <a:spcBef>
                <a:spcPct val="0"/>
              </a:spcBef>
              <a:spcAft>
                <a:spcPct val="0"/>
              </a:spcAft>
              <a:defRPr sz="3400" b="1">
                <a:solidFill>
                  <a:srgbClr val="AC0625"/>
                </a:solidFill>
                <a:latin typeface="Arial" pitchFamily="-105" charset="0"/>
                <a:ea typeface="ＭＳ Ｐゴシック" pitchFamily="-105" charset="-128"/>
                <a:cs typeface="ＭＳ Ｐゴシック" pitchFamily="-105" charset="-128"/>
              </a:defRPr>
            </a:lvl3pPr>
            <a:lvl4pPr algn="l" rtl="0" eaLnBrk="1" fontAlgn="base" hangingPunct="1">
              <a:spcBef>
                <a:spcPct val="0"/>
              </a:spcBef>
              <a:spcAft>
                <a:spcPct val="0"/>
              </a:spcAft>
              <a:defRPr sz="3400" b="1">
                <a:solidFill>
                  <a:srgbClr val="AC0625"/>
                </a:solidFill>
                <a:latin typeface="Arial" pitchFamily="-105" charset="0"/>
                <a:ea typeface="ＭＳ Ｐゴシック" pitchFamily="-105" charset="-128"/>
                <a:cs typeface="ＭＳ Ｐゴシック" pitchFamily="-105" charset="-128"/>
              </a:defRPr>
            </a:lvl4pPr>
            <a:lvl5pPr algn="l" rtl="0" eaLnBrk="1" fontAlgn="base" hangingPunct="1">
              <a:spcBef>
                <a:spcPct val="0"/>
              </a:spcBef>
              <a:spcAft>
                <a:spcPct val="0"/>
              </a:spcAft>
              <a:defRPr sz="3400" b="1">
                <a:solidFill>
                  <a:srgbClr val="AC0625"/>
                </a:solidFill>
                <a:latin typeface="Arial" pitchFamily="-105" charset="0"/>
                <a:ea typeface="ＭＳ Ｐゴシック" pitchFamily="-105" charset="-128"/>
                <a:cs typeface="ＭＳ Ｐゴシック" pitchFamily="-105" charset="-128"/>
              </a:defRPr>
            </a:lvl5pPr>
            <a:lvl6pPr marL="457200" algn="l" rtl="0" eaLnBrk="1" fontAlgn="base" hangingPunct="1">
              <a:spcBef>
                <a:spcPct val="0"/>
              </a:spcBef>
              <a:spcAft>
                <a:spcPct val="0"/>
              </a:spcAft>
              <a:defRPr sz="3900" b="1">
                <a:solidFill>
                  <a:schemeClr val="tx2"/>
                </a:solidFill>
                <a:latin typeface="Arial" pitchFamily="-105" charset="0"/>
              </a:defRPr>
            </a:lvl6pPr>
            <a:lvl7pPr marL="914400" algn="l" rtl="0" eaLnBrk="1" fontAlgn="base" hangingPunct="1">
              <a:spcBef>
                <a:spcPct val="0"/>
              </a:spcBef>
              <a:spcAft>
                <a:spcPct val="0"/>
              </a:spcAft>
              <a:defRPr sz="3900" b="1">
                <a:solidFill>
                  <a:schemeClr val="tx2"/>
                </a:solidFill>
                <a:latin typeface="Arial" pitchFamily="-105" charset="0"/>
              </a:defRPr>
            </a:lvl7pPr>
            <a:lvl8pPr marL="1371600" algn="l" rtl="0" eaLnBrk="1" fontAlgn="base" hangingPunct="1">
              <a:spcBef>
                <a:spcPct val="0"/>
              </a:spcBef>
              <a:spcAft>
                <a:spcPct val="0"/>
              </a:spcAft>
              <a:defRPr sz="3900" b="1">
                <a:solidFill>
                  <a:schemeClr val="tx2"/>
                </a:solidFill>
                <a:latin typeface="Arial" pitchFamily="-105" charset="0"/>
              </a:defRPr>
            </a:lvl8pPr>
            <a:lvl9pPr marL="1828800" algn="l" rtl="0" eaLnBrk="1" fontAlgn="base" hangingPunct="1">
              <a:spcBef>
                <a:spcPct val="0"/>
              </a:spcBef>
              <a:spcAft>
                <a:spcPct val="0"/>
              </a:spcAft>
              <a:defRPr sz="3900" b="1">
                <a:solidFill>
                  <a:schemeClr val="tx2"/>
                </a:solidFill>
                <a:latin typeface="Arial" pitchFamily="-105" charset="0"/>
              </a:defRPr>
            </a:lvl9pPr>
          </a:lstStyle>
          <a:p>
            <a:pPr defTabSz="914400">
              <a:lnSpc>
                <a:spcPct val="90000"/>
              </a:lnSpc>
              <a:spcAft>
                <a:spcPts val="600"/>
              </a:spcAft>
            </a:pPr>
            <a:r>
              <a:rPr lang="en-US" sz="3500" b="1" kern="1200">
                <a:solidFill>
                  <a:schemeClr val="tx1"/>
                </a:solidFill>
                <a:latin typeface="+mj-lt"/>
                <a:ea typeface="+mj-ea"/>
                <a:cs typeface="+mj-cs"/>
              </a:rPr>
              <a:t>Your Assignments</a:t>
            </a:r>
          </a:p>
        </p:txBody>
      </p:sp>
      <p:sp>
        <p:nvSpPr>
          <p:cNvPr id="17" name="Rectangle 16">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627507" y="1581912"/>
            <a:ext cx="7886700" cy="3694176"/>
          </a:xfrm>
        </p:spPr>
        <p:txBody>
          <a:bodyPr vert="horz" lIns="91440" tIns="45720" rIns="91440" bIns="45720" rtlCol="0">
            <a:normAutofit/>
          </a:bodyPr>
          <a:lstStyle/>
          <a:p>
            <a:pPr marL="0" indent="0">
              <a:buNone/>
            </a:pPr>
            <a:endParaRPr lang="en-US" sz="2400" dirty="0"/>
          </a:p>
          <a:p>
            <a:r>
              <a:rPr lang="en-US" sz="2400" dirty="0"/>
              <a:t>Project 01. Risk Assessment</a:t>
            </a:r>
          </a:p>
          <a:p>
            <a:r>
              <a:rPr lang="en-US" sz="2400" dirty="0"/>
              <a:t>Project 02. Initial Design </a:t>
            </a:r>
          </a:p>
          <a:p>
            <a:r>
              <a:rPr lang="en-US" sz="2400" dirty="0"/>
              <a:t>Project 03. Creating Models  </a:t>
            </a:r>
          </a:p>
          <a:p>
            <a:r>
              <a:rPr lang="en-US" sz="2400" dirty="0"/>
              <a:t>Project 04. Patterns and Styles</a:t>
            </a:r>
          </a:p>
          <a:p>
            <a:r>
              <a:rPr lang="en-US" sz="2400" dirty="0"/>
              <a:t>Project 05. Using the Architecture</a:t>
            </a:r>
          </a:p>
          <a:p>
            <a:pPr marL="0" indent="0">
              <a:buNone/>
            </a:pPr>
            <a:endParaRPr lang="en-US" sz="2400" dirty="0"/>
          </a:p>
          <a:p>
            <a:pPr marL="0" indent="0" algn="r">
              <a:buNone/>
            </a:pPr>
            <a:r>
              <a:rPr lang="en-US" sz="1600" i="1" dirty="0"/>
              <a:t>( Source: SDP05. Architecture and design)</a:t>
            </a:r>
          </a:p>
          <a:p>
            <a:pPr marL="0" indent="0">
              <a:buNone/>
            </a:pPr>
            <a:endParaRPr lang="en-US" sz="2400" dirty="0"/>
          </a:p>
        </p:txBody>
      </p:sp>
    </p:spTree>
    <p:extLst>
      <p:ext uri="{BB962C8B-B14F-4D97-AF65-F5344CB8AC3E}">
        <p14:creationId xmlns:p14="http://schemas.microsoft.com/office/powerpoint/2010/main" val="2461308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8A323F0-9211-4B5B-8A3C-142933776730}"/>
              </a:ext>
            </a:extLst>
          </p:cNvPr>
          <p:cNvSpPr/>
          <p:nvPr/>
        </p:nvSpPr>
        <p:spPr>
          <a:xfrm>
            <a:off x="762000" y="2286000"/>
            <a:ext cx="8382000" cy="2123658"/>
          </a:xfrm>
          <a:prstGeom prst="rect">
            <a:avLst/>
          </a:prstGeom>
        </p:spPr>
        <p:txBody>
          <a:bodyPr wrap="square">
            <a:spAutoFit/>
          </a:bodyPr>
          <a:lstStyle/>
          <a:p>
            <a:r>
              <a:rPr lang="en-US" sz="4400" b="1" dirty="0">
                <a:latin typeface="Calibri "/>
              </a:rPr>
              <a:t>Lecture 1. Introduction. Requirements Engineering. </a:t>
            </a:r>
          </a:p>
          <a:p>
            <a:r>
              <a:rPr lang="en-US" sz="4400" b="1" dirty="0">
                <a:latin typeface="Calibri "/>
              </a:rPr>
              <a:t>Basics of Use Cases</a:t>
            </a:r>
            <a:endParaRPr lang="ru-KZ" sz="4400" b="1" dirty="0">
              <a:latin typeface="Calibri "/>
            </a:endParaRPr>
          </a:p>
        </p:txBody>
      </p:sp>
      <p:sp>
        <p:nvSpPr>
          <p:cNvPr id="2" name="TextBox 1">
            <a:extLst>
              <a:ext uri="{FF2B5EF4-FFF2-40B4-BE49-F238E27FC236}">
                <a16:creationId xmlns:a16="http://schemas.microsoft.com/office/drawing/2014/main" id="{BAA284EF-8245-1492-9DF9-FB54B3065EDD}"/>
              </a:ext>
            </a:extLst>
          </p:cNvPr>
          <p:cNvSpPr txBox="1"/>
          <p:nvPr/>
        </p:nvSpPr>
        <p:spPr>
          <a:xfrm>
            <a:off x="1371600" y="381000"/>
            <a:ext cx="8096999" cy="584775"/>
          </a:xfrm>
          <a:prstGeom prst="rect">
            <a:avLst/>
          </a:prstGeom>
          <a:noFill/>
        </p:spPr>
        <p:txBody>
          <a:bodyPr wrap="square" rtlCol="0">
            <a:spAutoFit/>
          </a:bodyPr>
          <a:lstStyle/>
          <a:p>
            <a:r>
              <a:rPr lang="en-US" sz="3200" b="1" i="1" dirty="0"/>
              <a:t>Software Architecture and Design</a:t>
            </a:r>
          </a:p>
        </p:txBody>
      </p:sp>
    </p:spTree>
    <p:extLst>
      <p:ext uri="{BB962C8B-B14F-4D97-AF65-F5344CB8AC3E}">
        <p14:creationId xmlns:p14="http://schemas.microsoft.com/office/powerpoint/2010/main" val="339728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E4598DC-0BDE-4EB4-BD78-3D35DDB45A24}"/>
              </a:ext>
            </a:extLst>
          </p:cNvPr>
          <p:cNvSpPr>
            <a:spLocks noGrp="1" noChangeArrowheads="1"/>
          </p:cNvSpPr>
          <p:nvPr>
            <p:ph type="title"/>
          </p:nvPr>
        </p:nvSpPr>
        <p:spPr/>
        <p:txBody>
          <a:bodyPr/>
          <a:lstStyle/>
          <a:p>
            <a:r>
              <a:rPr lang="en-US" altLang="ru-KZ" i="1" dirty="0"/>
              <a:t>What is software</a:t>
            </a:r>
            <a:r>
              <a:rPr lang="tr-TR" altLang="ru-KZ" i="1" dirty="0"/>
              <a:t> (SW)</a:t>
            </a:r>
            <a:r>
              <a:rPr lang="en-US" altLang="ru-KZ" i="1" dirty="0"/>
              <a:t>?</a:t>
            </a:r>
            <a:endParaRPr lang="tr-TR" altLang="ru-KZ" i="1" dirty="0"/>
          </a:p>
        </p:txBody>
      </p:sp>
      <p:sp>
        <p:nvSpPr>
          <p:cNvPr id="16387" name="Rectangle 3">
            <a:extLst>
              <a:ext uri="{FF2B5EF4-FFF2-40B4-BE49-F238E27FC236}">
                <a16:creationId xmlns:a16="http://schemas.microsoft.com/office/drawing/2014/main" id="{85A1A76E-D3B1-4CCC-89BD-1B6B2ADB3814}"/>
              </a:ext>
            </a:extLst>
          </p:cNvPr>
          <p:cNvSpPr>
            <a:spLocks noGrp="1" noChangeArrowheads="1"/>
          </p:cNvSpPr>
          <p:nvPr>
            <p:ph idx="1"/>
          </p:nvPr>
        </p:nvSpPr>
        <p:spPr/>
        <p:txBody>
          <a:bodyPr>
            <a:normAutofit lnSpcReduction="10000"/>
          </a:bodyPr>
          <a:lstStyle/>
          <a:p>
            <a:pPr>
              <a:lnSpc>
                <a:spcPct val="80000"/>
              </a:lnSpc>
            </a:pPr>
            <a:r>
              <a:rPr lang="en-US" altLang="ru-KZ" sz="2800" dirty="0"/>
              <a:t>SW is </a:t>
            </a:r>
          </a:p>
          <a:p>
            <a:pPr lvl="1">
              <a:lnSpc>
                <a:spcPct val="80000"/>
              </a:lnSpc>
            </a:pPr>
            <a:r>
              <a:rPr lang="en-US" altLang="ru-KZ" sz="2400" dirty="0"/>
              <a:t>not only </a:t>
            </a:r>
            <a:r>
              <a:rPr lang="en-US" altLang="ru-KZ" sz="2400" i="1" dirty="0">
                <a:solidFill>
                  <a:srgbClr val="FF0000"/>
                </a:solidFill>
              </a:rPr>
              <a:t>programs</a:t>
            </a:r>
          </a:p>
          <a:p>
            <a:pPr lvl="1">
              <a:lnSpc>
                <a:spcPct val="80000"/>
              </a:lnSpc>
            </a:pPr>
            <a:r>
              <a:rPr lang="en-US" altLang="ru-KZ" sz="2400" dirty="0"/>
              <a:t>but also all </a:t>
            </a:r>
            <a:r>
              <a:rPr lang="en-US" altLang="ru-KZ" sz="2400" i="1" dirty="0">
                <a:solidFill>
                  <a:srgbClr val="FF0000"/>
                </a:solidFill>
              </a:rPr>
              <a:t>associated documentation</a:t>
            </a:r>
            <a:r>
              <a:rPr lang="en-US" altLang="ru-KZ" sz="2400" dirty="0"/>
              <a:t>, and</a:t>
            </a:r>
          </a:p>
          <a:p>
            <a:pPr lvl="1">
              <a:lnSpc>
                <a:spcPct val="80000"/>
              </a:lnSpc>
            </a:pPr>
            <a:r>
              <a:rPr lang="en-US" altLang="ru-KZ" sz="2400" i="1" dirty="0">
                <a:solidFill>
                  <a:srgbClr val="FF0000"/>
                </a:solidFill>
              </a:rPr>
              <a:t>configuration data</a:t>
            </a:r>
          </a:p>
          <a:p>
            <a:pPr>
              <a:lnSpc>
                <a:spcPct val="80000"/>
              </a:lnSpc>
              <a:buFontTx/>
              <a:buNone/>
            </a:pPr>
            <a:r>
              <a:rPr lang="tr-TR" altLang="ru-KZ" sz="2800" dirty="0"/>
              <a:t>	</a:t>
            </a:r>
            <a:r>
              <a:rPr lang="en-US" altLang="ru-KZ" sz="2800" dirty="0"/>
              <a:t>that make these programs operate correctly.</a:t>
            </a:r>
          </a:p>
          <a:p>
            <a:pPr>
              <a:lnSpc>
                <a:spcPct val="80000"/>
              </a:lnSpc>
            </a:pPr>
            <a:r>
              <a:rPr lang="en-US" altLang="ru-KZ" sz="2800" dirty="0"/>
              <a:t>More specifically, a SW system consists of</a:t>
            </a:r>
          </a:p>
          <a:p>
            <a:pPr lvl="1">
              <a:lnSpc>
                <a:spcPct val="80000"/>
              </a:lnSpc>
            </a:pPr>
            <a:r>
              <a:rPr lang="en-US" altLang="ru-KZ" sz="2400" i="1" dirty="0">
                <a:solidFill>
                  <a:srgbClr val="FF0000"/>
                </a:solidFill>
              </a:rPr>
              <a:t>separate programs</a:t>
            </a:r>
          </a:p>
          <a:p>
            <a:pPr lvl="1">
              <a:lnSpc>
                <a:spcPct val="80000"/>
              </a:lnSpc>
            </a:pPr>
            <a:r>
              <a:rPr lang="en-US" altLang="ru-KZ" sz="2400" i="1" dirty="0">
                <a:solidFill>
                  <a:srgbClr val="FF0000"/>
                </a:solidFill>
              </a:rPr>
              <a:t>configuration files</a:t>
            </a:r>
            <a:r>
              <a:rPr lang="en-US" altLang="ru-KZ" sz="2400" dirty="0"/>
              <a:t> setting up these programs</a:t>
            </a:r>
          </a:p>
          <a:p>
            <a:pPr lvl="1">
              <a:lnSpc>
                <a:spcPct val="80000"/>
              </a:lnSpc>
            </a:pPr>
            <a:r>
              <a:rPr lang="en-US" altLang="ru-KZ" sz="2400" i="1" dirty="0">
                <a:solidFill>
                  <a:srgbClr val="FF0000"/>
                </a:solidFill>
              </a:rPr>
              <a:t>system documentation</a:t>
            </a:r>
            <a:r>
              <a:rPr lang="en-US" altLang="ru-KZ" sz="2400" dirty="0"/>
              <a:t> describing the structure of the system in good detail</a:t>
            </a:r>
          </a:p>
          <a:p>
            <a:pPr lvl="1">
              <a:lnSpc>
                <a:spcPct val="80000"/>
              </a:lnSpc>
            </a:pPr>
            <a:r>
              <a:rPr lang="en-US" altLang="ru-KZ" sz="2400" i="1" dirty="0">
                <a:solidFill>
                  <a:srgbClr val="FF0000"/>
                </a:solidFill>
              </a:rPr>
              <a:t>user documentation</a:t>
            </a:r>
            <a:r>
              <a:rPr lang="en-US" altLang="ru-KZ" sz="2400" dirty="0"/>
              <a:t> explaining how to use and operate the system.</a:t>
            </a:r>
            <a:endParaRPr lang="tr-TR" altLang="ru-KZ"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397014E-2A99-4D65-B20B-A698DE2C0F43}"/>
              </a:ext>
            </a:extLst>
          </p:cNvPr>
          <p:cNvSpPr>
            <a:spLocks noGrp="1" noChangeArrowheads="1"/>
          </p:cNvSpPr>
          <p:nvPr>
            <p:ph type="title"/>
          </p:nvPr>
        </p:nvSpPr>
        <p:spPr/>
        <p:txBody>
          <a:bodyPr/>
          <a:lstStyle/>
          <a:p>
            <a:r>
              <a:rPr lang="en-US" altLang="ru-KZ" i="1" dirty="0"/>
              <a:t>What is </a:t>
            </a:r>
            <a:r>
              <a:rPr lang="tr-TR" altLang="ru-KZ" i="1" dirty="0"/>
              <a:t>SW</a:t>
            </a:r>
            <a:r>
              <a:rPr lang="en-US" altLang="ru-KZ" i="1" dirty="0"/>
              <a:t> </a:t>
            </a:r>
            <a:r>
              <a:rPr lang="tr-TR" altLang="ru-KZ" i="1" dirty="0"/>
              <a:t>E</a:t>
            </a:r>
            <a:r>
              <a:rPr lang="en-US" altLang="ru-KZ" i="1" dirty="0" err="1"/>
              <a:t>ngineering</a:t>
            </a:r>
            <a:r>
              <a:rPr lang="tr-TR" altLang="ru-KZ" i="1" dirty="0"/>
              <a:t> (SWE)</a:t>
            </a:r>
            <a:r>
              <a:rPr lang="en-US" altLang="ru-KZ" i="1" dirty="0"/>
              <a:t>?</a:t>
            </a:r>
            <a:endParaRPr lang="tr-TR" altLang="ru-KZ" i="1" dirty="0"/>
          </a:p>
        </p:txBody>
      </p:sp>
      <p:sp>
        <p:nvSpPr>
          <p:cNvPr id="18435" name="Rectangle 3">
            <a:extLst>
              <a:ext uri="{FF2B5EF4-FFF2-40B4-BE49-F238E27FC236}">
                <a16:creationId xmlns:a16="http://schemas.microsoft.com/office/drawing/2014/main" id="{912B8BA3-EE01-4231-A6F5-4AA8207DCB36}"/>
              </a:ext>
            </a:extLst>
          </p:cNvPr>
          <p:cNvSpPr>
            <a:spLocks noGrp="1" noChangeArrowheads="1"/>
          </p:cNvSpPr>
          <p:nvPr>
            <p:ph idx="1"/>
          </p:nvPr>
        </p:nvSpPr>
        <p:spPr>
          <a:xfrm>
            <a:off x="628650" y="1447800"/>
            <a:ext cx="7886700" cy="5273676"/>
          </a:xfrm>
        </p:spPr>
        <p:txBody>
          <a:bodyPr>
            <a:normAutofit/>
          </a:bodyPr>
          <a:lstStyle/>
          <a:p>
            <a:pPr>
              <a:lnSpc>
                <a:spcPct val="80000"/>
              </a:lnSpc>
            </a:pPr>
            <a:r>
              <a:rPr lang="en-US" altLang="ru-KZ" sz="2000" dirty="0"/>
              <a:t>SW engineering is an </a:t>
            </a:r>
            <a:r>
              <a:rPr lang="en-US" altLang="ru-KZ" sz="2000" i="1" dirty="0">
                <a:solidFill>
                  <a:srgbClr val="FF0000"/>
                </a:solidFill>
              </a:rPr>
              <a:t>engineering discipline</a:t>
            </a:r>
            <a:r>
              <a:rPr lang="en-US" altLang="ru-KZ" sz="2000" dirty="0"/>
              <a:t> </a:t>
            </a:r>
            <a:endParaRPr lang="tr-TR" altLang="ru-KZ" sz="2000" dirty="0"/>
          </a:p>
          <a:p>
            <a:pPr lvl="1">
              <a:lnSpc>
                <a:spcPct val="80000"/>
              </a:lnSpc>
            </a:pPr>
            <a:r>
              <a:rPr lang="en-US" altLang="ru-KZ" sz="1800" dirty="0"/>
              <a:t>concerned with </a:t>
            </a:r>
            <a:r>
              <a:rPr lang="en-US" altLang="ru-KZ" sz="1800" i="1" dirty="0">
                <a:solidFill>
                  <a:srgbClr val="FF0000"/>
                </a:solidFill>
              </a:rPr>
              <a:t>all aspects of SW production</a:t>
            </a:r>
            <a:r>
              <a:rPr lang="en-US" altLang="ru-KZ" sz="1800" dirty="0"/>
              <a:t> starting from the early stages of system specification through to the maintenance of the system after it has started to be used.</a:t>
            </a:r>
          </a:p>
          <a:p>
            <a:pPr>
              <a:lnSpc>
                <a:spcPct val="80000"/>
              </a:lnSpc>
            </a:pPr>
            <a:r>
              <a:rPr lang="en-US" altLang="ru-KZ" sz="2000" i="1" dirty="0">
                <a:solidFill>
                  <a:srgbClr val="FF0000"/>
                </a:solidFill>
              </a:rPr>
              <a:t>engineering discipline</a:t>
            </a:r>
            <a:r>
              <a:rPr lang="en-US" altLang="ru-KZ" sz="2000" dirty="0"/>
              <a:t>: </a:t>
            </a:r>
            <a:endParaRPr lang="tr-TR" altLang="ru-KZ" sz="2000" dirty="0"/>
          </a:p>
          <a:p>
            <a:pPr lvl="1">
              <a:lnSpc>
                <a:spcPct val="80000"/>
              </a:lnSpc>
            </a:pPr>
            <a:r>
              <a:rPr lang="tr-TR" altLang="ru-KZ" sz="1800" dirty="0"/>
              <a:t>implies </a:t>
            </a:r>
            <a:r>
              <a:rPr lang="en-US" altLang="ru-KZ" sz="1800" dirty="0"/>
              <a:t>solving a well-defined (or in SW engineering vaguely defined) problem optimally using resources (e.g., time, man power and machine power) and remaining within </a:t>
            </a:r>
          </a:p>
          <a:p>
            <a:pPr lvl="2">
              <a:lnSpc>
                <a:spcPct val="80000"/>
              </a:lnSpc>
            </a:pPr>
            <a:r>
              <a:rPr lang="en-US" altLang="ru-KZ" sz="1600" dirty="0"/>
              <a:t>organizational (i.e., the customer)</a:t>
            </a:r>
          </a:p>
          <a:p>
            <a:pPr lvl="2">
              <a:lnSpc>
                <a:spcPct val="80000"/>
              </a:lnSpc>
            </a:pPr>
            <a:r>
              <a:rPr lang="en-US" altLang="ru-KZ" sz="1600" dirty="0"/>
              <a:t>financial, and</a:t>
            </a:r>
          </a:p>
          <a:p>
            <a:pPr lvl="2">
              <a:lnSpc>
                <a:spcPct val="80000"/>
              </a:lnSpc>
            </a:pPr>
            <a:r>
              <a:rPr lang="en-US" altLang="ru-KZ" sz="1600" dirty="0"/>
              <a:t>other possible</a:t>
            </a:r>
          </a:p>
          <a:p>
            <a:pPr lvl="1">
              <a:lnSpc>
                <a:spcPct val="80000"/>
              </a:lnSpc>
            </a:pPr>
            <a:r>
              <a:rPr lang="en-US" altLang="ru-KZ" sz="1800" dirty="0"/>
              <a:t>constraints.</a:t>
            </a:r>
            <a:endParaRPr lang="en-US" altLang="ru-KZ" sz="1800" i="1" dirty="0"/>
          </a:p>
          <a:p>
            <a:pPr>
              <a:lnSpc>
                <a:spcPct val="80000"/>
              </a:lnSpc>
            </a:pPr>
            <a:r>
              <a:rPr lang="en-US" altLang="ru-KZ" sz="2000" i="1" dirty="0">
                <a:solidFill>
                  <a:srgbClr val="FF0000"/>
                </a:solidFill>
              </a:rPr>
              <a:t>all aspects of SW production</a:t>
            </a:r>
            <a:r>
              <a:rPr lang="en-US" altLang="ru-KZ" sz="2000" dirty="0"/>
              <a:t>: </a:t>
            </a:r>
            <a:endParaRPr lang="tr-TR" altLang="ru-KZ" sz="2000" dirty="0"/>
          </a:p>
          <a:p>
            <a:pPr lvl="1">
              <a:lnSpc>
                <a:spcPct val="80000"/>
              </a:lnSpc>
            </a:pPr>
            <a:r>
              <a:rPr lang="en-US" altLang="ru-KZ" sz="1800" dirty="0"/>
              <a:t>encompasses </a:t>
            </a:r>
            <a:endParaRPr lang="tr-TR" altLang="ru-KZ" sz="1800" dirty="0"/>
          </a:p>
          <a:p>
            <a:pPr lvl="2">
              <a:lnSpc>
                <a:spcPct val="80000"/>
              </a:lnSpc>
            </a:pPr>
            <a:r>
              <a:rPr lang="en-US" altLang="ru-KZ" sz="1600" dirty="0"/>
              <a:t>not only the technical processes </a:t>
            </a:r>
            <a:endParaRPr lang="tr-TR" altLang="ru-KZ" sz="1600" dirty="0"/>
          </a:p>
          <a:p>
            <a:pPr lvl="2">
              <a:lnSpc>
                <a:spcPct val="80000"/>
              </a:lnSpc>
            </a:pPr>
            <a:r>
              <a:rPr lang="en-US" altLang="ru-KZ" sz="1600" dirty="0"/>
              <a:t>but also</a:t>
            </a:r>
            <a:r>
              <a:rPr lang="tr-TR" altLang="ru-KZ" sz="1600" dirty="0"/>
              <a:t> deals</a:t>
            </a:r>
            <a:r>
              <a:rPr lang="en-US" altLang="ru-KZ" sz="1600" dirty="0"/>
              <a:t> with project management, development of tools, methods and theories to support SW production</a:t>
            </a:r>
            <a:r>
              <a:rPr lang="tr-TR" altLang="ru-KZ" sz="1600" dirty="0"/>
              <a:t>.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PWI" val="44"/>
  <p:tag name="ARTICULATE_PROJECT_OPEN" val="0"/>
</p:tagLst>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TotalTime>
  <Words>2098</Words>
  <Application>Microsoft Macintosh PowerPoint</Application>
  <PresentationFormat>Экран (4:3)</PresentationFormat>
  <Paragraphs>232</Paragraphs>
  <Slides>28</Slides>
  <Notes>15</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28</vt:i4>
      </vt:variant>
    </vt:vector>
  </HeadingPairs>
  <TitlesOfParts>
    <vt:vector size="38" baseType="lpstr">
      <vt:lpstr>Arial Unicode MS</vt:lpstr>
      <vt:lpstr>Arial</vt:lpstr>
      <vt:lpstr>Arial</vt:lpstr>
      <vt:lpstr>Calibri</vt:lpstr>
      <vt:lpstr>Calibri </vt:lpstr>
      <vt:lpstr>Calibri Light</vt:lpstr>
      <vt:lpstr>Times</vt:lpstr>
      <vt:lpstr>Times New Roman</vt:lpstr>
      <vt:lpstr>Wingdings</vt:lpstr>
      <vt:lpstr>Office Theme</vt:lpstr>
      <vt:lpstr>Презентация PowerPoint</vt:lpstr>
      <vt:lpstr>COURSE OVERVIEW</vt:lpstr>
      <vt:lpstr>LEARNING OUTCOMES. knowledge </vt:lpstr>
      <vt:lpstr>skills</vt:lpstr>
      <vt:lpstr>MATERIALS</vt:lpstr>
      <vt:lpstr>Презентация PowerPoint</vt:lpstr>
      <vt:lpstr>Презентация PowerPoint</vt:lpstr>
      <vt:lpstr>What is software (SW)?</vt:lpstr>
      <vt:lpstr>What is SW Engineering (SWE)?</vt:lpstr>
      <vt:lpstr>Software engineering is important for two reasons:</vt:lpstr>
      <vt:lpstr>What is a SW process?</vt:lpstr>
      <vt:lpstr>SW (requirements) specification. Requirements Engineering (RE) </vt:lpstr>
      <vt:lpstr>User and system requirements</vt:lpstr>
      <vt:lpstr>User and system requirements</vt:lpstr>
      <vt:lpstr>Functional and non-functional requirements</vt:lpstr>
      <vt:lpstr>Basics of Use Cases</vt:lpstr>
      <vt:lpstr>Use case Notation  </vt:lpstr>
      <vt:lpstr>UML Use Case Diagram</vt:lpstr>
      <vt:lpstr>Simple Use Case Description</vt:lpstr>
      <vt:lpstr>Elaborated Use-Case Description</vt:lpstr>
      <vt:lpstr>Use case Scenarios</vt:lpstr>
      <vt:lpstr>Example Scenarios</vt:lpstr>
      <vt:lpstr>Types of Relationship on Use case  Diagram</vt:lpstr>
      <vt:lpstr>Generalizes Relationship example</vt:lpstr>
      <vt:lpstr>Include Relationship example</vt:lpstr>
      <vt:lpstr>Extend Relationship example</vt:lpstr>
      <vt:lpstr>Summary</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Zhuldyz Kalpeyeva</dc:creator>
  <cp:lastModifiedBy>Zhuldyz Kalpeyeva</cp:lastModifiedBy>
  <cp:revision>12</cp:revision>
  <dcterms:created xsi:type="dcterms:W3CDTF">2020-08-14T20:24:32Z</dcterms:created>
  <dcterms:modified xsi:type="dcterms:W3CDTF">2022-10-30T17:20:26Z</dcterms:modified>
</cp:coreProperties>
</file>