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6" r:id="rId4"/>
    <p:sldId id="277" r:id="rId5"/>
    <p:sldId id="287" r:id="rId6"/>
    <p:sldId id="283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141783"/>
            <a:ext cx="776622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Программное обеспечение используемое при добыче месторождений полезных ископаемых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Абен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Ерболат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канд.техн.наук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ассистен</a:t>
            </a:r>
            <a:r>
              <a:rPr lang="ru-RU" b="1" dirty="0" smtClean="0">
                <a:solidFill>
                  <a:schemeClr val="bg1"/>
                </a:solidFill>
              </a:rPr>
              <a:t>т профессора </a:t>
            </a:r>
            <a:r>
              <a:rPr lang="ru-RU" b="1" dirty="0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«Горное дело»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aek554@mail.ru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MineScape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335682"/>
            <a:ext cx="90133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Австралийская компания </a:t>
            </a:r>
            <a:r>
              <a:rPr lang="ru-RU" sz="2800" dirty="0" err="1"/>
              <a:t>Mincom</a:t>
            </a:r>
            <a:r>
              <a:rPr lang="ru-RU" sz="2800" dirty="0"/>
              <a:t> </a:t>
            </a:r>
            <a:r>
              <a:rPr lang="ru-RU" sz="2800" dirty="0" err="1"/>
              <a:t>Pty</a:t>
            </a:r>
            <a:r>
              <a:rPr lang="ru-RU" sz="2800" dirty="0"/>
              <a:t> </a:t>
            </a:r>
            <a:r>
              <a:rPr lang="ru-RU" sz="2800" dirty="0" err="1"/>
              <a:t>Ltd</a:t>
            </a:r>
            <a:r>
              <a:rPr lang="ru-RU" sz="2800" dirty="0"/>
              <a:t> разработала и предлагает на рынке систему </a:t>
            </a:r>
            <a:r>
              <a:rPr lang="ru-RU" sz="2800" b="1" dirty="0" err="1"/>
              <a:t>Minescape</a:t>
            </a:r>
            <a:r>
              <a:rPr lang="ru-RU" sz="2800" b="1" dirty="0"/>
              <a:t> </a:t>
            </a:r>
            <a:r>
              <a:rPr lang="ru-RU" sz="2800" dirty="0"/>
              <a:t>(а также </a:t>
            </a:r>
            <a:r>
              <a:rPr lang="ru-RU" sz="2800" dirty="0" err="1"/>
              <a:t>программмы</a:t>
            </a:r>
            <a:r>
              <a:rPr lang="ru-RU" sz="2800" dirty="0"/>
              <a:t> </a:t>
            </a:r>
            <a:r>
              <a:rPr lang="ru-RU" sz="2800" b="1" dirty="0" err="1"/>
              <a:t>Ellipse</a:t>
            </a:r>
            <a:r>
              <a:rPr lang="ru-RU" sz="2800" b="1" dirty="0"/>
              <a:t>, </a:t>
            </a:r>
            <a:r>
              <a:rPr lang="ru-RU" sz="2800" b="1" dirty="0" err="1"/>
              <a:t>MineStar</a:t>
            </a:r>
            <a:r>
              <a:rPr lang="ru-RU" sz="2800" b="1" dirty="0"/>
              <a:t>, </a:t>
            </a:r>
            <a:r>
              <a:rPr lang="ru-RU" sz="2800" b="1" dirty="0" err="1"/>
              <a:t>MineMarket</a:t>
            </a:r>
            <a:r>
              <a:rPr lang="ru-RU" sz="2800" dirty="0"/>
              <a:t>), которая изначально была предназначена для угольных предприятий. Сейчас система может с успехом использоваться на горных предприятиях, разрабатывающих любые типы твердых полезных ископаемых. Компания предлагает не только компьютерные программы, но и готовые технические решения, разработанные на их основе.</a:t>
            </a:r>
          </a:p>
        </p:txBody>
      </p:sp>
    </p:spTree>
    <p:extLst>
      <p:ext uri="{BB962C8B-B14F-4D97-AF65-F5344CB8AC3E}">
        <p14:creationId xmlns:p14="http://schemas.microsoft.com/office/powerpoint/2010/main" val="331625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Lynx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335682"/>
            <a:ext cx="90133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Южноафриканская (бывшая канадская) компания </a:t>
            </a:r>
            <a:r>
              <a:rPr lang="ru-RU" sz="2000" dirty="0" err="1"/>
              <a:t>Lynx</a:t>
            </a:r>
            <a:r>
              <a:rPr lang="ru-RU" sz="2000" dirty="0"/>
              <a:t> </a:t>
            </a:r>
            <a:r>
              <a:rPr lang="ru-RU" sz="2000" dirty="0" err="1"/>
              <a:t>Geosystems</a:t>
            </a:r>
            <a:r>
              <a:rPr lang="ru-RU" sz="2000" dirty="0"/>
              <a:t> S.A. (</a:t>
            </a:r>
            <a:r>
              <a:rPr lang="ru-RU" sz="2000" dirty="0" err="1"/>
              <a:t>Pty</a:t>
            </a:r>
            <a:r>
              <a:rPr lang="ru-RU" sz="2000" dirty="0"/>
              <a:t>) </a:t>
            </a:r>
            <a:r>
              <a:rPr lang="ru-RU" sz="2000" dirty="0" err="1"/>
              <a:t>Ltd</a:t>
            </a:r>
            <a:r>
              <a:rPr lang="ru-RU" sz="2000" dirty="0"/>
              <a:t> “ ” предлагает на рынке свою систему, которая включает в себя стандартный набор функций с развитым </a:t>
            </a:r>
            <a:r>
              <a:rPr lang="ru-RU" sz="2000" dirty="0" err="1"/>
              <a:t>геостатистическим</a:t>
            </a:r>
            <a:r>
              <a:rPr lang="ru-RU" sz="2000" dirty="0"/>
              <a:t> модулем и ориентацией на решение экологических проблем. Она включает в себя следующие основные модули:</a:t>
            </a:r>
          </a:p>
          <a:p>
            <a:pPr lvl="1"/>
            <a:r>
              <a:rPr lang="ru-RU" sz="2000" dirty="0"/>
              <a:t>3-х мерное геологическое моделирование объектов и поверхностей</a:t>
            </a:r>
          </a:p>
          <a:p>
            <a:pPr lvl="1"/>
            <a:r>
              <a:rPr lang="ru-RU" sz="2000" dirty="0" err="1"/>
              <a:t>Геостатистика</a:t>
            </a:r>
            <a:r>
              <a:rPr lang="ru-RU" sz="2000" dirty="0"/>
              <a:t> и оценка запасов месторождений</a:t>
            </a:r>
          </a:p>
          <a:p>
            <a:pPr lvl="1"/>
            <a:r>
              <a:rPr lang="ru-RU" sz="2000" dirty="0"/>
              <a:t>Проектирование и планирование подземных горных работ</a:t>
            </a:r>
          </a:p>
          <a:p>
            <a:pPr lvl="1"/>
            <a:r>
              <a:rPr lang="ru-RU" sz="2000" dirty="0"/>
              <a:t>Проектирование и планирование карьеров с их оптимизацией</a:t>
            </a:r>
          </a:p>
          <a:p>
            <a:pPr lvl="1"/>
            <a:r>
              <a:rPr lang="ru-RU" sz="2000" dirty="0"/>
              <a:t>Инженерно-геологические расчеты, проектирование рудных складов и отвалов</a:t>
            </a:r>
          </a:p>
          <a:p>
            <a:pPr lvl="1"/>
            <a:r>
              <a:rPr lang="ru-RU" sz="2000" dirty="0"/>
              <a:t>Программа “Геолог” для сбора и обработки полевой геологической информации</a:t>
            </a:r>
          </a:p>
          <a:p>
            <a:pPr lvl="1"/>
            <a:r>
              <a:rPr lang="ru-RU" sz="2000" dirty="0"/>
              <a:t>Планирование горных работ, управление работой оборудования и рабочей силой</a:t>
            </a:r>
          </a:p>
          <a:p>
            <a:pPr lvl="1"/>
            <a:r>
              <a:rPr lang="ru-RU" sz="2000" dirty="0"/>
              <a:t>Создание рабочих чертежей для горного производства</a:t>
            </a:r>
          </a:p>
          <a:p>
            <a:pPr lvl="1"/>
            <a:r>
              <a:rPr lang="ru-RU" sz="2000" dirty="0"/>
              <a:t>Маркшейдерские расчеты</a:t>
            </a:r>
          </a:p>
        </p:txBody>
      </p:sp>
    </p:spTree>
    <p:extLst>
      <p:ext uri="{BB962C8B-B14F-4D97-AF65-F5344CB8AC3E}">
        <p14:creationId xmlns:p14="http://schemas.microsoft.com/office/powerpoint/2010/main" val="312547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Medsystem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 (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Сейчас – 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MineSight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)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335682"/>
            <a:ext cx="90133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Американская компания </a:t>
            </a:r>
            <a:r>
              <a:rPr lang="ru-RU" sz="2800" dirty="0" err="1"/>
              <a:t>Мiпtec</a:t>
            </a:r>
            <a:r>
              <a:rPr lang="ru-RU" sz="2800" dirty="0"/>
              <a:t> </a:t>
            </a:r>
            <a:r>
              <a:rPr lang="ru-RU" sz="2800" dirty="0" err="1"/>
              <a:t>Inс</a:t>
            </a:r>
            <a:r>
              <a:rPr lang="ru-RU" sz="2800" dirty="0"/>
              <a:t>. “ ” сравнительно давно (с </a:t>
            </a:r>
            <a:r>
              <a:rPr lang="ru-RU" sz="2800" dirty="0" err="1"/>
              <a:t>бО</a:t>
            </a:r>
            <a:r>
              <a:rPr lang="ru-RU" sz="2800" dirty="0"/>
              <a:t>-х годов) одна из первых вышла на рынок со своей интегрированной системой </a:t>
            </a:r>
            <a:r>
              <a:rPr lang="ru-RU" sz="2800" b="1" dirty="0" err="1"/>
              <a:t>Medsystem</a:t>
            </a:r>
            <a:r>
              <a:rPr lang="ru-RU" sz="2800" dirty="0"/>
              <a:t>. Фирма насчитывает более 300 пользователей и в последнее время стремиться дать системе второе дыхание. Новое название главного компьютерного продукта - </a:t>
            </a:r>
            <a:r>
              <a:rPr lang="ru-RU" sz="2800" dirty="0" err="1"/>
              <a:t>MineSight</a:t>
            </a:r>
            <a:endParaRPr lang="ru-RU" sz="2800" dirty="0"/>
          </a:p>
          <a:p>
            <a:r>
              <a:rPr lang="ru-RU" sz="2800" dirty="0"/>
              <a:t>Система особенно широко распространена на горных предприятиях США и Канады. Она имеет кроме Ядра 5 основных модулей, каждый из которых – набор нескольких или многих специализированных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47892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Gemcom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037106"/>
            <a:ext cx="901337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Система GEMCOM разработана канадской компанией </a:t>
            </a:r>
            <a:r>
              <a:rPr lang="ru-RU" sz="2000" dirty="0" err="1"/>
              <a:t>Gemcom</a:t>
            </a:r>
            <a:r>
              <a:rPr lang="ru-RU" sz="2000" dirty="0"/>
              <a:t> </a:t>
            </a:r>
            <a:r>
              <a:rPr lang="ru-RU" sz="2000" dirty="0" err="1"/>
              <a:t>Software</a:t>
            </a:r>
            <a:r>
              <a:rPr lang="ru-RU" sz="2000" dirty="0"/>
              <a:t> </a:t>
            </a:r>
            <a:r>
              <a:rPr lang="ru-RU" sz="2000" dirty="0" err="1"/>
              <a:t>International</a:t>
            </a:r>
            <a:r>
              <a:rPr lang="ru-RU" sz="2000" dirty="0"/>
              <a:t> </a:t>
            </a:r>
            <a:r>
              <a:rPr lang="ru-RU" sz="2000" dirty="0" err="1"/>
              <a:t>Inc</a:t>
            </a:r>
            <a:r>
              <a:rPr lang="ru-RU" sz="2000" dirty="0"/>
              <a:t>. “ ” и включает в себя все требуемые функции, начиная от ввода первичных данных и заканчивая блочным моделированием месторождений, проектированием и планированием открытых и подземных горных работ.</a:t>
            </a:r>
          </a:p>
          <a:p>
            <a:r>
              <a:rPr lang="ru-RU" sz="2000" dirty="0"/>
              <a:t>Система является одной из самых распространенных в мире и включает в себя следующие основные модули:</a:t>
            </a:r>
          </a:p>
          <a:p>
            <a:pPr lvl="1"/>
            <a:r>
              <a:rPr lang="ru-RU" sz="2000" dirty="0"/>
              <a:t>Управление данными геологоразведки</a:t>
            </a:r>
          </a:p>
          <a:p>
            <a:pPr lvl="1"/>
            <a:r>
              <a:rPr lang="ru-RU" sz="2000" dirty="0"/>
              <a:t>Геологическое опробование</a:t>
            </a:r>
          </a:p>
          <a:p>
            <a:pPr lvl="1"/>
            <a:r>
              <a:rPr lang="ru-RU" sz="2000" dirty="0"/>
              <a:t>Моделирование месторождений</a:t>
            </a:r>
          </a:p>
          <a:p>
            <a:pPr lvl="1"/>
            <a:r>
              <a:rPr lang="ru-RU" sz="2000" dirty="0" err="1"/>
              <a:t>Геомеханические</a:t>
            </a:r>
            <a:r>
              <a:rPr lang="ru-RU" sz="2000" dirty="0"/>
              <a:t> расчеты</a:t>
            </a:r>
          </a:p>
          <a:p>
            <a:pPr lvl="1"/>
            <a:r>
              <a:rPr lang="ru-RU" sz="2000" dirty="0"/>
              <a:t>Проектирование карьеров и шахт</a:t>
            </a:r>
          </a:p>
          <a:p>
            <a:pPr lvl="1"/>
            <a:r>
              <a:rPr lang="ru-RU" sz="2000" dirty="0"/>
              <a:t>Планирование горных работ</a:t>
            </a:r>
          </a:p>
          <a:p>
            <a:pPr lvl="1"/>
            <a:r>
              <a:rPr lang="ru-RU" sz="2000" dirty="0"/>
              <a:t>Календарное планирование и производственная программа</a:t>
            </a:r>
          </a:p>
          <a:p>
            <a:pPr lvl="1"/>
            <a:r>
              <a:rPr lang="ru-RU" sz="2000" dirty="0"/>
              <a:t>Контроль производства</a:t>
            </a:r>
          </a:p>
          <a:p>
            <a:pPr lvl="1"/>
            <a:r>
              <a:rPr lang="ru-RU" sz="2000" dirty="0"/>
              <a:t>Управление работой горного оборудования</a:t>
            </a:r>
          </a:p>
          <a:p>
            <a:pPr lvl="1"/>
            <a:r>
              <a:rPr lang="ru-RU" sz="2000" dirty="0"/>
              <a:t>Экологическое моделирование</a:t>
            </a:r>
          </a:p>
          <a:p>
            <a:pPr lvl="1"/>
            <a:r>
              <a:rPr lang="ru-RU" sz="2000" dirty="0"/>
              <a:t>Управление документооборотом предприятия</a:t>
            </a:r>
          </a:p>
          <a:p>
            <a:pPr lvl="1"/>
            <a:r>
              <a:rPr lang="ru-RU" sz="2000" dirty="0"/>
              <a:t>Маркшейдерские расчеты</a:t>
            </a:r>
          </a:p>
        </p:txBody>
      </p:sp>
    </p:spTree>
    <p:extLst>
      <p:ext uri="{BB962C8B-B14F-4D97-AF65-F5344CB8AC3E}">
        <p14:creationId xmlns:p14="http://schemas.microsoft.com/office/powerpoint/2010/main" val="427147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Surpac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410334"/>
            <a:ext cx="90133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Австралийская компания </a:t>
            </a:r>
            <a:r>
              <a:rPr lang="ru-RU" sz="2000" dirty="0" err="1"/>
              <a:t>Surpac</a:t>
            </a:r>
            <a:r>
              <a:rPr lang="ru-RU" sz="2000" dirty="0"/>
              <a:t> </a:t>
            </a:r>
            <a:r>
              <a:rPr lang="ru-RU" sz="2000" dirty="0" err="1"/>
              <a:t>Software</a:t>
            </a:r>
            <a:r>
              <a:rPr lang="ru-RU" sz="2000" dirty="0"/>
              <a:t> </a:t>
            </a:r>
            <a:r>
              <a:rPr lang="ru-RU" sz="2000" dirty="0" err="1"/>
              <a:t>International</a:t>
            </a:r>
            <a:r>
              <a:rPr lang="ru-RU" sz="2000" dirty="0"/>
              <a:t> “ является автором широко распространенной в мире (около 1000 пользователей), достаточно развитой и мощной системы </a:t>
            </a:r>
            <a:r>
              <a:rPr lang="ru-RU" sz="2000" b="1" dirty="0" err="1"/>
              <a:t>Surpac</a:t>
            </a:r>
            <a:r>
              <a:rPr lang="ru-RU" sz="2000" b="1" dirty="0"/>
              <a:t> </a:t>
            </a:r>
            <a:r>
              <a:rPr lang="ru-RU" sz="2000" b="1" dirty="0" err="1"/>
              <a:t>Vision</a:t>
            </a:r>
            <a:r>
              <a:rPr lang="ru-RU" sz="2000" dirty="0"/>
              <a:t>, а также других продуктов:</a:t>
            </a:r>
          </a:p>
          <a:p>
            <a:r>
              <a:rPr lang="ru-RU" sz="2000" b="1" dirty="0" err="1"/>
              <a:t>Quarry</a:t>
            </a:r>
            <a:endParaRPr lang="ru-RU" sz="2000" dirty="0"/>
          </a:p>
          <a:p>
            <a:r>
              <a:rPr lang="ru-RU" sz="2000" dirty="0"/>
              <a:t>Современный пакет для горных предприятий химической, </a:t>
            </a:r>
            <a:r>
              <a:rPr lang="ru-RU" sz="2000" dirty="0" err="1"/>
              <a:t>неметаллорудной</a:t>
            </a:r>
            <a:r>
              <a:rPr lang="ru-RU" sz="2000" dirty="0"/>
              <a:t> и строительной промышленности. В него включены функции проектирования карьеров и планирования производства.</a:t>
            </a:r>
          </a:p>
          <a:p>
            <a:r>
              <a:rPr lang="ru-RU" sz="2000" b="1" dirty="0" err="1"/>
              <a:t>Scheduling</a:t>
            </a:r>
            <a:endParaRPr lang="ru-RU" sz="2000" dirty="0"/>
          </a:p>
          <a:p>
            <a:r>
              <a:rPr lang="ru-RU" sz="2000" dirty="0"/>
              <a:t>Пакет создан для всестороннего календарного планирования любого горного производства.</a:t>
            </a:r>
          </a:p>
          <a:p>
            <a:r>
              <a:rPr lang="ru-RU" sz="2000" b="1" dirty="0" err="1"/>
              <a:t>Xplorpac</a:t>
            </a:r>
            <a:endParaRPr lang="ru-RU" sz="2000" dirty="0"/>
          </a:p>
          <a:p>
            <a:r>
              <a:rPr lang="ru-RU" sz="2000" dirty="0"/>
              <a:t>Набор современных программ для геологоразведочных организаций, который автоматизирует практически все расчеты, связанные с этими работами, в </a:t>
            </a:r>
            <a:r>
              <a:rPr lang="ru-RU" sz="2000" dirty="0" err="1"/>
              <a:t>т.ч</a:t>
            </a:r>
            <a:r>
              <a:rPr lang="ru-RU" sz="2000" dirty="0"/>
              <a:t>. и в полевых условиях.</a:t>
            </a:r>
          </a:p>
          <a:p>
            <a:r>
              <a:rPr lang="ru-RU" sz="2000" b="1" dirty="0" err="1"/>
              <a:t>DrillKing</a:t>
            </a:r>
            <a:endParaRPr lang="ru-RU" sz="2000" dirty="0"/>
          </a:p>
          <a:p>
            <a:r>
              <a:rPr lang="ru-RU" sz="2000" dirty="0"/>
              <a:t>Обработка данных по разведочным скважинам.</a:t>
            </a:r>
          </a:p>
        </p:txBody>
      </p:sp>
    </p:spTree>
    <p:extLst>
      <p:ext uri="{BB962C8B-B14F-4D97-AF65-F5344CB8AC3E}">
        <p14:creationId xmlns:p14="http://schemas.microsoft.com/office/powerpoint/2010/main" val="418986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Techbase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410334"/>
            <a:ext cx="90133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Американская компания </a:t>
            </a:r>
            <a:r>
              <a:rPr lang="ru-RU" sz="2000" dirty="0" err="1"/>
              <a:t>Minsoft</a:t>
            </a:r>
            <a:r>
              <a:rPr lang="ru-RU" sz="2000" dirty="0"/>
              <a:t> </a:t>
            </a:r>
            <a:r>
              <a:rPr lang="ru-RU" sz="2000" dirty="0" err="1"/>
              <a:t>Ltd</a:t>
            </a:r>
            <a:r>
              <a:rPr lang="ru-RU" sz="2000" dirty="0"/>
              <a:t>. “”</a:t>
            </a:r>
            <a:r>
              <a:rPr lang="ru-RU" sz="2000" u="sng" dirty="0"/>
              <a:t> </a:t>
            </a:r>
            <a:r>
              <a:rPr lang="ru-RU" sz="2000" dirty="0"/>
              <a:t>предлагает на рынке пакет программ </a:t>
            </a:r>
            <a:r>
              <a:rPr lang="ru-RU" sz="2000" dirty="0" err="1"/>
              <a:t>Techbase</a:t>
            </a:r>
            <a:r>
              <a:rPr lang="ru-RU" sz="2000" dirty="0"/>
              <a:t>, который развит преимущественно в своей геологической части и может быть с успехом применен для 3-х мерного моделирования месторождений, геологических представлений и оценки запасов руд. В пакете есть отдельные модули, с помощью которых можно выполнять некоторые функции проектирования и планирования открытых и подземных горных работ, а также экологические, гидрогеологические </a:t>
            </a:r>
            <a:r>
              <a:rPr lang="ru-RU" sz="2000" dirty="0" err="1"/>
              <a:t>игеомеханические</a:t>
            </a:r>
            <a:r>
              <a:rPr lang="ru-RU" sz="2000" dirty="0"/>
              <a:t> программы. Пакет может работать на любых современных типах компьютеров, включая </a:t>
            </a:r>
            <a:r>
              <a:rPr lang="ru-RU" sz="2000" dirty="0" err="1"/>
              <a:t>Macintosh</a:t>
            </a:r>
            <a:r>
              <a:rPr lang="ru-RU" sz="2000" dirty="0"/>
              <a:t>.</a:t>
            </a:r>
          </a:p>
          <a:p>
            <a:r>
              <a:rPr lang="ru-RU" sz="2000" dirty="0"/>
              <a:t>В России этот пакет эксплуатируется в Институте </a:t>
            </a:r>
            <a:r>
              <a:rPr lang="ru-RU" sz="2000" dirty="0" err="1"/>
              <a:t>Гипроцветмет</a:t>
            </a:r>
            <a:r>
              <a:rPr lang="ru-RU" sz="2000" dirty="0"/>
              <a:t> и на Михайловском ГОКе.</a:t>
            </a:r>
          </a:p>
        </p:txBody>
      </p:sp>
    </p:spTree>
    <p:extLst>
      <p:ext uri="{BB962C8B-B14F-4D97-AF65-F5344CB8AC3E}">
        <p14:creationId xmlns:p14="http://schemas.microsoft.com/office/powerpoint/2010/main" val="367899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Geostat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410334"/>
            <a:ext cx="90133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Канадская компания </a:t>
            </a:r>
            <a:r>
              <a:rPr lang="ru-RU" sz="2000" dirty="0" err="1"/>
              <a:t>Geostat</a:t>
            </a:r>
            <a:r>
              <a:rPr lang="ru-RU" sz="2000" dirty="0"/>
              <a:t> </a:t>
            </a:r>
            <a:r>
              <a:rPr lang="ru-RU" sz="2000" dirty="0" err="1"/>
              <a:t>Systems</a:t>
            </a:r>
            <a:r>
              <a:rPr lang="ru-RU" sz="2000" dirty="0"/>
              <a:t> </a:t>
            </a:r>
            <a:r>
              <a:rPr lang="ru-RU" sz="2000" dirty="0" err="1"/>
              <a:t>International</a:t>
            </a:r>
            <a:r>
              <a:rPr lang="ru-RU" sz="2000" dirty="0"/>
              <a:t> </a:t>
            </a:r>
            <a:r>
              <a:rPr lang="ru-RU" sz="2000" dirty="0" err="1"/>
              <a:t>Inc</a:t>
            </a:r>
            <a:r>
              <a:rPr lang="ru-RU" sz="2000" dirty="0"/>
              <a:t>. разработала и продает несколько пакетов программ для моделирования месторождений, оценки запасов и планирования горного производства. Кроме того, клиентам предлагается свободный выбор </a:t>
            </a:r>
            <a:r>
              <a:rPr lang="ru-RU" sz="2000" dirty="0" err="1"/>
              <a:t>изболее</a:t>
            </a:r>
            <a:r>
              <a:rPr lang="ru-RU" sz="2000" dirty="0"/>
              <a:t> чем 50 модулей для составления любой конфигурации пакета.</a:t>
            </a:r>
          </a:p>
          <a:p>
            <a:r>
              <a:rPr lang="ru-RU" sz="2000" dirty="0"/>
              <a:t>Сейчас система состоит из следующих пакетов:</a:t>
            </a:r>
          </a:p>
          <a:p>
            <a:r>
              <a:rPr lang="ru-RU" sz="2000" b="1" dirty="0" err="1"/>
              <a:t>SectCad</a:t>
            </a:r>
            <a:r>
              <a:rPr lang="ru-RU" sz="2000" dirty="0"/>
              <a:t> - Интерактивное моделирование месторождений с помощью геологических сечений.</a:t>
            </a:r>
          </a:p>
          <a:p>
            <a:r>
              <a:rPr lang="ru-RU" sz="2000" b="1" dirty="0" err="1"/>
              <a:t>BlkCad</a:t>
            </a:r>
            <a:r>
              <a:rPr lang="ru-RU" sz="2000" dirty="0"/>
              <a:t> - Интерактивное блочное моделирование месторождений</a:t>
            </a:r>
          </a:p>
          <a:p>
            <a:r>
              <a:rPr lang="ru-RU" sz="2000" b="1" dirty="0" err="1"/>
              <a:t>Geostat</a:t>
            </a:r>
            <a:r>
              <a:rPr lang="ru-RU" sz="2000" dirty="0"/>
              <a:t> - Статистика и </a:t>
            </a:r>
            <a:r>
              <a:rPr lang="ru-RU" sz="2000" dirty="0" err="1"/>
              <a:t>геостатистика</a:t>
            </a:r>
            <a:r>
              <a:rPr lang="ru-RU" sz="2000" dirty="0"/>
              <a:t> (моделирование </a:t>
            </a:r>
            <a:r>
              <a:rPr lang="ru-RU" sz="2000" dirty="0" err="1"/>
              <a:t>вариограмм</a:t>
            </a:r>
            <a:r>
              <a:rPr lang="ru-RU" sz="2000" dirty="0"/>
              <a:t>, </a:t>
            </a:r>
            <a:r>
              <a:rPr lang="ru-RU" sz="2000" dirty="0" err="1"/>
              <a:t>кригинг</a:t>
            </a:r>
            <a:r>
              <a:rPr lang="ru-RU" sz="2000" dirty="0"/>
              <a:t> и т.д.)</a:t>
            </a:r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 err="1"/>
              <a:t>GeoBase</a:t>
            </a:r>
            <a:r>
              <a:rPr lang="ru-RU" sz="2000" dirty="0"/>
              <a:t> – хранение и обработка информации по скважинам.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78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GDM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410334"/>
            <a:ext cx="90133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Французская геологическая служба BRGM “” создала Интегрированную систему GDM , которая получила сравнительно небольшое распространение в мире – более 100 пользователей, в том числе компании, разрабатывающие нефтяные и газовые месторождения.</a:t>
            </a:r>
          </a:p>
          <a:p>
            <a:r>
              <a:rPr lang="ru-RU" sz="2000" dirty="0"/>
              <a:t>Она также имеет модульную структуру и состоит из более, чем 80 подсистем, из которых каждый пользователь может составить подходящую для своих нужд конфигурацию.</a:t>
            </a:r>
          </a:p>
          <a:p>
            <a:r>
              <a:rPr lang="ru-RU" sz="2000" dirty="0"/>
              <a:t>Система имеет очень развитую </a:t>
            </a:r>
            <a:r>
              <a:rPr lang="ru-RU" sz="2000" dirty="0" err="1"/>
              <a:t>геостатистическую</a:t>
            </a:r>
            <a:r>
              <a:rPr lang="ru-RU" sz="2000" dirty="0"/>
              <a:t> часть и гибкие картографические функции. Учитывая тесную связь с геологическим ведомством, в составе программного продукта имеются мощные средства для обработки и анализа геофизических, геохимических данных. Кроме оценки запасов руд и горного планирования система позволяет оценивать ресурсы подземных вод и последствия различных экологических загрязнений: а также производить проектирование туннелей, дамб, подземных хранилищ и т.п.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9972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WHITTLE (сейчас – часть компании </a:t>
            </a:r>
            <a:r>
              <a:rPr lang="ru-RU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Gemcom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410334"/>
            <a:ext cx="90133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Австралийская компания </a:t>
            </a:r>
            <a:r>
              <a:rPr lang="ru-RU" sz="2800" dirty="0" err="1"/>
              <a:t>Whittle</a:t>
            </a:r>
            <a:r>
              <a:rPr lang="ru-RU" sz="2800" dirty="0"/>
              <a:t> </a:t>
            </a:r>
            <a:r>
              <a:rPr lang="ru-RU" sz="2800" dirty="0" err="1"/>
              <a:t>Programming</a:t>
            </a:r>
            <a:r>
              <a:rPr lang="ru-RU" sz="2800" dirty="0"/>
              <a:t> “” заслужила всеобщее признание в мире своими пакетами программ для оптимизации карьеров </a:t>
            </a:r>
            <a:r>
              <a:rPr lang="ru-RU" sz="2800" dirty="0" err="1"/>
              <a:t>Three</a:t>
            </a:r>
            <a:r>
              <a:rPr lang="ru-RU" sz="2800" dirty="0"/>
              <a:t>-D и </a:t>
            </a:r>
            <a:r>
              <a:rPr lang="ru-RU" sz="2800" dirty="0" err="1"/>
              <a:t>Four</a:t>
            </a:r>
            <a:r>
              <a:rPr lang="ru-RU" sz="2800" dirty="0"/>
              <a:t>-D. В них эффективно используется алгоритм </a:t>
            </a:r>
            <a:r>
              <a:rPr lang="ru-RU" sz="2800" dirty="0" err="1"/>
              <a:t>Лерча-Гроссмана</a:t>
            </a:r>
            <a:r>
              <a:rPr lang="ru-RU" sz="2800" dirty="0"/>
              <a:t>, и они включены практически во все программные продукты, перечисленные </a:t>
            </a:r>
            <a:r>
              <a:rPr lang="ru-RU" sz="2800" dirty="0" err="1"/>
              <a:t>вsit</a:t>
            </a:r>
            <a:r>
              <a:rPr lang="ru-RU" sz="2800" dirty="0"/>
              <a:t>. Кроме этих программ у фирмы есть пакет </a:t>
            </a:r>
            <a:r>
              <a:rPr lang="ru-RU" sz="2800" dirty="0" err="1"/>
              <a:t>Opti-Cut</a:t>
            </a:r>
            <a:r>
              <a:rPr lang="ru-RU" sz="2800" dirty="0"/>
              <a:t>, предназначенный для перспективной оптимизации бортового содержания при отработке месторождений открытым способом.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434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ПРОГРАММЫ ДЛЯ МОДЕЛИРОВАНИЯ СИСТЕМ ВЕНТИЛЯЦИИ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018453"/>
            <a:ext cx="90133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 рынке сегодня предлагается 2 работающие в среде </a:t>
            </a:r>
            <a:r>
              <a:rPr lang="ru-RU" sz="2400" dirty="0" err="1"/>
              <a:t>Windows</a:t>
            </a:r>
            <a:r>
              <a:rPr lang="ru-RU" sz="2400" dirty="0"/>
              <a:t> программы для моделирования систем вентиляции подземных рудников.</a:t>
            </a:r>
          </a:p>
          <a:p>
            <a:r>
              <a:rPr lang="ru-RU" sz="2400" dirty="0"/>
              <a:t>Австралийский пакет </a:t>
            </a:r>
            <a:r>
              <a:rPr lang="ru-RU" sz="2400" b="1" dirty="0"/>
              <a:t>VENTSIM</a:t>
            </a:r>
            <a:r>
              <a:rPr lang="ru-RU" sz="2400" dirty="0"/>
              <a:t> позволяет 3-х мерное моделирование сети подземных выработок с расчетом всех параметров воздушного потока и загрязнений. Быстрые перерасчеты позволяют многовариантные эксперименты с различными характеристиками вентиляторов и других устройств, что обеспечивает высокую достоверность получаемой информации.</a:t>
            </a:r>
          </a:p>
          <a:p>
            <a:r>
              <a:rPr lang="ru-RU" sz="2400" dirty="0"/>
              <a:t>Американский пакет </a:t>
            </a:r>
            <a:r>
              <a:rPr lang="ru-RU" sz="2400" b="1" dirty="0" err="1"/>
              <a:t>VnetPC</a:t>
            </a:r>
            <a:r>
              <a:rPr lang="ru-RU" sz="2400" b="1" dirty="0"/>
              <a:t>,</a:t>
            </a:r>
            <a:r>
              <a:rPr lang="ru-RU" sz="2400" dirty="0"/>
              <a:t> используемый на многих рудниках мира, наиболее близок к Российским условиям и правилам безопасности и позволяет решить практически все перечисленные выше задачи, правда с несколько худшими чем у пакета </a:t>
            </a:r>
            <a:r>
              <a:rPr lang="ru-RU" sz="2400" dirty="0" err="1"/>
              <a:t>Ventsimвозможностями</a:t>
            </a:r>
            <a:r>
              <a:rPr lang="ru-RU" sz="2400" dirty="0"/>
              <a:t> графического представления вентиляционных сетей.</a:t>
            </a:r>
          </a:p>
        </p:txBody>
      </p:sp>
    </p:spTree>
    <p:extLst>
      <p:ext uri="{BB962C8B-B14F-4D97-AF65-F5344CB8AC3E}">
        <p14:creationId xmlns:p14="http://schemas.microsoft.com/office/powerpoint/2010/main" val="19904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 системы горного производства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Программное обеспечение в горном деле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Интегрированные системы</a:t>
            </a: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Runge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 Mining Pty Ltd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354358"/>
            <a:ext cx="90133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Эта австралийская фирма разработала и продает набор мощных программ для использования в горной промышленности. В частности предлагаются следующие основные пакеты:</a:t>
            </a:r>
          </a:p>
          <a:p>
            <a:r>
              <a:rPr lang="ru-RU" sz="2000" b="1" dirty="0"/>
              <a:t>XPAC</a:t>
            </a:r>
            <a:r>
              <a:rPr lang="ru-RU" sz="2000" dirty="0"/>
              <a:t> - База Данных по руднику и автоматическое многовариантное календарное планирование открытых и подземных горных работ. При этом производится отбор выемочных блоков и расчет доли каждого из них в </a:t>
            </a:r>
            <a:r>
              <a:rPr lang="ru-RU" sz="2000" dirty="0" err="1"/>
              <a:t>рудопотоке</a:t>
            </a:r>
            <a:r>
              <a:rPr lang="ru-RU" sz="2000" dirty="0"/>
              <a:t> для получения требуемого качества и тоннажа руды, поставляемой на переработку. Система может учитывать много видов продукции с разнообразными контролируемыми показателями качества для каждого. Одна из функций системы – оценка бортовых содержаний в руде на основе анализа ситуации на мировых рынках.</a:t>
            </a:r>
          </a:p>
          <a:p>
            <a:r>
              <a:rPr lang="ru-RU" sz="2000" b="1" dirty="0"/>
              <a:t>XERAS</a:t>
            </a:r>
            <a:r>
              <a:rPr lang="ru-RU" sz="2000" dirty="0"/>
              <a:t> - Финансовое моделирование, расчет калькуляции себестоимости, экономические расчеты. Программа работает в среде </a:t>
            </a:r>
            <a:r>
              <a:rPr lang="ru-RU" sz="2000" dirty="0" err="1"/>
              <a:t>Windows</a:t>
            </a:r>
            <a:r>
              <a:rPr lang="ru-RU" sz="2000" dirty="0"/>
              <a:t> и легка в освоении. Она в отличие от распространенных аналогичных программ для Электронных Таблиц позволяет более дружественный интерфейс и легкую передачу данных между пользователями. В программу включены множественные функции анализа риска и чувствительности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39201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Какие информационные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системы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существуют в горном производстве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Какие программные продукты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существуют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горном деле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Существующие интегрированные системы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447700"/>
            <a:ext cx="830743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Уровень горных программ за последние тридцать лет серьезно повысился. Это привело к изменению самого характера деятельности горных компаний, а также к закономерному росту их производительности. Первая волна новых технологий была связана с созданием простых моделей месторождений для оценки тоннажа и содержаний. Автоматизация ручных операций позволила компаниям быстрее оценивать требуемые инвестиции. Эти технологии появились в начале 1960-х годов и привели к последующему скачку производительности. После спада этой волны появилась вторая.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начале 1970-х годов горная промышленность получила 3-х мерное цифровое блочное моделирование и </a:t>
            </a:r>
            <a:r>
              <a:rPr lang="ru-RU" sz="1600" dirty="0" err="1"/>
              <a:t>геостатистический</a:t>
            </a:r>
            <a:r>
              <a:rPr lang="ru-RU" sz="1600" dirty="0"/>
              <a:t> анализ ресурсов. Геологи научились использовать эти преимущества для прогнозирования запасов месторождений. Результатом стало улучшение качества и достоверности оценки ресурсов. Эта волна была довольно продолжительной, но ее действие закончилось в конце 1980-х.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Третья </a:t>
            </a:r>
            <a:r>
              <a:rPr lang="ru-RU" sz="1600" dirty="0"/>
              <a:t>волна характеризовалась появлением 3-х мерного геометрического моделирования и визуализации. Эти инструменты дали геологам возможность рассматривать геологические структуры как 3-х мерные пространственные объекты и обеспечивать лучший контроль над созданием цифровых блочных моделей. Как и во второй волне, эта технология добавила новое измерение в методологию конструирования и анализа моделей. Несмотря на то, что эта волна начала спадать, долговременный эффект от появления визуализации не может быть переоценен.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Горные системы общего назначения.</a:t>
            </a:r>
            <a:r>
              <a:rPr lang="ru-RU" sz="1600" dirty="0"/>
              <a:t> Эти системы стандартно включают в себя такие разделы, как: геологическое моделирование, оценка запасов, проектирование и планирование горных работ, календарное планирование и маркшейдерия. Имеется 5 лидирующих в мире компаний (</a:t>
            </a:r>
            <a:r>
              <a:rPr lang="ru-RU" sz="1600" dirty="0" err="1"/>
              <a:t>Gemcom</a:t>
            </a:r>
            <a:r>
              <a:rPr lang="ru-RU" sz="1600" dirty="0"/>
              <a:t>, </a:t>
            </a:r>
            <a:r>
              <a:rPr lang="ru-RU" sz="1600" dirty="0" err="1"/>
              <a:t>Maptek</a:t>
            </a:r>
            <a:r>
              <a:rPr lang="ru-RU" sz="1600" dirty="0"/>
              <a:t>, </a:t>
            </a:r>
            <a:r>
              <a:rPr lang="ru-RU" sz="1600" dirty="0" err="1"/>
              <a:t>Mintec</a:t>
            </a:r>
            <a:r>
              <a:rPr lang="ru-RU" sz="1600" dirty="0"/>
              <a:t>, </a:t>
            </a:r>
            <a:r>
              <a:rPr lang="ru-RU" sz="1600" dirty="0" err="1"/>
              <a:t>Surpac</a:t>
            </a:r>
            <a:r>
              <a:rPr lang="ru-RU" sz="1600" dirty="0"/>
              <a:t> </a:t>
            </a:r>
            <a:r>
              <a:rPr lang="ru-RU" sz="1600" dirty="0" err="1"/>
              <a:t>and</a:t>
            </a:r>
            <a:r>
              <a:rPr lang="ru-RU" sz="1600" dirty="0"/>
              <a:t> </a:t>
            </a:r>
            <a:r>
              <a:rPr lang="ru-RU" sz="1600" dirty="0" err="1"/>
              <a:t>Datamine</a:t>
            </a:r>
            <a:r>
              <a:rPr lang="ru-RU" sz="1600" dirty="0"/>
              <a:t>), которые предлагают на рынке такие системы.</a:t>
            </a:r>
          </a:p>
          <a:p>
            <a:r>
              <a:rPr lang="ru-RU" sz="1600" b="1" dirty="0"/>
              <a:t>Специализированные горные программы.</a:t>
            </a:r>
            <a:r>
              <a:rPr lang="ru-RU" sz="1600" dirty="0"/>
              <a:t> Сюда относятся специализированные программы для областей технологии, которые пока (полностью или частично) не обеспечиваются универсальными горными системами. Обычная тематика таких пакетов: оптимизация карьеров, календарное планирование, буровзрывные работы, вентиляция, </a:t>
            </a:r>
            <a:r>
              <a:rPr lang="ru-RU" sz="1600" dirty="0" err="1"/>
              <a:t>геомеханика</a:t>
            </a:r>
            <a:r>
              <a:rPr lang="ru-RU" sz="1600" dirty="0"/>
              <a:t>, экология и т.д. Существует большое количество таких пакетов, которые создаются специализированными компаниями, самими горными предприятиями или исследовательскими учреждениями.</a:t>
            </a:r>
          </a:p>
          <a:p>
            <a:r>
              <a:rPr lang="ru-RU" sz="1600" b="1" dirty="0"/>
              <a:t>Системы управления производством.</a:t>
            </a:r>
            <a:r>
              <a:rPr lang="ru-RU" sz="1600" dirty="0"/>
              <a:t> Эта категория объединяет программы и оборудование, используемое для управления производством в реальном времени. Обычные направления использования: управление горным транспортом, экскаваторами, буровыми станками, и т.п. Эти системы предлагаются небольшим количеством компаний, среди которых (в области открытых работ) имеется 4 лидера: </a:t>
            </a:r>
            <a:r>
              <a:rPr lang="ru-RU" sz="1600" dirty="0" err="1"/>
              <a:t>Modular</a:t>
            </a:r>
            <a:r>
              <a:rPr lang="ru-RU" sz="1600" dirty="0"/>
              <a:t> </a:t>
            </a:r>
            <a:r>
              <a:rPr lang="ru-RU" sz="1600" dirty="0" err="1"/>
              <a:t>Mining</a:t>
            </a:r>
            <a:r>
              <a:rPr lang="ru-RU" sz="1600" dirty="0"/>
              <a:t> </a:t>
            </a:r>
            <a:r>
              <a:rPr lang="ru-RU" sz="1600" dirty="0" err="1"/>
              <a:t>Systems</a:t>
            </a:r>
            <a:r>
              <a:rPr lang="ru-RU" sz="1600" dirty="0"/>
              <a:t>, </a:t>
            </a:r>
            <a:r>
              <a:rPr lang="ru-RU" sz="1600" dirty="0" err="1"/>
              <a:t>Wenco</a:t>
            </a:r>
            <a:r>
              <a:rPr lang="ru-RU" sz="1600" dirty="0"/>
              <a:t>, </a:t>
            </a:r>
            <a:r>
              <a:rPr lang="ru-RU" sz="1600" dirty="0" err="1"/>
              <a:t>Tritronics</a:t>
            </a:r>
            <a:r>
              <a:rPr lang="ru-RU" sz="1600" dirty="0"/>
              <a:t> и </a:t>
            </a:r>
            <a:r>
              <a:rPr lang="ru-RU" sz="1600" dirty="0" err="1"/>
              <a:t>Aquila</a:t>
            </a:r>
            <a:r>
              <a:rPr lang="ru-RU" sz="1600" dirty="0"/>
              <a:t>. Все большее значение приобретает связь этих компаний с производителями горного оборудования, такими как </a:t>
            </a:r>
            <a:r>
              <a:rPr lang="ru-RU" sz="1600" dirty="0" err="1"/>
              <a:t>Komatsu</a:t>
            </a:r>
            <a:r>
              <a:rPr lang="ru-RU" sz="1600" dirty="0"/>
              <a:t> и </a:t>
            </a:r>
            <a:r>
              <a:rPr lang="ru-RU" sz="1600" dirty="0" err="1"/>
              <a:t>Caterpillar</a:t>
            </a:r>
            <a:r>
              <a:rPr lang="ru-RU" sz="1600" dirty="0"/>
              <a:t>.</a:t>
            </a:r>
          </a:p>
          <a:p>
            <a:r>
              <a:rPr lang="ru-RU" sz="1600" b="1" dirty="0"/>
              <a:t>Системы регистрации производства</a:t>
            </a:r>
            <a:r>
              <a:rPr lang="ru-RU" sz="1600" dirty="0"/>
              <a:t>. Существует большое разнообразие таких систем, которые ведут производственный учет в реальном времени и формируют разнообразные отчеты. За редким исключением горные компании сами разрабатывают ( и иногда продают) такие системы. В них очень мало общего, и часто они представляют собой смесь электронных таблиц и баз данных, разработанных местными программистами для нужд предприятия.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Информационные системы горного производства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548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Программное обеспечение в горном деле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9288" y="1238144"/>
            <a:ext cx="88081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Геологоразведка и горная промышленность использует информационные технологии, чтобы объединять и эффективно использовать данные, получаемые из большого количества источников. Диапазон применения компьютеров в этих отраслях быстро расширяется, поскольку сейчас " традиционные " области применения компьютеров покрывают лишь маленькую часть реальных потребностей производства.</a:t>
            </a:r>
          </a:p>
          <a:p>
            <a:r>
              <a:rPr lang="ru-RU" sz="1600" dirty="0"/>
              <a:t>Ниже главным образом будут рассматриваться коммерческие программные продукты западного производства, ориентированные на решение специфических горных, геологических и маркшейдерских задач. К сожалению многие отечественные программы этого направления пока трудно назвать коммерческими, хотя и здесь уже есть приятные исключения. Дальше всех в этом направлении продвинулись Фирма “ИНТЕГРА”, Институты “</a:t>
            </a:r>
            <a:r>
              <a:rPr lang="ru-RU" sz="1600" dirty="0" err="1"/>
              <a:t>Виогем</a:t>
            </a:r>
            <a:r>
              <a:rPr lang="ru-RU" sz="1600" dirty="0"/>
              <a:t>”, </a:t>
            </a:r>
            <a:r>
              <a:rPr lang="ru-RU" sz="1600" dirty="0" err="1"/>
              <a:t>Гипроруда</a:t>
            </a:r>
            <a:r>
              <a:rPr lang="ru-RU" sz="1600" dirty="0"/>
              <a:t>, Горный институт КНЦ РАН и некоторые другие коллективы, продукцию которых, я надеюсь, мы сможем скоро увидеть на рынке.</a:t>
            </a:r>
          </a:p>
          <a:p>
            <a:r>
              <a:rPr lang="ru-RU" sz="1600" dirty="0"/>
              <a:t>Все компьютерные программы можно также условно разделить на 3 больших класса по стоимости и доступности:</a:t>
            </a:r>
          </a:p>
          <a:p>
            <a:r>
              <a:rPr lang="ru-RU" sz="1600" b="1" i="1" dirty="0"/>
              <a:t>общедоступные программы</a:t>
            </a:r>
            <a:r>
              <a:rPr lang="ru-RU" sz="1600" dirty="0"/>
              <a:t> (SHAREWARE), которые можно получить бесплатно, например по сетям Интернета.</a:t>
            </a:r>
          </a:p>
          <a:p>
            <a:r>
              <a:rPr lang="ru-RU" sz="1600" b="1" i="1" dirty="0"/>
              <a:t>недорогие и средней стоимости коммерческие программы</a:t>
            </a:r>
            <a:r>
              <a:rPr lang="ru-RU" sz="1600" dirty="0"/>
              <a:t>, предлагаемые небольшими специализированными компаниями, например </a:t>
            </a:r>
            <a:r>
              <a:rPr lang="ru-RU" sz="1600" dirty="0" err="1"/>
              <a:t>RockWare</a:t>
            </a:r>
            <a:r>
              <a:rPr lang="ru-RU" sz="1600" dirty="0"/>
              <a:t>, </a:t>
            </a:r>
            <a:r>
              <a:rPr lang="ru-RU" sz="1600" dirty="0" err="1"/>
              <a:t>Golden</a:t>
            </a:r>
            <a:r>
              <a:rPr lang="ru-RU" sz="1600" dirty="0"/>
              <a:t> </a:t>
            </a:r>
            <a:r>
              <a:rPr lang="ru-RU" sz="1600" dirty="0" err="1"/>
              <a:t>Software</a:t>
            </a:r>
            <a:r>
              <a:rPr lang="ru-RU" sz="1600" dirty="0"/>
              <a:t> и т.п., и, наконец,</a:t>
            </a:r>
          </a:p>
          <a:p>
            <a:r>
              <a:rPr lang="ru-RU" sz="1600" b="1" i="1" dirty="0"/>
              <a:t>интегрированные системы</a:t>
            </a:r>
            <a:r>
              <a:rPr lang="ru-RU" sz="1600" dirty="0"/>
              <a:t>, которые позволяют, не выходя за пределы данного программного продукта, выполнить целый спектр операций, начиная от обработки первичной геологической информации и кончая выдачей готовых чертежей спроектированного карьера или шахты.</a:t>
            </a:r>
          </a:p>
        </p:txBody>
      </p:sp>
    </p:spTree>
    <p:extLst>
      <p:ext uri="{BB962C8B-B14F-4D97-AF65-F5344CB8AC3E}">
        <p14:creationId xmlns:p14="http://schemas.microsoft.com/office/powerpoint/2010/main" val="152265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RockWare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335682"/>
            <a:ext cx="86161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Наиболее крупным поставщиком недорогих компьютерных программ в области наук о Земле является компания </a:t>
            </a:r>
            <a:r>
              <a:rPr lang="ru-RU" sz="2400" dirty="0" err="1"/>
              <a:t>RockWare</a:t>
            </a:r>
            <a:r>
              <a:rPr lang="ru-RU" sz="2400" dirty="0"/>
              <a:t> , которая регулярно выпускает иллюстрированный бюллетень с перечнем и краткой характеристикой предлагаемых продуктов, количество которых более 500. Одни программы предлагаются бесплатно, другие имеют цену от десятков до нескольких тысяч долларов. Вы можете скачать на сайте компании </a:t>
            </a:r>
            <a:r>
              <a:rPr lang="ru-RU" sz="2400" dirty="0" err="1"/>
              <a:t>демо</a:t>
            </a:r>
            <a:r>
              <a:rPr lang="ru-RU" sz="2400" dirty="0"/>
              <a:t>-версии предлагаемых продуктов и даже рабочие версии, которые будут у Вас работать в течение определенного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56360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Интегрированные системы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335682"/>
            <a:ext cx="86161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Кроме недорогих программ на компьютерном рынке в настоящее время предлагается свыше 10 интегрированных систем. Обычный набор функций интегрированной системы включает в себя:</a:t>
            </a:r>
          </a:p>
          <a:p>
            <a:r>
              <a:rPr lang="ru-RU" sz="2400" dirty="0"/>
              <a:t>Управление Базами Данных;</a:t>
            </a:r>
          </a:p>
          <a:p>
            <a:r>
              <a:rPr lang="ru-RU" sz="2400" dirty="0"/>
              <a:t>Интерактивная 3-х мерная графика и картирование;</a:t>
            </a:r>
          </a:p>
          <a:p>
            <a:r>
              <a:rPr lang="ru-RU" sz="2400" dirty="0"/>
              <a:t>Статистическая и </a:t>
            </a:r>
            <a:r>
              <a:rPr lang="ru-RU" sz="2400" dirty="0" err="1"/>
              <a:t>геостатистическая</a:t>
            </a:r>
            <a:r>
              <a:rPr lang="ru-RU" sz="2400" dirty="0"/>
              <a:t> обработка информации;</a:t>
            </a:r>
          </a:p>
          <a:p>
            <a:r>
              <a:rPr lang="ru-RU" sz="2400" dirty="0"/>
              <a:t>Трехмерное моделирование геологических объектов и поверхностей;</a:t>
            </a:r>
          </a:p>
          <a:p>
            <a:r>
              <a:rPr lang="ru-RU" sz="2400" dirty="0"/>
              <a:t>Проектирование открытых и подземных горных работ;</a:t>
            </a:r>
          </a:p>
          <a:p>
            <a:r>
              <a:rPr lang="ru-RU" sz="2400" dirty="0"/>
              <a:t>Планирование развития рудников и календарное планирование;</a:t>
            </a:r>
          </a:p>
          <a:p>
            <a:r>
              <a:rPr lang="ru-RU" sz="2400" dirty="0"/>
              <a:t>Маркшейдерские расчеты.</a:t>
            </a:r>
          </a:p>
        </p:txBody>
      </p:sp>
    </p:spTree>
    <p:extLst>
      <p:ext uri="{BB962C8B-B14F-4D97-AF65-F5344CB8AC3E}">
        <p14:creationId xmlns:p14="http://schemas.microsoft.com/office/powerpoint/2010/main" val="106946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Vul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an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29" y="1335682"/>
            <a:ext cx="90133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Австралийская компания KJRA </a:t>
            </a:r>
            <a:r>
              <a:rPr lang="ru-RU" sz="1600" dirty="0" err="1"/>
              <a:t>Systems</a:t>
            </a:r>
            <a:r>
              <a:rPr lang="ru-RU" sz="1600" dirty="0"/>
              <a:t>, являющаяся членом известной группы компаний МАРТЕК “ ”, разработала и продает мощную и достаточно дорогую интегрированную систему “</a:t>
            </a:r>
            <a:r>
              <a:rPr lang="ru-RU" sz="1600" b="1" dirty="0" err="1"/>
              <a:t>Vulkan</a:t>
            </a:r>
            <a:r>
              <a:rPr lang="ru-RU" sz="1600" b="1" dirty="0"/>
              <a:t>”</a:t>
            </a:r>
            <a:r>
              <a:rPr lang="ru-RU" sz="1600" dirty="0"/>
              <a:t>, имеющую большой набор модулей для решения самых разных задач в области геологии, горного дела, маркшейдерии, экологии:</a:t>
            </a:r>
          </a:p>
          <a:p>
            <a:r>
              <a:rPr lang="ru-RU" sz="1600" dirty="0"/>
              <a:t>Набор программ для детальной обработки геологоразведочной информации</a:t>
            </a:r>
          </a:p>
          <a:p>
            <a:r>
              <a:rPr lang="ru-RU" sz="1600" dirty="0"/>
              <a:t>Инструменты для моделирования геологических объектов, в </a:t>
            </a:r>
            <a:r>
              <a:rPr lang="ru-RU" sz="1600" dirty="0" err="1"/>
              <a:t>т.ч</a:t>
            </a:r>
            <a:r>
              <a:rPr lang="ru-RU" sz="1600" dirty="0"/>
              <a:t>. - месторождений нефти и газа</a:t>
            </a:r>
          </a:p>
          <a:p>
            <a:r>
              <a:rPr lang="ru-RU" sz="1600" dirty="0" err="1"/>
              <a:t>Геостатистическое</a:t>
            </a:r>
            <a:r>
              <a:rPr lang="ru-RU" sz="1600" dirty="0"/>
              <a:t> исследование месторождений и различные виды </a:t>
            </a:r>
            <a:r>
              <a:rPr lang="ru-RU" sz="1600" dirty="0" err="1"/>
              <a:t>кригинга</a:t>
            </a:r>
            <a:endParaRPr lang="ru-RU" sz="1600" dirty="0"/>
          </a:p>
          <a:p>
            <a:r>
              <a:rPr lang="ru-RU" sz="1600" dirty="0"/>
              <a:t>Моделирование и расчет гидрогеологических характеристик объектов</a:t>
            </a:r>
          </a:p>
          <a:p>
            <a:r>
              <a:rPr lang="ru-RU" sz="1600" dirty="0"/>
              <a:t>Проектирование карьеров и подземных рудников на рудных и пластовых месторождениях</a:t>
            </a:r>
          </a:p>
          <a:p>
            <a:r>
              <a:rPr lang="ru-RU" sz="1600" dirty="0"/>
              <a:t>Моделирование устойчивых бортов карьеров </a:t>
            </a:r>
            <a:r>
              <a:rPr lang="ru-RU" sz="1600" dirty="0" err="1"/>
              <a:t>геомеханические</a:t>
            </a:r>
            <a:r>
              <a:rPr lang="ru-RU" sz="1600" dirty="0"/>
              <a:t> расчеты</a:t>
            </a:r>
          </a:p>
          <a:p>
            <a:r>
              <a:rPr lang="ru-RU" sz="1600" dirty="0"/>
              <a:t>Контроль качества добываемой руды</a:t>
            </a:r>
          </a:p>
          <a:p>
            <a:r>
              <a:rPr lang="ru-RU" sz="1600" dirty="0"/>
              <a:t>Проектирование массовых взрывов на подземных рудниках</a:t>
            </a:r>
          </a:p>
          <a:p>
            <a:r>
              <a:rPr lang="ru-RU" sz="1600" dirty="0"/>
              <a:t>Оптимизация календарного плана горного предприятия</a:t>
            </a:r>
          </a:p>
          <a:p>
            <a:r>
              <a:rPr lang="ru-RU" sz="1600" dirty="0"/>
              <a:t>Проектирование генпланов предприятий</a:t>
            </a:r>
          </a:p>
          <a:p>
            <a:r>
              <a:rPr lang="ru-RU" sz="1600" dirty="0"/>
              <a:t>Моделирование экологических ситуаций</a:t>
            </a:r>
          </a:p>
          <a:p>
            <a:r>
              <a:rPr lang="ru-RU" sz="1600" dirty="0"/>
              <a:t>Детальные маркшейдерские расчеты, графика. Использование возможностей систем точного географического </a:t>
            </a:r>
            <a:r>
              <a:rPr lang="ru-RU" sz="1600" dirty="0" err="1"/>
              <a:t>позицирования</a:t>
            </a:r>
            <a:r>
              <a:rPr lang="ru-RU" sz="1600" dirty="0"/>
              <a:t> (GPS)</a:t>
            </a:r>
          </a:p>
          <a:p>
            <a:r>
              <a:rPr lang="ru-RU" sz="1600" dirty="0"/>
              <a:t>Возможности высокоточного лазерного моделирования объектов (I-</a:t>
            </a:r>
            <a:r>
              <a:rPr lang="ru-RU" sz="1600" dirty="0" err="1"/>
              <a:t>Site</a:t>
            </a:r>
            <a:r>
              <a:rPr lang="ru-RU" sz="1600" dirty="0"/>
              <a:t>)</a:t>
            </a:r>
          </a:p>
          <a:p>
            <a:r>
              <a:rPr lang="ru-RU" sz="1600" dirty="0"/>
              <a:t>Интерфейсы для импорта/экспорта информации для большинства горных систем и общераспространенных пакетов программ</a:t>
            </a:r>
          </a:p>
          <a:p>
            <a:r>
              <a:rPr lang="ru-RU" sz="1600" dirty="0"/>
              <a:t>Мощные средства для получения изображений и вывода графики</a:t>
            </a:r>
          </a:p>
        </p:txBody>
      </p:sp>
    </p:spTree>
    <p:extLst>
      <p:ext uri="{BB962C8B-B14F-4D97-AF65-F5344CB8AC3E}">
        <p14:creationId xmlns:p14="http://schemas.microsoft.com/office/powerpoint/2010/main" val="2155105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2344</TotalTime>
  <Words>402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Программное обеспечение используемое при добыче месторождений полезных ископаемых</vt:lpstr>
      <vt:lpstr>Содержание</vt:lpstr>
      <vt:lpstr>По завершению урока Вы будете знать:</vt:lpstr>
      <vt:lpstr>Введение</vt:lpstr>
      <vt:lpstr>Информационные системы горного производства</vt:lpstr>
      <vt:lpstr>Программное обеспечение в горном деле</vt:lpstr>
      <vt:lpstr>RockWare</vt:lpstr>
      <vt:lpstr>Интегрированные системы</vt:lpstr>
      <vt:lpstr>Vulсan</vt:lpstr>
      <vt:lpstr>MineScape</vt:lpstr>
      <vt:lpstr>Lynx</vt:lpstr>
      <vt:lpstr>Medsystem (Сейчас – MineSight)</vt:lpstr>
      <vt:lpstr>Gemcom</vt:lpstr>
      <vt:lpstr>Surpac</vt:lpstr>
      <vt:lpstr>Techbase</vt:lpstr>
      <vt:lpstr>Geostat</vt:lpstr>
      <vt:lpstr>GDM</vt:lpstr>
      <vt:lpstr>WHITTLE (сейчас – часть компании Gemcom)</vt:lpstr>
      <vt:lpstr>ПРОГРАММЫ ДЛЯ МОДЕЛИРОВАНИЯ СИСТЕМ ВЕНТИЛЯЦИИ</vt:lpstr>
      <vt:lpstr>Runge Mining Pty Ltd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Адиан</cp:lastModifiedBy>
  <cp:revision>298</cp:revision>
  <dcterms:created xsi:type="dcterms:W3CDTF">2017-10-09T05:58:02Z</dcterms:created>
  <dcterms:modified xsi:type="dcterms:W3CDTF">2020-09-28T15:56:55Z</dcterms:modified>
</cp:coreProperties>
</file>