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301" r:id="rId5"/>
    <p:sldId id="277" r:id="rId6"/>
    <p:sldId id="287" r:id="rId7"/>
    <p:sldId id="300" r:id="rId8"/>
    <p:sldId id="302" r:id="rId9"/>
    <p:sldId id="304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1%D1%82%D0%BE%D1%80%D0%BE%D0%B6%D0%B4%D0%B5%D0%BD%D0%B8%D0%B5_%D0%BF%D0%BE%D0%BB%D0%B5%D0%B7%D0%BD%D0%BE%D0%B3%D0%BE_%D0%B8%D1%81%D0%BA%D0%BE%D0%BF%D0%B0%D0%B5%D0%BC%D0%BE%D0%B3%D0%BE" TargetMode="External"/><Relationship Id="rId2" Type="http://schemas.openxmlformats.org/officeDocument/2006/relationships/hyperlink" Target="https://ru.wikipedia.org/wiki/%D0%93%D0%B5%D0%BE%D0%BB%D0%BE%D0%B3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7%D0%B5%D0%BC%D0%BB%D1%8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939493" y="2518922"/>
            <a:ext cx="7766221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Анализ инфраструктуры и геологии месторождения</a:t>
            </a: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7729" y="4876138"/>
            <a:ext cx="53134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</a:t>
            </a:r>
            <a:r>
              <a:rPr lang="ru-RU" b="1" dirty="0">
                <a:solidFill>
                  <a:schemeClr val="bg1"/>
                </a:solidFill>
                <a:cs typeface="Times New Roman" panose="02020603050405020304" pitchFamily="18" charset="0"/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Абен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Ерболат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канд.техн.наук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ассистент профессора </a:t>
            </a:r>
            <a:r>
              <a:rPr lang="ru-RU" b="1" dirty="0">
                <a:solidFill>
                  <a:schemeClr val="bg1"/>
                </a:solidFill>
              </a:rPr>
              <a:t>к</a:t>
            </a:r>
            <a:r>
              <a:rPr lang="ru-RU" b="1" dirty="0" smtClean="0">
                <a:solidFill>
                  <a:schemeClr val="bg1"/>
                </a:solidFill>
              </a:rPr>
              <a:t>афедры «Горное дело»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aek554@mail.ru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186443"/>
            <a:ext cx="8864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2000" dirty="0"/>
              <a:t>К </a:t>
            </a:r>
            <a:r>
              <a:rPr lang="ru-RU" sz="2000" dirty="0" err="1"/>
              <a:t>газоминеральному</a:t>
            </a:r>
            <a:r>
              <a:rPr lang="ru-RU" sz="2000" dirty="0"/>
              <a:t> сырью относятся негорючие инертные газы: гелий, неон, аргон, криптон и др. Гидроминеральные полезные ископаемые разделяют на подземные воды: питьевые, технические, бальнеологические или минеральные и нефтяные, содержащие ценные элементы (бром, йод, бор, радий и др.), в количестве, позволяющем извлекать их, а также рассолы (озерные рассолы, минеральные грязи, илы). Важным гидроминеральным сырьем являются также воды морей и океанов, используемые для получения пресной воды и извлечения многих ценных элементов.</a:t>
            </a:r>
            <a:endParaRPr lang="ru-RU" sz="19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геологии полезных ископаемых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524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инфраструктуры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геологии месторождении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Примеры инфраструктуры и геологии месторождении</a:t>
            </a: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679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Понятие инфраструктуры</a:t>
            </a:r>
          </a:p>
          <a:p>
            <a:pPr marL="457200" indent="-457200">
              <a:buAutoNum type="arabicPeriod"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Понятие геологии месторождении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основе реальных месторождении, что  представляет из себя инфраструктура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геология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месторождении</a:t>
            </a: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447700"/>
            <a:ext cx="83074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Слово «инфраструктура» образовано от сочетания латинских терминов «</a:t>
            </a:r>
            <a:r>
              <a:rPr lang="ru-RU" dirty="0" err="1"/>
              <a:t>infra</a:t>
            </a:r>
            <a:r>
              <a:rPr lang="ru-RU" dirty="0"/>
              <a:t>» - «под, ниже» и «</a:t>
            </a:r>
            <a:r>
              <a:rPr lang="ru-RU" dirty="0" err="1"/>
              <a:t>structura</a:t>
            </a:r>
            <a:r>
              <a:rPr lang="ru-RU" dirty="0"/>
              <a:t>» - «расположение», структура. Существует неоднозначное определение инфраструктуры.</a:t>
            </a:r>
          </a:p>
          <a:p>
            <a:endParaRPr lang="ru-RU" dirty="0" smtClean="0"/>
          </a:p>
          <a:p>
            <a:r>
              <a:rPr lang="ru-RU" dirty="0" smtClean="0"/>
              <a:t>Во-первых</a:t>
            </a:r>
            <a:r>
              <a:rPr lang="ru-RU" dirty="0"/>
              <a:t>, под ней понимается совокупность системы обслуживания, основная задача которой заключается в обеспечении работы производства и предоставлении различных услуг населению.</a:t>
            </a:r>
          </a:p>
          <a:p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под инфраструктурой понимается совокупность единиц, деятельность которых направлена на обеспечение нормального функционирования национальной экономики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Выделяются следующие основные виды </a:t>
            </a:r>
            <a:r>
              <a:rPr lang="ru-RU" dirty="0" smtClean="0"/>
              <a:t>инфраструктуры:</a:t>
            </a:r>
            <a:endParaRPr lang="ru-RU" dirty="0"/>
          </a:p>
          <a:p>
            <a:r>
              <a:rPr lang="ru-RU" dirty="0"/>
              <a:t>1. производственная инфраструктура;</a:t>
            </a:r>
          </a:p>
          <a:p>
            <a:r>
              <a:rPr lang="ru-RU" dirty="0"/>
              <a:t>2. социальная инфраструктура;</a:t>
            </a:r>
          </a:p>
          <a:p>
            <a:r>
              <a:rPr lang="ru-RU" dirty="0"/>
              <a:t>3. рыночная инфраструктура.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инфраструктура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607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303910" y="1447700"/>
            <a:ext cx="830743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Обеспечение устойчивого развития, улучшение инвестиционного климата, рост конкурентоспособности национальной экономики в значительной степени зависят от наличия и качества инфраструктуры. 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настоящее время в Казахстане имеет место отставание дорожной инфраструктуры от потребностей. Средний возраст дорог - 40-50 лет.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Треть </a:t>
            </a:r>
            <a:r>
              <a:rPr lang="ru-RU" sz="1600" dirty="0"/>
              <a:t>железных дорог республики представляет собой </a:t>
            </a:r>
            <a:r>
              <a:rPr lang="ru-RU" sz="1600" dirty="0" err="1"/>
              <a:t>двухлинейные</a:t>
            </a:r>
            <a:r>
              <a:rPr lang="ru-RU" sz="1600" dirty="0"/>
              <a:t> и электрифицированные линии. В казахстанской железнодорожной системе задействовано 3000 локомотивов, более 90 000 товарных и 2300 пассажирских вагонов. Железные дороги дают возможность иметь выход на международные рынки (через ст. Дружба — в Китай, Северную и Южную Корею; ст. </a:t>
            </a:r>
            <a:r>
              <a:rPr lang="ru-RU" sz="1600" dirty="0" err="1"/>
              <a:t>Чингельды</a:t>
            </a:r>
            <a:r>
              <a:rPr lang="ru-RU" sz="1600" dirty="0"/>
              <a:t> — в Узбекистан, Туркменистан и ст. Серахс — в Иран и к портам Персидского залива, далее через Турцию — на Черное море, через Россию — в страны Балтии, в Украину, на Кавказ, в Европу и к Тихому океану), уже сегодня представляют собой базу для реализации транзитного потенциала республики. Однако состояние их активов и внутриотраслевые проблемы не дают возможности эффективно его использовать. Сложившаяся ситуация привела к тому, что затраты на транзитные перевозки, при существующем низком техническом уровне железных дорог, не позволяют получать весомые прибавки к бюджету за счет доходов от транзита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006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186443"/>
            <a:ext cx="88640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Сложность месторождения Северный Хорасан, открытого еще в 1979 году, имеющего протяженность рудных залежей 10-12 километров при ширине 200-250 метров и глубине залегания от 200 до 800 метров и разделенного на два участка - Хорасан-1 и Хорасан-2, заключалась в его расположении в неосвоенной пустынной местности, на большом удалении от всех коммуникаций. Для успешной разработки потребовалось создание всей необходимой инфраструктуры. В кратчайшие сроки был построен новый мост через Сырдарью протяженностью 303 метра и шириной 8 метров, проложены асфальтированные автомобильные дороги общей протяженностью 37 километров, в том числе реконструировано 19,5 километра дороги областного значения </a:t>
            </a:r>
            <a:r>
              <a:rPr lang="ru-RU" sz="2000" b="1" dirty="0" err="1"/>
              <a:t>Шиели</a:t>
            </a:r>
            <a:r>
              <a:rPr lang="ru-RU" sz="2000" b="1" dirty="0"/>
              <a:t> - Каргалы - </a:t>
            </a:r>
            <a:r>
              <a:rPr lang="ru-RU" sz="2000" b="1" dirty="0" err="1"/>
              <a:t>Байкенже</a:t>
            </a:r>
            <a:r>
              <a:rPr lang="ru-RU" sz="2000" b="1" dirty="0"/>
              <a:t> - </a:t>
            </a:r>
            <a:r>
              <a:rPr lang="ru-RU" sz="2000" b="1" dirty="0" err="1"/>
              <a:t>Жанакорган</a:t>
            </a:r>
            <a:r>
              <a:rPr lang="ru-RU" sz="2000" b="1" dirty="0"/>
              <a:t>. Для транспортировки грузов в райцентре </a:t>
            </a:r>
            <a:r>
              <a:rPr lang="ru-RU" sz="2000" b="1" dirty="0" err="1"/>
              <a:t>Жанакорган</a:t>
            </a:r>
            <a:r>
              <a:rPr lang="ru-RU" sz="2000" b="1" dirty="0"/>
              <a:t> построены железнодорожное примыкание и </a:t>
            </a:r>
            <a:r>
              <a:rPr lang="ru-RU" sz="2000" b="1" dirty="0" err="1"/>
              <a:t>автоперевалочная</a:t>
            </a:r>
            <a:r>
              <a:rPr lang="ru-RU" sz="2000" b="1" dirty="0"/>
              <a:t> база, проведены три линии электропередачи 35 и 110 кВт. На самом руднике "Хорасан-1" был построен современный вахтовый поселок на 280 мест. </a:t>
            </a:r>
          </a:p>
          <a:p>
            <a:pPr algn="just"/>
            <a:r>
              <a:rPr lang="ru-RU" sz="2000" b="1" dirty="0"/>
              <a:t> В развитие инфраструктуры было направлено $58 млн. 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Пример инфраструктуры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548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186443"/>
            <a:ext cx="88640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b="1" dirty="0"/>
              <a:t>Общие сведения по месторождениям </a:t>
            </a:r>
            <a:r>
              <a:rPr lang="ru-RU" sz="1900" b="1" dirty="0" err="1"/>
              <a:t>Ушбас</a:t>
            </a:r>
            <a:r>
              <a:rPr lang="ru-RU" sz="1900" b="1" dirty="0"/>
              <a:t> и </a:t>
            </a:r>
            <a:r>
              <a:rPr lang="ru-RU" sz="1900" b="1" dirty="0" err="1"/>
              <a:t>Герес</a:t>
            </a:r>
            <a:r>
              <a:rPr lang="ru-RU" sz="1900" b="1" dirty="0"/>
              <a:t> </a:t>
            </a:r>
            <a:endParaRPr lang="ru-RU" sz="19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  Расположены в </a:t>
            </a:r>
            <a:r>
              <a:rPr lang="ru-RU" sz="1900" dirty="0" err="1"/>
              <a:t>Созакском</a:t>
            </a:r>
            <a:r>
              <a:rPr lang="ru-RU" sz="1900" dirty="0"/>
              <a:t> р-не ЮКО. Районный центр  с. </a:t>
            </a:r>
            <a:r>
              <a:rPr lang="ru-RU" sz="1900" dirty="0" err="1"/>
              <a:t>Шолаккорган</a:t>
            </a:r>
            <a:r>
              <a:rPr lang="ru-RU" sz="1900" dirty="0"/>
              <a:t>. Месторождение </a:t>
            </a:r>
            <a:r>
              <a:rPr lang="ru-RU" sz="1900" dirty="0" err="1"/>
              <a:t>Герес</a:t>
            </a:r>
            <a:r>
              <a:rPr lang="ru-RU" sz="1900" dirty="0"/>
              <a:t> расположено в 8-12 км южнее месторождения </a:t>
            </a:r>
            <a:r>
              <a:rPr lang="ru-RU" sz="1900" dirty="0" err="1"/>
              <a:t>Ушбас</a:t>
            </a:r>
            <a:r>
              <a:rPr lang="ru-RU" sz="1900" dirty="0"/>
              <a:t>.</a:t>
            </a:r>
            <a:endParaRPr lang="ru-RU" sz="1900" i="1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ru-RU" sz="19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Западное окончание месторождения </a:t>
            </a:r>
            <a:r>
              <a:rPr lang="ru-RU" sz="1900" dirty="0" err="1"/>
              <a:t>Ушбас</a:t>
            </a:r>
            <a:r>
              <a:rPr lang="ru-RU" sz="1900" dirty="0"/>
              <a:t> расположено в 25 км от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с. </a:t>
            </a:r>
            <a:r>
              <a:rPr lang="ru-RU" sz="1900" dirty="0" err="1"/>
              <a:t>Шолаккорган</a:t>
            </a:r>
            <a:r>
              <a:rPr lang="ru-RU" sz="1900" dirty="0"/>
              <a:t>,  восточное окончание – в 30 км  от г. Жанатас. </a:t>
            </a:r>
            <a:endParaRPr lang="ru-RU" sz="1900" i="1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ru-RU" sz="19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Жанатас и </a:t>
            </a:r>
            <a:r>
              <a:rPr lang="ru-RU" sz="1900" dirty="0" err="1"/>
              <a:t>Шолаккорган</a:t>
            </a:r>
            <a:r>
              <a:rPr lang="ru-RU" sz="1900" dirty="0"/>
              <a:t> связаны автомобильной дорогой с асфальтовым покрытием, которая проходит в 7-10 км севернее месторождения </a:t>
            </a:r>
            <a:r>
              <a:rPr lang="ru-RU" sz="1900" dirty="0" err="1"/>
              <a:t>Ушбас</a:t>
            </a:r>
            <a:r>
              <a:rPr lang="ru-RU" sz="1900" i="1" dirty="0"/>
              <a:t>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Параллельно месторождению </a:t>
            </a:r>
            <a:r>
              <a:rPr lang="ru-RU" sz="1900" dirty="0" err="1"/>
              <a:t>Ушбас</a:t>
            </a:r>
            <a:r>
              <a:rPr lang="ru-RU" sz="1900" dirty="0"/>
              <a:t> в 1-2 км южнее проходят железная дорога, автомобильная дорога с гравийным покрытием и высоковольтная линия </a:t>
            </a:r>
            <a:r>
              <a:rPr lang="ru-RU" sz="1900" dirty="0" err="1"/>
              <a:t>элекетропередачи</a:t>
            </a:r>
            <a:r>
              <a:rPr lang="ru-RU" sz="1900" dirty="0"/>
              <a:t> 220 </a:t>
            </a:r>
            <a:r>
              <a:rPr lang="ru-RU" sz="1900" dirty="0" err="1"/>
              <a:t>кВ.</a:t>
            </a:r>
            <a:r>
              <a:rPr lang="ru-RU" sz="1900" dirty="0"/>
              <a:t> </a:t>
            </a:r>
            <a:endParaRPr lang="ru-RU" sz="1900" i="1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ru-RU" sz="1900" dirty="0"/>
          </a:p>
          <a:p>
            <a:pPr marL="1887538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 </a:t>
            </a:r>
            <a:r>
              <a:rPr lang="ru-RU" sz="1900" b="1" dirty="0"/>
              <a:t>Для реализации проекта необходимо провести: </a:t>
            </a:r>
          </a:p>
          <a:p>
            <a:pPr marL="1887538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электрических сетей                             - 15 км</a:t>
            </a:r>
          </a:p>
          <a:p>
            <a:pPr marL="1887538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 железнодорожной инфраструктуры   - 5 км</a:t>
            </a:r>
          </a:p>
          <a:p>
            <a:pPr marL="1887538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 автомобильных дорог</a:t>
            </a:r>
            <a:r>
              <a:rPr lang="ru-RU" sz="1900" i="1" dirty="0"/>
              <a:t>                          - </a:t>
            </a:r>
            <a:r>
              <a:rPr lang="ru-RU" sz="1900" dirty="0"/>
              <a:t>35 км </a:t>
            </a:r>
          </a:p>
          <a:p>
            <a:pPr marL="1887538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sz="1900" dirty="0"/>
              <a:t> водовод                                                  - 10 км </a:t>
            </a:r>
            <a:endParaRPr lang="ru-RU" sz="1900" i="1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ru-RU" sz="19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Пример инфраструктуры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575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186443"/>
            <a:ext cx="886408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b="1" dirty="0"/>
              <a:t>Геология полезных ископаемых</a:t>
            </a:r>
            <a:r>
              <a:rPr lang="ru-RU" dirty="0"/>
              <a:t> — прикладной раздел </a:t>
            </a:r>
            <a:r>
              <a:rPr lang="ru-RU" dirty="0">
                <a:hlinkClick r:id="rId2" tooltip="Геология"/>
              </a:rPr>
              <a:t>геологии</a:t>
            </a:r>
            <a:r>
              <a:rPr lang="ru-RU" dirty="0"/>
              <a:t>, изучающий </a:t>
            </a:r>
            <a:r>
              <a:rPr lang="ru-RU" dirty="0">
                <a:hlinkClick r:id="rId3" tooltip="Месторождение полезного ископаемого"/>
              </a:rPr>
              <a:t>месторождения полезных ископаемых</a:t>
            </a:r>
            <a:r>
              <a:rPr lang="ru-RU" dirty="0"/>
              <a:t>, их строение, состав, условия образования и закономерности размещения в недрах </a:t>
            </a:r>
            <a:r>
              <a:rPr lang="ru-RU" dirty="0">
                <a:hlinkClick r:id="rId4" tooltip="Земля"/>
              </a:rPr>
              <a:t>Земли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ru-RU" dirty="0"/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dirty="0" smtClean="0"/>
              <a:t>Целью </a:t>
            </a:r>
            <a:r>
              <a:rPr lang="ru-RU" dirty="0"/>
              <a:t>геологии полезных ископаемых является создание научной основы для прогноза распространения, поисков, оценки и разведки месторождений полезных ископаемых</a:t>
            </a:r>
            <a:r>
              <a:rPr lang="ru-RU" dirty="0" smtClean="0"/>
              <a:t>.</a:t>
            </a:r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endParaRPr lang="ru-RU" sz="19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Понятие геологии полезных ископаемых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5001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49291" y="1186443"/>
            <a:ext cx="8864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dirty="0"/>
              <a:t>По промышленному использованию полезные ископаемые разделяются на металлические, неметаллические, горючие (или </a:t>
            </a:r>
            <a:r>
              <a:rPr lang="ru-RU" dirty="0" err="1"/>
              <a:t>каустобиолиты</a:t>
            </a:r>
            <a:r>
              <a:rPr lang="ru-RU" dirty="0"/>
              <a:t>), </a:t>
            </a:r>
            <a:r>
              <a:rPr lang="ru-RU" dirty="0" err="1"/>
              <a:t>гидро</a:t>
            </a:r>
            <a:r>
              <a:rPr lang="ru-RU" dirty="0"/>
              <a:t>- и </a:t>
            </a:r>
            <a:r>
              <a:rPr lang="ru-RU" dirty="0" err="1"/>
              <a:t>газоминеральные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dirty="0" smtClean="0"/>
              <a:t>Металлические </a:t>
            </a:r>
            <a:r>
              <a:rPr lang="ru-RU" dirty="0"/>
              <a:t>полезные ископаемые служат для извлечения из них металлов и элементов: · черных (железо, титан, хром, марганец); легирующих (никель, кобальт, вольфрам, молибден, ванадий); · цветных (алюминий, медь, свинец, цинк, сурьма, ртуть); · благородных (золото, серебро, платина, палладий); · радиоактивных (уран, радий, торий); · редких и рассеянных (висмут, цирконий, ниобий, тантал, галлий, германий, кадмий, индий), редких земель (лантан, церий, иттрий, прометий, самарий, лютеций). </a:t>
            </a:r>
            <a:endParaRPr lang="ru-RU" dirty="0" smtClean="0"/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dirty="0" smtClean="0"/>
              <a:t>К </a:t>
            </a:r>
            <a:r>
              <a:rPr lang="ru-RU" dirty="0"/>
              <a:t>неметаллическим полезным ископаемым принадлежат строительные горные породы (естественные строительные камни, пески, глины, сырье для каменного литья, стекол и керамики), индустриальное (алмаз, графит, асбест, слюды, драгоценные и поделочные камни, </a:t>
            </a:r>
            <a:r>
              <a:rPr lang="ru-RU" dirty="0" err="1"/>
              <a:t>пьезокристаллы</a:t>
            </a:r>
            <a:r>
              <a:rPr lang="ru-RU" dirty="0"/>
              <a:t>, оптические минералы), а также химическое и агрономическое сырье (сера, флюорит, барит, </a:t>
            </a:r>
            <a:r>
              <a:rPr lang="ru-RU" dirty="0" err="1"/>
              <a:t>галит</a:t>
            </a:r>
            <a:r>
              <a:rPr lang="ru-RU" dirty="0"/>
              <a:t>, калийные соли, апатит, фосфориты). </a:t>
            </a:r>
            <a:endParaRPr lang="ru-RU" dirty="0" smtClean="0"/>
          </a:p>
          <a:p>
            <a:pPr algn="just">
              <a:buClr>
                <a:schemeClr val="accent2">
                  <a:lumMod val="60000"/>
                  <a:lumOff val="40000"/>
                </a:schemeClr>
              </a:buClr>
              <a:defRPr/>
            </a:pPr>
            <a:r>
              <a:rPr lang="ru-RU" dirty="0" smtClean="0"/>
              <a:t>Горючие </a:t>
            </a:r>
            <a:r>
              <a:rPr lang="ru-RU" dirty="0"/>
              <a:t>ископаемые включают торф, бурый и каменный уголь, антрацит, горючие сланцы, нефть, горючий газ. Они служат топливом, а также сырьем для химической промышленности. 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884009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Деление ПИ по промышленному использованию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5946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2365</TotalTime>
  <Words>956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Анализ инфраструктуры и геологии месторождения</vt:lpstr>
      <vt:lpstr>Содержание</vt:lpstr>
      <vt:lpstr>По завершению урока Вы будете знать:</vt:lpstr>
      <vt:lpstr>Понятие инфраструктура</vt:lpstr>
      <vt:lpstr>Презентация PowerPoint</vt:lpstr>
      <vt:lpstr>Пример инфраструктуры</vt:lpstr>
      <vt:lpstr>Пример инфраструктуры</vt:lpstr>
      <vt:lpstr>Понятие геологии полезных ископаемых</vt:lpstr>
      <vt:lpstr>Деление ПИ по промышленному использованию</vt:lpstr>
      <vt:lpstr>Понятие геологии полезных ископаемых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Адиан</cp:lastModifiedBy>
  <cp:revision>302</cp:revision>
  <dcterms:created xsi:type="dcterms:W3CDTF">2017-10-09T05:58:02Z</dcterms:created>
  <dcterms:modified xsi:type="dcterms:W3CDTF">2020-09-28T15:57:28Z</dcterms:modified>
</cp:coreProperties>
</file>