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5" r:id="rId16"/>
    <p:sldId id="276" r:id="rId17"/>
    <p:sldId id="277" r:id="rId18"/>
    <p:sldId id="278" r:id="rId19"/>
    <p:sldId id="279" r:id="rId20"/>
    <p:sldId id="280" r:id="rId21"/>
    <p:sldId id="281" r:id="rId22"/>
    <p:sldId id="282" r:id="rId23"/>
    <p:sldId id="283" r:id="rId24"/>
    <p:sldId id="284" r:id="rId25"/>
    <p:sldId id="285" r:id="rId26"/>
    <p:sldId id="286" r:id="rId27"/>
  </p:sldIdLst>
  <p:sldSz cx="9144000" cy="6858000" type="screen4x3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43" autoAdjust="0"/>
    <p:restoredTop sz="94652" autoAdjust="0"/>
  </p:normalViewPr>
  <p:slideViewPr>
    <p:cSldViewPr>
      <p:cViewPr varScale="1">
        <p:scale>
          <a:sx n="54" d="100"/>
          <a:sy n="54" d="100"/>
        </p:scale>
        <p:origin x="90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4">
  <dgm:title val=""/>
  <dgm:desc val=""/>
  <dgm:catLst>
    <dgm:cat type="accent4" pri="11400"/>
  </dgm:catLst>
  <dgm:styleLbl name="node0">
    <dgm:fillClrLst meth="cycle">
      <a:schemeClr val="accent4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4">
        <a:shade val="50000"/>
      </a:schemeClr>
      <a:schemeClr val="accent4">
        <a:tint val="55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4">
        <a:shade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4">
        <a:shade val="80000"/>
        <a:alpha val="50000"/>
      </a:schemeClr>
      <a:schemeClr val="accent4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4">
        <a:shade val="90000"/>
      </a:schemeClr>
      <a:schemeClr val="accent4">
        <a:tint val="50000"/>
      </a:schemeClr>
    </dgm:fillClrLst>
    <dgm:linClrLst meth="cycle"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4">
        <a:shade val="50000"/>
      </a:schemeClr>
      <a:schemeClr val="accent4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55000"/>
      </a:schemeClr>
    </dgm:fillClrLst>
    <dgm:linClrLst meth="repeat">
      <a:schemeClr val="accent4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55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CA2047-1BA1-0746-AC5A-473B5DD4AB0D}" type="doc">
      <dgm:prSet loTypeId="urn:microsoft.com/office/officeart/2005/8/layout/vList2" loCatId="list" qsTypeId="urn:microsoft.com/office/officeart/2005/8/quickstyle/simple4" qsCatId="simple" csTypeId="urn:microsoft.com/office/officeart/2005/8/colors/accent4_3" csCatId="accent4" phldr="1"/>
      <dgm:spPr/>
      <dgm:t>
        <a:bodyPr/>
        <a:lstStyle/>
        <a:p>
          <a:endParaRPr lang="en-US"/>
        </a:p>
      </dgm:t>
    </dgm:pt>
    <dgm:pt modelId="{8D97BE50-A2EC-AC4E-881B-CD305C1AC59E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US" sz="2800" b="1" dirty="0" err="1">
              <a:solidFill>
                <a:schemeClr val="tx1"/>
              </a:solidFill>
              <a:latin typeface="Times New Roman"/>
              <a:cs typeface="Times New Roman"/>
            </a:rPr>
            <a:t>в</a:t>
          </a:r>
          <a:r>
            <a:rPr lang="en-US" sz="2800" b="1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/>
              <a:cs typeface="Times New Roman"/>
            </a:rPr>
            <a:t>проверке</a:t>
          </a:r>
          <a:r>
            <a:rPr lang="en-US" sz="2800" b="1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/>
              <a:cs typeface="Times New Roman"/>
            </a:rPr>
            <a:t>наличия</a:t>
          </a:r>
          <a:r>
            <a:rPr lang="en-US" sz="2800" b="1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/>
              <a:cs typeface="Times New Roman"/>
            </a:rPr>
            <a:t>пломб</a:t>
          </a:r>
          <a:r>
            <a:rPr lang="en-US" sz="2800" b="1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/>
              <a:cs typeface="Times New Roman"/>
            </a:rPr>
            <a:t>и</a:t>
          </a:r>
          <a:r>
            <a:rPr lang="en-US" sz="2800" b="1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/>
              <a:cs typeface="Times New Roman"/>
            </a:rPr>
            <a:t>запасных</a:t>
          </a:r>
          <a:r>
            <a:rPr lang="en-US" sz="2800" b="1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dirty="0" err="1">
              <a:solidFill>
                <a:schemeClr val="tx1"/>
              </a:solidFill>
              <a:latin typeface="Times New Roman"/>
              <a:cs typeface="Times New Roman"/>
            </a:rPr>
            <a:t>частей</a:t>
          </a:r>
          <a:r>
            <a:rPr lang="en-US" sz="2800" dirty="0">
              <a:latin typeface="Times New Roman"/>
              <a:cs typeface="Times New Roman"/>
            </a:rPr>
            <a:t>;</a:t>
          </a:r>
        </a:p>
      </dgm:t>
    </dgm:pt>
    <dgm:pt modelId="{E6783789-A3F9-B04B-ABA6-2A36AF3FF14F}" type="parTrans" cxnId="{DE715A20-443B-6D48-906D-F337AEB88202}">
      <dgm:prSet/>
      <dgm:spPr/>
      <dgm:t>
        <a:bodyPr/>
        <a:lstStyle/>
        <a:p>
          <a:endParaRPr lang="en-US"/>
        </a:p>
      </dgm:t>
    </dgm:pt>
    <dgm:pt modelId="{86897C1E-8247-2B40-941E-20E74382737D}" type="sibTrans" cxnId="{DE715A20-443B-6D48-906D-F337AEB88202}">
      <dgm:prSet/>
      <dgm:spPr/>
      <dgm:t>
        <a:bodyPr/>
        <a:lstStyle/>
        <a:p>
          <a:endParaRPr lang="en-US"/>
        </a:p>
      </dgm:t>
    </dgm:pt>
    <dgm:pt modelId="{8C9FFBB7-5B1B-9841-AC26-2FCEB0DCBD31}">
      <dgm:prSet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b="1" dirty="0">
              <a:solidFill>
                <a:schemeClr val="tx1"/>
              </a:solidFill>
              <a:latin typeface="Times New Roman"/>
              <a:cs typeface="Times New Roman"/>
            </a:rPr>
            <a:t>в составлении акта с участием представителя транспортной организации для предъявления последующих претензий предприятию-изготовителю.</a:t>
          </a:r>
          <a:endParaRPr lang="en-US" b="1" dirty="0">
            <a:solidFill>
              <a:schemeClr val="tx1"/>
            </a:solidFill>
            <a:latin typeface="Times New Roman"/>
            <a:cs typeface="Times New Roman"/>
          </a:endParaRPr>
        </a:p>
      </dgm:t>
    </dgm:pt>
    <dgm:pt modelId="{A24F821A-5F24-C74D-B056-40D7431E6AD7}" type="parTrans" cxnId="{FC3182F7-28A6-BB42-80BC-1ED5D21DC7B5}">
      <dgm:prSet/>
      <dgm:spPr/>
      <dgm:t>
        <a:bodyPr/>
        <a:lstStyle/>
        <a:p>
          <a:endParaRPr lang="en-US"/>
        </a:p>
      </dgm:t>
    </dgm:pt>
    <dgm:pt modelId="{2E0BE82C-D5FF-8A4B-A41E-9CCDD70A3AE0}" type="sibTrans" cxnId="{FC3182F7-28A6-BB42-80BC-1ED5D21DC7B5}">
      <dgm:prSet/>
      <dgm:spPr/>
      <dgm:t>
        <a:bodyPr/>
        <a:lstStyle/>
        <a:p>
          <a:endParaRPr lang="en-US"/>
        </a:p>
      </dgm:t>
    </dgm:pt>
    <dgm:pt modelId="{83D9C8F2-417B-CC4D-9791-802613BA7AA5}" type="pres">
      <dgm:prSet presAssocID="{A7CA2047-1BA1-0746-AC5A-473B5DD4AB0D}" presName="linear" presStyleCnt="0">
        <dgm:presLayoutVars>
          <dgm:animLvl val="lvl"/>
          <dgm:resizeHandles val="exact"/>
        </dgm:presLayoutVars>
      </dgm:prSet>
      <dgm:spPr/>
    </dgm:pt>
    <dgm:pt modelId="{06FECE9C-1EA2-4045-A488-6860C496CEB4}" type="pres">
      <dgm:prSet presAssocID="{8D97BE50-A2EC-AC4E-881B-CD305C1AC59E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644A7790-C652-FD42-9FD2-E08E9DD327FC}" type="pres">
      <dgm:prSet presAssocID="{86897C1E-8247-2B40-941E-20E74382737D}" presName="spacer" presStyleCnt="0"/>
      <dgm:spPr/>
    </dgm:pt>
    <dgm:pt modelId="{40EB4FDC-D4DB-7D48-8023-3FCED4D97459}" type="pres">
      <dgm:prSet presAssocID="{8C9FFBB7-5B1B-9841-AC26-2FCEB0DCBD31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DE715A20-443B-6D48-906D-F337AEB88202}" srcId="{A7CA2047-1BA1-0746-AC5A-473B5DD4AB0D}" destId="{8D97BE50-A2EC-AC4E-881B-CD305C1AC59E}" srcOrd="0" destOrd="0" parTransId="{E6783789-A3F9-B04B-ABA6-2A36AF3FF14F}" sibTransId="{86897C1E-8247-2B40-941E-20E74382737D}"/>
    <dgm:cxn modelId="{03A5335B-3797-4C57-94FF-FAA425F52AE9}" type="presOf" srcId="{A7CA2047-1BA1-0746-AC5A-473B5DD4AB0D}" destId="{83D9C8F2-417B-CC4D-9791-802613BA7AA5}" srcOrd="0" destOrd="0" presId="urn:microsoft.com/office/officeart/2005/8/layout/vList2"/>
    <dgm:cxn modelId="{87D60263-9EB3-43B0-BE91-5BF5759C98CB}" type="presOf" srcId="{8C9FFBB7-5B1B-9841-AC26-2FCEB0DCBD31}" destId="{40EB4FDC-D4DB-7D48-8023-3FCED4D97459}" srcOrd="0" destOrd="0" presId="urn:microsoft.com/office/officeart/2005/8/layout/vList2"/>
    <dgm:cxn modelId="{B0896FA1-0448-457F-8114-35823E858A61}" type="presOf" srcId="{8D97BE50-A2EC-AC4E-881B-CD305C1AC59E}" destId="{06FECE9C-1EA2-4045-A488-6860C496CEB4}" srcOrd="0" destOrd="0" presId="urn:microsoft.com/office/officeart/2005/8/layout/vList2"/>
    <dgm:cxn modelId="{FC3182F7-28A6-BB42-80BC-1ED5D21DC7B5}" srcId="{A7CA2047-1BA1-0746-AC5A-473B5DD4AB0D}" destId="{8C9FFBB7-5B1B-9841-AC26-2FCEB0DCBD31}" srcOrd="1" destOrd="0" parTransId="{A24F821A-5F24-C74D-B056-40D7431E6AD7}" sibTransId="{2E0BE82C-D5FF-8A4B-A41E-9CCDD70A3AE0}"/>
    <dgm:cxn modelId="{259A0943-A395-440B-9078-AC5EFBC5CDA7}" type="presParOf" srcId="{83D9C8F2-417B-CC4D-9791-802613BA7AA5}" destId="{06FECE9C-1EA2-4045-A488-6860C496CEB4}" srcOrd="0" destOrd="0" presId="urn:microsoft.com/office/officeart/2005/8/layout/vList2"/>
    <dgm:cxn modelId="{11BC21CF-3DA6-40D2-A728-8F94DED5F356}" type="presParOf" srcId="{83D9C8F2-417B-CC4D-9791-802613BA7AA5}" destId="{644A7790-C652-FD42-9FD2-E08E9DD327FC}" srcOrd="1" destOrd="0" presId="urn:microsoft.com/office/officeart/2005/8/layout/vList2"/>
    <dgm:cxn modelId="{67B18C2D-DA87-4274-B706-BB3FEEDE95A8}" type="presParOf" srcId="{83D9C8F2-417B-CC4D-9791-802613BA7AA5}" destId="{40EB4FDC-D4DB-7D48-8023-3FCED4D97459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97A71A8-AFB2-6842-AE01-E1038A3BD588}" type="doc">
      <dgm:prSet loTypeId="urn:microsoft.com/office/officeart/2005/8/layout/pyramid2" loCatId="pyramid" qsTypeId="urn:microsoft.com/office/officeart/2005/8/quickstyle/simple4" qsCatId="simple" csTypeId="urn:microsoft.com/office/officeart/2005/8/colors/accent4_2" csCatId="accent4"/>
      <dgm:spPr/>
      <dgm:t>
        <a:bodyPr/>
        <a:lstStyle/>
        <a:p>
          <a:endParaRPr lang="en-US"/>
        </a:p>
      </dgm:t>
    </dgm:pt>
    <dgm:pt modelId="{7685ECF8-4193-E648-AAF3-CA0A4EA7484A}">
      <dgm:prSet custT="1"/>
      <dgm:spPr/>
      <dgm:t>
        <a:bodyPr/>
        <a:lstStyle/>
        <a:p>
          <a:pPr rtl="0"/>
          <a:r>
            <a:rPr lang="en-US" sz="2000" b="1" dirty="0" err="1">
              <a:latin typeface="Times New Roman"/>
              <a:cs typeface="Times New Roman"/>
            </a:rPr>
            <a:t>удельного</a:t>
          </a:r>
          <a:r>
            <a:rPr lang="en-US" sz="2000" b="1" dirty="0">
              <a:latin typeface="Times New Roman"/>
              <a:cs typeface="Times New Roman"/>
            </a:rPr>
            <a:t> </a:t>
          </a:r>
          <a:r>
            <a:rPr lang="en-US" sz="2000" b="1" dirty="0" err="1">
              <a:latin typeface="Times New Roman"/>
              <a:cs typeface="Times New Roman"/>
            </a:rPr>
            <a:t>давления</a:t>
          </a:r>
          <a:r>
            <a:rPr lang="en-US" sz="2000" b="1" dirty="0">
              <a:latin typeface="Times New Roman"/>
              <a:cs typeface="Times New Roman"/>
            </a:rPr>
            <a:t>;</a:t>
          </a:r>
        </a:p>
      </dgm:t>
    </dgm:pt>
    <dgm:pt modelId="{FA2D29EB-AE62-AF49-9FDE-7C0549183BE6}" type="parTrans" cxnId="{2BA3A44C-B2A9-3F4A-B4B3-1314D768DFA9}">
      <dgm:prSet/>
      <dgm:spPr/>
      <dgm:t>
        <a:bodyPr/>
        <a:lstStyle/>
        <a:p>
          <a:endParaRPr lang="en-US"/>
        </a:p>
      </dgm:t>
    </dgm:pt>
    <dgm:pt modelId="{D4004B0C-8AE9-B84C-B6C0-F8CF07D8B965}" type="sibTrans" cxnId="{2BA3A44C-B2A9-3F4A-B4B3-1314D768DFA9}">
      <dgm:prSet/>
      <dgm:spPr/>
      <dgm:t>
        <a:bodyPr/>
        <a:lstStyle/>
        <a:p>
          <a:endParaRPr lang="en-US"/>
        </a:p>
      </dgm:t>
    </dgm:pt>
    <dgm:pt modelId="{979B5DB3-B7B8-A24B-B42A-D8FE2BC43A10}">
      <dgm:prSet custT="1"/>
      <dgm:spPr/>
      <dgm:t>
        <a:bodyPr/>
        <a:lstStyle/>
        <a:p>
          <a:pPr rtl="0"/>
          <a:r>
            <a:rPr lang="en-US" sz="2000" b="1" dirty="0" err="1">
              <a:latin typeface="Times New Roman"/>
              <a:cs typeface="Times New Roman"/>
            </a:rPr>
            <a:t>относительной</a:t>
          </a:r>
          <a:r>
            <a:rPr lang="en-US" sz="2000" b="1" dirty="0">
              <a:latin typeface="Times New Roman"/>
              <a:cs typeface="Times New Roman"/>
            </a:rPr>
            <a:t> </a:t>
          </a:r>
          <a:r>
            <a:rPr lang="en-US" sz="2000" b="1" dirty="0" err="1">
              <a:latin typeface="Times New Roman"/>
              <a:cs typeface="Times New Roman"/>
            </a:rPr>
            <a:t>скорости</a:t>
          </a:r>
          <a:r>
            <a:rPr lang="en-US" sz="2000" b="1" dirty="0">
              <a:latin typeface="Times New Roman"/>
              <a:cs typeface="Times New Roman"/>
            </a:rPr>
            <a:t> </a:t>
          </a:r>
          <a:r>
            <a:rPr lang="en-US" sz="2000" b="1" dirty="0" err="1">
              <a:latin typeface="Times New Roman"/>
              <a:cs typeface="Times New Roman"/>
            </a:rPr>
            <a:t>перемещения</a:t>
          </a:r>
          <a:r>
            <a:rPr lang="en-US" sz="2000" b="1" dirty="0">
              <a:latin typeface="Times New Roman"/>
              <a:cs typeface="Times New Roman"/>
            </a:rPr>
            <a:t> </a:t>
          </a:r>
          <a:r>
            <a:rPr lang="en-US" sz="2000" b="1" dirty="0" err="1">
              <a:latin typeface="Times New Roman"/>
              <a:cs typeface="Times New Roman"/>
            </a:rPr>
            <a:t>поверхностей</a:t>
          </a:r>
          <a:r>
            <a:rPr lang="en-US" sz="2000" b="1" dirty="0">
              <a:latin typeface="Times New Roman"/>
              <a:cs typeface="Times New Roman"/>
            </a:rPr>
            <a:t>;</a:t>
          </a:r>
        </a:p>
      </dgm:t>
    </dgm:pt>
    <dgm:pt modelId="{5A478C7B-EF45-C149-BB61-D64156B1724A}" type="parTrans" cxnId="{31D856C3-C566-684E-BB00-4D9CC7DC3D15}">
      <dgm:prSet/>
      <dgm:spPr/>
      <dgm:t>
        <a:bodyPr/>
        <a:lstStyle/>
        <a:p>
          <a:endParaRPr lang="en-US"/>
        </a:p>
      </dgm:t>
    </dgm:pt>
    <dgm:pt modelId="{8565B871-594C-2C40-9FD7-B1674FD4B21B}" type="sibTrans" cxnId="{31D856C3-C566-684E-BB00-4D9CC7DC3D15}">
      <dgm:prSet/>
      <dgm:spPr/>
      <dgm:t>
        <a:bodyPr/>
        <a:lstStyle/>
        <a:p>
          <a:endParaRPr lang="en-US"/>
        </a:p>
      </dgm:t>
    </dgm:pt>
    <dgm:pt modelId="{29C5B61B-B463-CC4C-AAF4-08809F7654D7}">
      <dgm:prSet custT="1"/>
      <dgm:spPr/>
      <dgm:t>
        <a:bodyPr/>
        <a:lstStyle/>
        <a:p>
          <a:pPr rtl="0"/>
          <a:r>
            <a:rPr lang="ru-RU" sz="2000" b="1" dirty="0">
              <a:latin typeface="Times New Roman"/>
              <a:cs typeface="Times New Roman"/>
            </a:rPr>
            <a:t>продолжительности.</a:t>
          </a:r>
          <a:r>
            <a:rPr lang="ru-RU" sz="2000" dirty="0">
              <a:latin typeface="Times New Roman"/>
              <a:cs typeface="Times New Roman"/>
            </a:rPr>
            <a:t> </a:t>
          </a:r>
          <a:endParaRPr lang="en-US" sz="2000" dirty="0">
            <a:latin typeface="Times New Roman"/>
            <a:cs typeface="Times New Roman"/>
          </a:endParaRPr>
        </a:p>
      </dgm:t>
    </dgm:pt>
    <dgm:pt modelId="{517AE5BF-F7B4-E843-80D0-B00D119305BD}" type="parTrans" cxnId="{557BE94B-D29D-3343-BF64-BB623E573A8C}">
      <dgm:prSet/>
      <dgm:spPr/>
      <dgm:t>
        <a:bodyPr/>
        <a:lstStyle/>
        <a:p>
          <a:endParaRPr lang="en-US"/>
        </a:p>
      </dgm:t>
    </dgm:pt>
    <dgm:pt modelId="{8678AE60-D4D1-5348-A99A-5CF9B7FB252B}" type="sibTrans" cxnId="{557BE94B-D29D-3343-BF64-BB623E573A8C}">
      <dgm:prSet/>
      <dgm:spPr/>
      <dgm:t>
        <a:bodyPr/>
        <a:lstStyle/>
        <a:p>
          <a:endParaRPr lang="en-US"/>
        </a:p>
      </dgm:t>
    </dgm:pt>
    <dgm:pt modelId="{6D3C64A5-2459-F645-BFB2-6AF22E1A028A}" type="pres">
      <dgm:prSet presAssocID="{197A71A8-AFB2-6842-AE01-E1038A3BD588}" presName="compositeShape" presStyleCnt="0">
        <dgm:presLayoutVars>
          <dgm:dir/>
          <dgm:resizeHandles/>
        </dgm:presLayoutVars>
      </dgm:prSet>
      <dgm:spPr/>
    </dgm:pt>
    <dgm:pt modelId="{888505ED-58DD-6F42-93A7-6301B6EE9914}" type="pres">
      <dgm:prSet presAssocID="{197A71A8-AFB2-6842-AE01-E1038A3BD588}" presName="pyramid" presStyleLbl="node1" presStyleIdx="0" presStyleCnt="1"/>
      <dgm:spPr>
        <a:solidFill>
          <a:schemeClr val="accent1">
            <a:lumMod val="75000"/>
          </a:schemeClr>
        </a:solidFill>
      </dgm:spPr>
    </dgm:pt>
    <dgm:pt modelId="{92A4E799-5468-C04B-856A-CA6DEA384B65}" type="pres">
      <dgm:prSet presAssocID="{197A71A8-AFB2-6842-AE01-E1038A3BD588}" presName="theList" presStyleCnt="0"/>
      <dgm:spPr/>
    </dgm:pt>
    <dgm:pt modelId="{DD281D83-6C8D-024B-85FD-74F12F002390}" type="pres">
      <dgm:prSet presAssocID="{7685ECF8-4193-E648-AAF3-CA0A4EA7484A}" presName="aNode" presStyleLbl="fgAcc1" presStyleIdx="0" presStyleCnt="3">
        <dgm:presLayoutVars>
          <dgm:bulletEnabled val="1"/>
        </dgm:presLayoutVars>
      </dgm:prSet>
      <dgm:spPr/>
    </dgm:pt>
    <dgm:pt modelId="{DFBD1BB9-2A23-C24A-B057-2D04C8BAA839}" type="pres">
      <dgm:prSet presAssocID="{7685ECF8-4193-E648-AAF3-CA0A4EA7484A}" presName="aSpace" presStyleCnt="0"/>
      <dgm:spPr/>
    </dgm:pt>
    <dgm:pt modelId="{3A1BE59B-1449-EA45-B0A5-6017794263CA}" type="pres">
      <dgm:prSet presAssocID="{979B5DB3-B7B8-A24B-B42A-D8FE2BC43A10}" presName="aNode" presStyleLbl="fgAcc1" presStyleIdx="1" presStyleCnt="3">
        <dgm:presLayoutVars>
          <dgm:bulletEnabled val="1"/>
        </dgm:presLayoutVars>
      </dgm:prSet>
      <dgm:spPr/>
    </dgm:pt>
    <dgm:pt modelId="{BB50C8AF-C98F-2C42-BF53-5FCD06097C4D}" type="pres">
      <dgm:prSet presAssocID="{979B5DB3-B7B8-A24B-B42A-D8FE2BC43A10}" presName="aSpace" presStyleCnt="0"/>
      <dgm:spPr/>
    </dgm:pt>
    <dgm:pt modelId="{803041E6-3B87-834D-A741-7B3EDFBC73FD}" type="pres">
      <dgm:prSet presAssocID="{29C5B61B-B463-CC4C-AAF4-08809F7654D7}" presName="aNode" presStyleLbl="fgAcc1" presStyleIdx="2" presStyleCnt="3">
        <dgm:presLayoutVars>
          <dgm:bulletEnabled val="1"/>
        </dgm:presLayoutVars>
      </dgm:prSet>
      <dgm:spPr/>
    </dgm:pt>
    <dgm:pt modelId="{7DBA9E9F-292B-384D-8F57-DCD0D2FB1A3A}" type="pres">
      <dgm:prSet presAssocID="{29C5B61B-B463-CC4C-AAF4-08809F7654D7}" presName="aSpace" presStyleCnt="0"/>
      <dgm:spPr/>
    </dgm:pt>
  </dgm:ptLst>
  <dgm:cxnLst>
    <dgm:cxn modelId="{63A20C25-3461-4BC4-9BB3-0C1EAF41D9BE}" type="presOf" srcId="{29C5B61B-B463-CC4C-AAF4-08809F7654D7}" destId="{803041E6-3B87-834D-A741-7B3EDFBC73FD}" srcOrd="0" destOrd="0" presId="urn:microsoft.com/office/officeart/2005/8/layout/pyramid2"/>
    <dgm:cxn modelId="{557BE94B-D29D-3343-BF64-BB623E573A8C}" srcId="{197A71A8-AFB2-6842-AE01-E1038A3BD588}" destId="{29C5B61B-B463-CC4C-AAF4-08809F7654D7}" srcOrd="2" destOrd="0" parTransId="{517AE5BF-F7B4-E843-80D0-B00D119305BD}" sibTransId="{8678AE60-D4D1-5348-A99A-5CF9B7FB252B}"/>
    <dgm:cxn modelId="{2BA3A44C-B2A9-3F4A-B4B3-1314D768DFA9}" srcId="{197A71A8-AFB2-6842-AE01-E1038A3BD588}" destId="{7685ECF8-4193-E648-AAF3-CA0A4EA7484A}" srcOrd="0" destOrd="0" parTransId="{FA2D29EB-AE62-AF49-9FDE-7C0549183BE6}" sibTransId="{D4004B0C-8AE9-B84C-B6C0-F8CF07D8B965}"/>
    <dgm:cxn modelId="{914C3283-02A0-4746-8FA6-5C0B28EA6FD4}" type="presOf" srcId="{197A71A8-AFB2-6842-AE01-E1038A3BD588}" destId="{6D3C64A5-2459-F645-BFB2-6AF22E1A028A}" srcOrd="0" destOrd="0" presId="urn:microsoft.com/office/officeart/2005/8/layout/pyramid2"/>
    <dgm:cxn modelId="{15898BBB-A979-4F37-8845-9CEBB803642F}" type="presOf" srcId="{7685ECF8-4193-E648-AAF3-CA0A4EA7484A}" destId="{DD281D83-6C8D-024B-85FD-74F12F002390}" srcOrd="0" destOrd="0" presId="urn:microsoft.com/office/officeart/2005/8/layout/pyramid2"/>
    <dgm:cxn modelId="{31D856C3-C566-684E-BB00-4D9CC7DC3D15}" srcId="{197A71A8-AFB2-6842-AE01-E1038A3BD588}" destId="{979B5DB3-B7B8-A24B-B42A-D8FE2BC43A10}" srcOrd="1" destOrd="0" parTransId="{5A478C7B-EF45-C149-BB61-D64156B1724A}" sibTransId="{8565B871-594C-2C40-9FD7-B1674FD4B21B}"/>
    <dgm:cxn modelId="{24AB7CCD-6E2C-45FC-AC5F-221930793A94}" type="presOf" srcId="{979B5DB3-B7B8-A24B-B42A-D8FE2BC43A10}" destId="{3A1BE59B-1449-EA45-B0A5-6017794263CA}" srcOrd="0" destOrd="0" presId="urn:microsoft.com/office/officeart/2005/8/layout/pyramid2"/>
    <dgm:cxn modelId="{B740916C-94F3-4D09-B2C7-718F19CDBA3B}" type="presParOf" srcId="{6D3C64A5-2459-F645-BFB2-6AF22E1A028A}" destId="{888505ED-58DD-6F42-93A7-6301B6EE9914}" srcOrd="0" destOrd="0" presId="urn:microsoft.com/office/officeart/2005/8/layout/pyramid2"/>
    <dgm:cxn modelId="{96A6FDFB-F274-4F24-B62F-75F7C0176B11}" type="presParOf" srcId="{6D3C64A5-2459-F645-BFB2-6AF22E1A028A}" destId="{92A4E799-5468-C04B-856A-CA6DEA384B65}" srcOrd="1" destOrd="0" presId="urn:microsoft.com/office/officeart/2005/8/layout/pyramid2"/>
    <dgm:cxn modelId="{E7F8F899-D9C7-44D7-9AE2-97DD2E6A6520}" type="presParOf" srcId="{92A4E799-5468-C04B-856A-CA6DEA384B65}" destId="{DD281D83-6C8D-024B-85FD-74F12F002390}" srcOrd="0" destOrd="0" presId="urn:microsoft.com/office/officeart/2005/8/layout/pyramid2"/>
    <dgm:cxn modelId="{3C77238F-6AF8-43A8-9417-FD1345B3E3CC}" type="presParOf" srcId="{92A4E799-5468-C04B-856A-CA6DEA384B65}" destId="{DFBD1BB9-2A23-C24A-B057-2D04C8BAA839}" srcOrd="1" destOrd="0" presId="urn:microsoft.com/office/officeart/2005/8/layout/pyramid2"/>
    <dgm:cxn modelId="{BAD174B1-C743-44D1-9B3B-97A2AE483ECA}" type="presParOf" srcId="{92A4E799-5468-C04B-856A-CA6DEA384B65}" destId="{3A1BE59B-1449-EA45-B0A5-6017794263CA}" srcOrd="2" destOrd="0" presId="urn:microsoft.com/office/officeart/2005/8/layout/pyramid2"/>
    <dgm:cxn modelId="{2EC62BE4-1DAB-4506-9569-81E71878AA37}" type="presParOf" srcId="{92A4E799-5468-C04B-856A-CA6DEA384B65}" destId="{BB50C8AF-C98F-2C42-BF53-5FCD06097C4D}" srcOrd="3" destOrd="0" presId="urn:microsoft.com/office/officeart/2005/8/layout/pyramid2"/>
    <dgm:cxn modelId="{217A982F-EE71-40CD-BC91-5DAF67B5AFFB}" type="presParOf" srcId="{92A4E799-5468-C04B-856A-CA6DEA384B65}" destId="{803041E6-3B87-834D-A741-7B3EDFBC73FD}" srcOrd="4" destOrd="0" presId="urn:microsoft.com/office/officeart/2005/8/layout/pyramid2"/>
    <dgm:cxn modelId="{EFCFD96E-207F-4B65-937E-E29731269A12}" type="presParOf" srcId="{92A4E799-5468-C04B-856A-CA6DEA384B65}" destId="{7DBA9E9F-292B-384D-8F57-DCD0D2FB1A3A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11C918F-5D2D-D645-9ACB-A8B3E9F60ECA}" type="doc">
      <dgm:prSet loTypeId="urn:microsoft.com/office/officeart/2005/8/layout/target3" loCatId="relationship" qsTypeId="urn:microsoft.com/office/officeart/2005/8/quickstyle/simple4" qsCatId="simple" csTypeId="urn:microsoft.com/office/officeart/2005/8/colors/accent4_4" csCatId="accent4"/>
      <dgm:spPr/>
      <dgm:t>
        <a:bodyPr/>
        <a:lstStyle/>
        <a:p>
          <a:endParaRPr lang="en-US"/>
        </a:p>
      </dgm:t>
    </dgm:pt>
    <dgm:pt modelId="{DBD89F8B-8822-EC46-A6C5-3F922CE55CD7}">
      <dgm:prSet/>
      <dgm:spPr/>
      <dgm:t>
        <a:bodyPr/>
        <a:lstStyle/>
        <a:p>
          <a:pPr rtl="0"/>
          <a:r>
            <a:rPr lang="en-US" dirty="0" err="1">
              <a:latin typeface="Times New Roman"/>
              <a:cs typeface="Times New Roman"/>
            </a:rPr>
            <a:t>в</a:t>
          </a:r>
          <a:r>
            <a:rPr lang="en-US" dirty="0">
              <a:latin typeface="Times New Roman"/>
              <a:cs typeface="Times New Roman"/>
            </a:rPr>
            <a:t> </a:t>
          </a:r>
          <a:r>
            <a:rPr lang="en-US" dirty="0" err="1">
              <a:latin typeface="Times New Roman"/>
              <a:cs typeface="Times New Roman"/>
            </a:rPr>
            <a:t>технической</a:t>
          </a:r>
          <a:r>
            <a:rPr lang="en-US" dirty="0">
              <a:latin typeface="Times New Roman"/>
              <a:cs typeface="Times New Roman"/>
            </a:rPr>
            <a:t> </a:t>
          </a:r>
          <a:r>
            <a:rPr lang="en-US" dirty="0" err="1">
              <a:latin typeface="Times New Roman"/>
              <a:cs typeface="Times New Roman"/>
            </a:rPr>
            <a:t>экспертизе</a:t>
          </a:r>
          <a:r>
            <a:rPr lang="en-US" dirty="0">
              <a:latin typeface="Times New Roman"/>
              <a:cs typeface="Times New Roman"/>
            </a:rPr>
            <a:t>;</a:t>
          </a:r>
        </a:p>
      </dgm:t>
    </dgm:pt>
    <dgm:pt modelId="{D938A0F0-8EE5-CC47-93FA-2E52F905A22C}" type="parTrans" cxnId="{B87F8575-C9D0-254A-9039-8747DE736A18}">
      <dgm:prSet/>
      <dgm:spPr/>
      <dgm:t>
        <a:bodyPr/>
        <a:lstStyle/>
        <a:p>
          <a:endParaRPr lang="en-US"/>
        </a:p>
      </dgm:t>
    </dgm:pt>
    <dgm:pt modelId="{268CFDDA-592F-954C-A69C-1FB22A9D727A}" type="sibTrans" cxnId="{B87F8575-C9D0-254A-9039-8747DE736A18}">
      <dgm:prSet/>
      <dgm:spPr/>
      <dgm:t>
        <a:bodyPr/>
        <a:lstStyle/>
        <a:p>
          <a:endParaRPr lang="en-US"/>
        </a:p>
      </dgm:t>
    </dgm:pt>
    <dgm:pt modelId="{3FD81530-2104-BA4A-9B4A-EEB3665D4BCF}">
      <dgm:prSet/>
      <dgm:spPr/>
      <dgm:t>
        <a:bodyPr/>
        <a:lstStyle/>
        <a:p>
          <a:pPr rtl="0"/>
          <a:r>
            <a:rPr lang="en-US" dirty="0" err="1">
              <a:latin typeface="Times New Roman"/>
              <a:cs typeface="Times New Roman"/>
            </a:rPr>
            <a:t>полевых</a:t>
          </a:r>
          <a:r>
            <a:rPr lang="en-US" dirty="0">
              <a:latin typeface="Times New Roman"/>
              <a:cs typeface="Times New Roman"/>
            </a:rPr>
            <a:t> </a:t>
          </a:r>
          <a:r>
            <a:rPr lang="en-US" dirty="0" err="1">
              <a:latin typeface="Times New Roman"/>
              <a:cs typeface="Times New Roman"/>
            </a:rPr>
            <a:t>и</a:t>
          </a:r>
          <a:r>
            <a:rPr lang="en-US" dirty="0">
              <a:latin typeface="Times New Roman"/>
              <a:cs typeface="Times New Roman"/>
            </a:rPr>
            <a:t> </a:t>
          </a:r>
          <a:r>
            <a:rPr lang="en-US" dirty="0" err="1">
              <a:latin typeface="Times New Roman"/>
              <a:cs typeface="Times New Roman"/>
            </a:rPr>
            <a:t>эксплуатационно-рабочих</a:t>
          </a:r>
          <a:r>
            <a:rPr lang="en-US" dirty="0">
              <a:latin typeface="Times New Roman"/>
              <a:cs typeface="Times New Roman"/>
            </a:rPr>
            <a:t> </a:t>
          </a:r>
          <a:r>
            <a:rPr lang="en-US" dirty="0" err="1">
              <a:latin typeface="Times New Roman"/>
              <a:cs typeface="Times New Roman"/>
            </a:rPr>
            <a:t>испытаниях</a:t>
          </a:r>
          <a:r>
            <a:rPr lang="en-US" dirty="0">
              <a:latin typeface="Times New Roman"/>
              <a:cs typeface="Times New Roman"/>
            </a:rPr>
            <a:t>.</a:t>
          </a:r>
        </a:p>
      </dgm:t>
    </dgm:pt>
    <dgm:pt modelId="{8A2F6F42-45FE-2345-81F5-F180591F6D9F}" type="parTrans" cxnId="{413CF6B9-B96F-3847-9FB5-8D67F6356059}">
      <dgm:prSet/>
      <dgm:spPr/>
      <dgm:t>
        <a:bodyPr/>
        <a:lstStyle/>
        <a:p>
          <a:endParaRPr lang="en-US"/>
        </a:p>
      </dgm:t>
    </dgm:pt>
    <dgm:pt modelId="{3D5B56E8-9358-3744-93F9-3D91D2DDC487}" type="sibTrans" cxnId="{413CF6B9-B96F-3847-9FB5-8D67F6356059}">
      <dgm:prSet/>
      <dgm:spPr/>
      <dgm:t>
        <a:bodyPr/>
        <a:lstStyle/>
        <a:p>
          <a:endParaRPr lang="en-US"/>
        </a:p>
      </dgm:t>
    </dgm:pt>
    <dgm:pt modelId="{E9E16E99-9EAD-5C49-AF03-A1798A3DC0A9}">
      <dgm:prSet/>
      <dgm:spPr/>
      <dgm:t>
        <a:bodyPr/>
        <a:lstStyle/>
        <a:p>
          <a:pPr rtl="0"/>
          <a:r>
            <a:rPr lang="ru-RU" dirty="0">
              <a:latin typeface="Times New Roman"/>
              <a:cs typeface="Times New Roman"/>
            </a:rPr>
            <a:t>лабораторных;</a:t>
          </a:r>
        </a:p>
      </dgm:t>
    </dgm:pt>
    <dgm:pt modelId="{4B9AB7DC-E43A-AB45-A36D-5E4E6A4E40C5}" type="sibTrans" cxnId="{87F97A8E-CF53-594C-9A3D-01923151ED7E}">
      <dgm:prSet/>
      <dgm:spPr/>
      <dgm:t>
        <a:bodyPr/>
        <a:lstStyle/>
        <a:p>
          <a:endParaRPr lang="en-US"/>
        </a:p>
      </dgm:t>
    </dgm:pt>
    <dgm:pt modelId="{C3DF27C3-B704-194E-9A3A-0647332AE61B}" type="parTrans" cxnId="{87F97A8E-CF53-594C-9A3D-01923151ED7E}">
      <dgm:prSet/>
      <dgm:spPr/>
      <dgm:t>
        <a:bodyPr/>
        <a:lstStyle/>
        <a:p>
          <a:endParaRPr lang="en-US"/>
        </a:p>
      </dgm:t>
    </dgm:pt>
    <dgm:pt modelId="{598D6F39-40F2-5E4A-986F-C327878F59B0}" type="pres">
      <dgm:prSet presAssocID="{411C918F-5D2D-D645-9ACB-A8B3E9F60ECA}" presName="Name0" presStyleCnt="0">
        <dgm:presLayoutVars>
          <dgm:chMax val="7"/>
          <dgm:dir/>
          <dgm:animLvl val="lvl"/>
          <dgm:resizeHandles val="exact"/>
        </dgm:presLayoutVars>
      </dgm:prSet>
      <dgm:spPr/>
    </dgm:pt>
    <dgm:pt modelId="{2AAB388D-BBBF-D946-A7DC-C2DAC7A43914}" type="pres">
      <dgm:prSet presAssocID="{DBD89F8B-8822-EC46-A6C5-3F922CE55CD7}" presName="circle1" presStyleLbl="node1" presStyleIdx="0" presStyleCnt="3"/>
      <dgm:spPr>
        <a:solidFill>
          <a:schemeClr val="accent1">
            <a:lumMod val="75000"/>
          </a:schemeClr>
        </a:solidFill>
      </dgm:spPr>
    </dgm:pt>
    <dgm:pt modelId="{B1BDD9C7-E03E-1C40-89E7-438A4106C776}" type="pres">
      <dgm:prSet presAssocID="{DBD89F8B-8822-EC46-A6C5-3F922CE55CD7}" presName="space" presStyleCnt="0"/>
      <dgm:spPr/>
    </dgm:pt>
    <dgm:pt modelId="{9A4E8E11-2725-5044-ABBC-8702A922FCD1}" type="pres">
      <dgm:prSet presAssocID="{DBD89F8B-8822-EC46-A6C5-3F922CE55CD7}" presName="rect1" presStyleLbl="alignAcc1" presStyleIdx="0" presStyleCnt="3" custLinFactNeighborX="0" custLinFactNeighborY="625"/>
      <dgm:spPr/>
    </dgm:pt>
    <dgm:pt modelId="{D09F4F22-12F8-E443-B473-F387F94A54B6}" type="pres">
      <dgm:prSet presAssocID="{E9E16E99-9EAD-5C49-AF03-A1798A3DC0A9}" presName="vertSpace2" presStyleLbl="node1" presStyleIdx="0" presStyleCnt="3"/>
      <dgm:spPr/>
    </dgm:pt>
    <dgm:pt modelId="{3CD1A122-A9E0-8748-997A-FE0FAFB2D2F4}" type="pres">
      <dgm:prSet presAssocID="{E9E16E99-9EAD-5C49-AF03-A1798A3DC0A9}" presName="circle2" presStyleLbl="node1" presStyleIdx="1" presStyleCnt="3"/>
      <dgm:spPr>
        <a:solidFill>
          <a:schemeClr val="accent1">
            <a:lumMod val="50000"/>
          </a:schemeClr>
        </a:solidFill>
      </dgm:spPr>
    </dgm:pt>
    <dgm:pt modelId="{B6A262DE-6130-1B48-A62B-DB775C7EE503}" type="pres">
      <dgm:prSet presAssocID="{E9E16E99-9EAD-5C49-AF03-A1798A3DC0A9}" presName="rect2" presStyleLbl="alignAcc1" presStyleIdx="1" presStyleCnt="3"/>
      <dgm:spPr/>
    </dgm:pt>
    <dgm:pt modelId="{5E34F60A-1E34-544C-B116-D866F1A97E9D}" type="pres">
      <dgm:prSet presAssocID="{3FD81530-2104-BA4A-9B4A-EEB3665D4BCF}" presName="vertSpace3" presStyleLbl="node1" presStyleIdx="1" presStyleCnt="3"/>
      <dgm:spPr/>
    </dgm:pt>
    <dgm:pt modelId="{85D8D165-0A53-384D-9C61-6D50FA8ED6E1}" type="pres">
      <dgm:prSet presAssocID="{3FD81530-2104-BA4A-9B4A-EEB3665D4BCF}" presName="circle3" presStyleLbl="node1" presStyleIdx="2" presStyleCnt="3"/>
      <dgm:spPr>
        <a:solidFill>
          <a:schemeClr val="accent1">
            <a:lumMod val="60000"/>
            <a:lumOff val="40000"/>
          </a:schemeClr>
        </a:solidFill>
      </dgm:spPr>
    </dgm:pt>
    <dgm:pt modelId="{C2F5CD41-3963-2B45-83EB-57F102EAB45D}" type="pres">
      <dgm:prSet presAssocID="{3FD81530-2104-BA4A-9B4A-EEB3665D4BCF}" presName="rect3" presStyleLbl="alignAcc1" presStyleIdx="2" presStyleCnt="3"/>
      <dgm:spPr/>
    </dgm:pt>
    <dgm:pt modelId="{DDF4849B-8364-2740-B741-FDA95C1D0402}" type="pres">
      <dgm:prSet presAssocID="{DBD89F8B-8822-EC46-A6C5-3F922CE55CD7}" presName="rect1ParTxNoCh" presStyleLbl="alignAcc1" presStyleIdx="2" presStyleCnt="3">
        <dgm:presLayoutVars>
          <dgm:chMax val="1"/>
          <dgm:bulletEnabled val="1"/>
        </dgm:presLayoutVars>
      </dgm:prSet>
      <dgm:spPr/>
    </dgm:pt>
    <dgm:pt modelId="{F6E3E34E-2618-0D4B-BA31-D6EAFE9AB961}" type="pres">
      <dgm:prSet presAssocID="{E9E16E99-9EAD-5C49-AF03-A1798A3DC0A9}" presName="rect2ParTxNoCh" presStyleLbl="alignAcc1" presStyleIdx="2" presStyleCnt="3">
        <dgm:presLayoutVars>
          <dgm:chMax val="1"/>
          <dgm:bulletEnabled val="1"/>
        </dgm:presLayoutVars>
      </dgm:prSet>
      <dgm:spPr/>
    </dgm:pt>
    <dgm:pt modelId="{0F588F50-6D49-C941-853F-3C10C686E4A1}" type="pres">
      <dgm:prSet presAssocID="{3FD81530-2104-BA4A-9B4A-EEB3665D4BCF}" presName="rect3ParTxNoCh" presStyleLbl="alignAcc1" presStyleIdx="2" presStyleCnt="3">
        <dgm:presLayoutVars>
          <dgm:chMax val="1"/>
          <dgm:bulletEnabled val="1"/>
        </dgm:presLayoutVars>
      </dgm:prSet>
      <dgm:spPr/>
    </dgm:pt>
  </dgm:ptLst>
  <dgm:cxnLst>
    <dgm:cxn modelId="{157AC140-DB9E-47AB-A07E-FB2FEB0E0257}" type="presOf" srcId="{3FD81530-2104-BA4A-9B4A-EEB3665D4BCF}" destId="{C2F5CD41-3963-2B45-83EB-57F102EAB45D}" srcOrd="0" destOrd="0" presId="urn:microsoft.com/office/officeart/2005/8/layout/target3"/>
    <dgm:cxn modelId="{B87F8575-C9D0-254A-9039-8747DE736A18}" srcId="{411C918F-5D2D-D645-9ACB-A8B3E9F60ECA}" destId="{DBD89F8B-8822-EC46-A6C5-3F922CE55CD7}" srcOrd="0" destOrd="0" parTransId="{D938A0F0-8EE5-CC47-93FA-2E52F905A22C}" sibTransId="{268CFDDA-592F-954C-A69C-1FB22A9D727A}"/>
    <dgm:cxn modelId="{88E2E27A-C9E5-49CF-932E-FB497501488E}" type="presOf" srcId="{E9E16E99-9EAD-5C49-AF03-A1798A3DC0A9}" destId="{F6E3E34E-2618-0D4B-BA31-D6EAFE9AB961}" srcOrd="1" destOrd="0" presId="urn:microsoft.com/office/officeart/2005/8/layout/target3"/>
    <dgm:cxn modelId="{87F97A8E-CF53-594C-9A3D-01923151ED7E}" srcId="{411C918F-5D2D-D645-9ACB-A8B3E9F60ECA}" destId="{E9E16E99-9EAD-5C49-AF03-A1798A3DC0A9}" srcOrd="1" destOrd="0" parTransId="{C3DF27C3-B704-194E-9A3A-0647332AE61B}" sibTransId="{4B9AB7DC-E43A-AB45-A36D-5E4E6A4E40C5}"/>
    <dgm:cxn modelId="{EA929C96-30A9-48C8-832A-65B56D2A8A88}" type="presOf" srcId="{3FD81530-2104-BA4A-9B4A-EEB3665D4BCF}" destId="{0F588F50-6D49-C941-853F-3C10C686E4A1}" srcOrd="1" destOrd="0" presId="urn:microsoft.com/office/officeart/2005/8/layout/target3"/>
    <dgm:cxn modelId="{A8C81CB0-3781-4FB5-BF59-FA9754FCB11E}" type="presOf" srcId="{411C918F-5D2D-D645-9ACB-A8B3E9F60ECA}" destId="{598D6F39-40F2-5E4A-986F-C327878F59B0}" srcOrd="0" destOrd="0" presId="urn:microsoft.com/office/officeart/2005/8/layout/target3"/>
    <dgm:cxn modelId="{413CF6B9-B96F-3847-9FB5-8D67F6356059}" srcId="{411C918F-5D2D-D645-9ACB-A8B3E9F60ECA}" destId="{3FD81530-2104-BA4A-9B4A-EEB3665D4BCF}" srcOrd="2" destOrd="0" parTransId="{8A2F6F42-45FE-2345-81F5-F180591F6D9F}" sibTransId="{3D5B56E8-9358-3744-93F9-3D91D2DDC487}"/>
    <dgm:cxn modelId="{3D8C0FDF-E36C-485B-9E1B-E11BF8B3118F}" type="presOf" srcId="{DBD89F8B-8822-EC46-A6C5-3F922CE55CD7}" destId="{9A4E8E11-2725-5044-ABBC-8702A922FCD1}" srcOrd="0" destOrd="0" presId="urn:microsoft.com/office/officeart/2005/8/layout/target3"/>
    <dgm:cxn modelId="{11742AEA-73CE-4C24-9837-E1F6AD5FC903}" type="presOf" srcId="{E9E16E99-9EAD-5C49-AF03-A1798A3DC0A9}" destId="{B6A262DE-6130-1B48-A62B-DB775C7EE503}" srcOrd="0" destOrd="0" presId="urn:microsoft.com/office/officeart/2005/8/layout/target3"/>
    <dgm:cxn modelId="{0A302AFD-6374-47DB-9A62-CA8941C18914}" type="presOf" srcId="{DBD89F8B-8822-EC46-A6C5-3F922CE55CD7}" destId="{DDF4849B-8364-2740-B741-FDA95C1D0402}" srcOrd="1" destOrd="0" presId="urn:microsoft.com/office/officeart/2005/8/layout/target3"/>
    <dgm:cxn modelId="{1D539FCA-6E7B-484D-8652-A506B3C0C361}" type="presParOf" srcId="{598D6F39-40F2-5E4A-986F-C327878F59B0}" destId="{2AAB388D-BBBF-D946-A7DC-C2DAC7A43914}" srcOrd="0" destOrd="0" presId="urn:microsoft.com/office/officeart/2005/8/layout/target3"/>
    <dgm:cxn modelId="{D804974E-CC59-489D-BCC0-3700858E53F1}" type="presParOf" srcId="{598D6F39-40F2-5E4A-986F-C327878F59B0}" destId="{B1BDD9C7-E03E-1C40-89E7-438A4106C776}" srcOrd="1" destOrd="0" presId="urn:microsoft.com/office/officeart/2005/8/layout/target3"/>
    <dgm:cxn modelId="{AB6BBBEF-2774-4DC9-A740-18AD7D8F5DD6}" type="presParOf" srcId="{598D6F39-40F2-5E4A-986F-C327878F59B0}" destId="{9A4E8E11-2725-5044-ABBC-8702A922FCD1}" srcOrd="2" destOrd="0" presId="urn:microsoft.com/office/officeart/2005/8/layout/target3"/>
    <dgm:cxn modelId="{4B54D953-C5CF-4638-9C02-1294BC3E9E6B}" type="presParOf" srcId="{598D6F39-40F2-5E4A-986F-C327878F59B0}" destId="{D09F4F22-12F8-E443-B473-F387F94A54B6}" srcOrd="3" destOrd="0" presId="urn:microsoft.com/office/officeart/2005/8/layout/target3"/>
    <dgm:cxn modelId="{8440869A-CC1D-426E-99C0-88845BC4E9CB}" type="presParOf" srcId="{598D6F39-40F2-5E4A-986F-C327878F59B0}" destId="{3CD1A122-A9E0-8748-997A-FE0FAFB2D2F4}" srcOrd="4" destOrd="0" presId="urn:microsoft.com/office/officeart/2005/8/layout/target3"/>
    <dgm:cxn modelId="{90C2AE83-F2B1-4F11-856D-E2810E9B25A2}" type="presParOf" srcId="{598D6F39-40F2-5E4A-986F-C327878F59B0}" destId="{B6A262DE-6130-1B48-A62B-DB775C7EE503}" srcOrd="5" destOrd="0" presId="urn:microsoft.com/office/officeart/2005/8/layout/target3"/>
    <dgm:cxn modelId="{2B9F22A1-E71D-4B74-8C84-B1BEDD91B023}" type="presParOf" srcId="{598D6F39-40F2-5E4A-986F-C327878F59B0}" destId="{5E34F60A-1E34-544C-B116-D866F1A97E9D}" srcOrd="6" destOrd="0" presId="urn:microsoft.com/office/officeart/2005/8/layout/target3"/>
    <dgm:cxn modelId="{BF98E675-F6CE-4C02-B100-422EFDBF1F00}" type="presParOf" srcId="{598D6F39-40F2-5E4A-986F-C327878F59B0}" destId="{85D8D165-0A53-384D-9C61-6D50FA8ED6E1}" srcOrd="7" destOrd="0" presId="urn:microsoft.com/office/officeart/2005/8/layout/target3"/>
    <dgm:cxn modelId="{4F28858B-9FD8-4540-A0DD-08C44311ACB2}" type="presParOf" srcId="{598D6F39-40F2-5E4A-986F-C327878F59B0}" destId="{C2F5CD41-3963-2B45-83EB-57F102EAB45D}" srcOrd="8" destOrd="0" presId="urn:microsoft.com/office/officeart/2005/8/layout/target3"/>
    <dgm:cxn modelId="{401C0E80-CD88-4D9E-85F0-19C3D76AD49E}" type="presParOf" srcId="{598D6F39-40F2-5E4A-986F-C327878F59B0}" destId="{DDF4849B-8364-2740-B741-FDA95C1D0402}" srcOrd="9" destOrd="0" presId="urn:microsoft.com/office/officeart/2005/8/layout/target3"/>
    <dgm:cxn modelId="{6F7271DC-541D-4384-A10B-96D4F9DF706A}" type="presParOf" srcId="{598D6F39-40F2-5E4A-986F-C327878F59B0}" destId="{F6E3E34E-2618-0D4B-BA31-D6EAFE9AB961}" srcOrd="10" destOrd="0" presId="urn:microsoft.com/office/officeart/2005/8/layout/target3"/>
    <dgm:cxn modelId="{823D9C8D-4FC7-4838-BC91-80F305BB681A}" type="presParOf" srcId="{598D6F39-40F2-5E4A-986F-C327878F59B0}" destId="{0F588F50-6D49-C941-853F-3C10C686E4A1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32C13CB-F585-3840-B5C8-657B51F54F4B}" type="doc">
      <dgm:prSet loTypeId="urn:microsoft.com/office/officeart/2005/8/layout/process5" loCatId="process" qsTypeId="urn:microsoft.com/office/officeart/2005/8/quickstyle/simple4" qsCatId="simple" csTypeId="urn:microsoft.com/office/officeart/2005/8/colors/accent4_4" csCatId="accent4" phldr="1"/>
      <dgm:spPr/>
      <dgm:t>
        <a:bodyPr/>
        <a:lstStyle/>
        <a:p>
          <a:endParaRPr lang="en-US"/>
        </a:p>
      </dgm:t>
    </dgm:pt>
    <dgm:pt modelId="{A6B4A634-7627-BD4D-B51D-B6384C7E4550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800" dirty="0">
              <a:solidFill>
                <a:schemeClr val="tx1"/>
              </a:solidFill>
              <a:latin typeface="Times New Roman"/>
              <a:cs typeface="Times New Roman"/>
            </a:rPr>
            <a:t>подъеме груза с остановками и выдерживанием его на любой высоте;</a:t>
          </a:r>
        </a:p>
      </dgm:t>
    </dgm:pt>
    <dgm:pt modelId="{A4F32959-B61D-D84B-A4CF-AC6ACC5AA9C3}" type="parTrans" cxnId="{BDD8BA83-5F77-4740-86EA-5A50753FC9A6}">
      <dgm:prSet/>
      <dgm:spPr/>
      <dgm:t>
        <a:bodyPr/>
        <a:lstStyle/>
        <a:p>
          <a:endParaRPr lang="en-US"/>
        </a:p>
      </dgm:t>
    </dgm:pt>
    <dgm:pt modelId="{0A0A0645-C675-5044-A3B9-D394D1D3F26F}" type="sibTrans" cxnId="{BDD8BA83-5F77-4740-86EA-5A50753FC9A6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1989A784-58C4-4E40-84BE-9C1E46797A41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800" b="0" dirty="0">
              <a:solidFill>
                <a:schemeClr val="tx1"/>
              </a:solidFill>
              <a:latin typeface="Times New Roman"/>
              <a:cs typeface="Times New Roman"/>
            </a:rPr>
            <a:t>опускании груза, когда двигатель работает «на спуск» и на тормозе при отключенном двигателе;</a:t>
          </a:r>
        </a:p>
      </dgm:t>
    </dgm:pt>
    <dgm:pt modelId="{9FCA53C5-9528-A140-B0F1-6DFE9AC33692}" type="parTrans" cxnId="{9995F64A-C193-A841-AE14-7C92D0D6893B}">
      <dgm:prSet/>
      <dgm:spPr/>
      <dgm:t>
        <a:bodyPr/>
        <a:lstStyle/>
        <a:p>
          <a:endParaRPr lang="en-US"/>
        </a:p>
      </dgm:t>
    </dgm:pt>
    <dgm:pt modelId="{8D807FBD-4628-9349-9F0C-881EF0684F27}" type="sibTrans" cxnId="{9995F64A-C193-A841-AE14-7C92D0D6893B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CCCEA771-79CF-0C43-ABD7-0765CEE0D271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800" dirty="0">
              <a:solidFill>
                <a:schemeClr val="tx1"/>
              </a:solidFill>
              <a:latin typeface="Times New Roman"/>
              <a:cs typeface="Times New Roman"/>
            </a:rPr>
            <a:t>подъеме и опускании стрелы с грузом с остановками и изменениями направления в любом положении ее или передвижении грузовой тележки по стреле с остановками и торможением;</a:t>
          </a:r>
        </a:p>
      </dgm:t>
    </dgm:pt>
    <dgm:pt modelId="{1FD2528F-86DB-7641-AEF0-311C78E77B21}" type="parTrans" cxnId="{E1ADD4F4-EAA3-7048-AD0C-F00C203D44BE}">
      <dgm:prSet/>
      <dgm:spPr/>
      <dgm:t>
        <a:bodyPr/>
        <a:lstStyle/>
        <a:p>
          <a:endParaRPr lang="en-US"/>
        </a:p>
      </dgm:t>
    </dgm:pt>
    <dgm:pt modelId="{3D2CDA2F-9F91-F245-98AC-451AC9508E5A}" type="sibTrans" cxnId="{E1ADD4F4-EAA3-7048-AD0C-F00C203D44BE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D1E7141F-2EF4-2C4D-B2B2-EF72813C2495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вращении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поворотной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части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крана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на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два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оборота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в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каждую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dirty="0" err="1">
              <a:solidFill>
                <a:schemeClr val="tx1"/>
              </a:solidFill>
              <a:latin typeface="Times New Roman"/>
              <a:cs typeface="Times New Roman"/>
            </a:rPr>
            <a:t>сторону</a:t>
          </a:r>
          <a:r>
            <a:rPr lang="en-US" sz="1800" dirty="0">
              <a:solidFill>
                <a:schemeClr val="tx1"/>
              </a:solidFill>
              <a:latin typeface="Times New Roman"/>
              <a:cs typeface="Times New Roman"/>
            </a:rPr>
            <a:t>;</a:t>
          </a:r>
        </a:p>
      </dgm:t>
    </dgm:pt>
    <dgm:pt modelId="{3364C515-79E3-5A4A-959D-E3652F1D7AC3}" type="parTrans" cxnId="{6F0E57D1-185A-B840-8F9D-A634CED3E505}">
      <dgm:prSet/>
      <dgm:spPr/>
      <dgm:t>
        <a:bodyPr/>
        <a:lstStyle/>
        <a:p>
          <a:endParaRPr lang="en-US"/>
        </a:p>
      </dgm:t>
    </dgm:pt>
    <dgm:pt modelId="{9C6DF889-221A-324F-A10F-D8175331C3A8}" type="sibTrans" cxnId="{6F0E57D1-185A-B840-8F9D-A634CED3E505}">
      <dgm:prSet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en-US"/>
        </a:p>
      </dgm:t>
    </dgm:pt>
    <dgm:pt modelId="{A9BA730C-EDAC-9641-AD07-FCC2A4BD6B4D}">
      <dgm:prSet custT="1"/>
      <dgm:spPr>
        <a:solidFill>
          <a:schemeClr val="accent1">
            <a:lumMod val="75000"/>
          </a:schemeClr>
        </a:solidFill>
      </dgm:spPr>
      <dgm:t>
        <a:bodyPr/>
        <a:lstStyle/>
        <a:p>
          <a:pPr rtl="0"/>
          <a:r>
            <a:rPr lang="ru-RU" sz="1800" dirty="0">
              <a:solidFill>
                <a:schemeClr val="tx1"/>
              </a:solidFill>
              <a:latin typeface="Times New Roman"/>
              <a:cs typeface="Times New Roman"/>
            </a:rPr>
            <a:t>передвижении крана с остановками и изменением направления движения.                   </a:t>
          </a:r>
        </a:p>
      </dgm:t>
    </dgm:pt>
    <dgm:pt modelId="{E8756A73-518F-EE4E-AD03-C2A761CCC71A}" type="parTrans" cxnId="{B918F20F-2967-9542-AD54-52B442647298}">
      <dgm:prSet/>
      <dgm:spPr/>
      <dgm:t>
        <a:bodyPr/>
        <a:lstStyle/>
        <a:p>
          <a:endParaRPr lang="en-US"/>
        </a:p>
      </dgm:t>
    </dgm:pt>
    <dgm:pt modelId="{43A4D18A-90D3-D64A-8B44-2D99560DBD0A}" type="sibTrans" cxnId="{B918F20F-2967-9542-AD54-52B442647298}">
      <dgm:prSet/>
      <dgm:spPr/>
      <dgm:t>
        <a:bodyPr/>
        <a:lstStyle/>
        <a:p>
          <a:endParaRPr lang="en-US"/>
        </a:p>
      </dgm:t>
    </dgm:pt>
    <dgm:pt modelId="{0042A5AA-09BC-CB43-A638-2FCCE55DAE8B}" type="pres">
      <dgm:prSet presAssocID="{932C13CB-F585-3840-B5C8-657B51F54F4B}" presName="diagram" presStyleCnt="0">
        <dgm:presLayoutVars>
          <dgm:dir/>
          <dgm:resizeHandles val="exact"/>
        </dgm:presLayoutVars>
      </dgm:prSet>
      <dgm:spPr/>
    </dgm:pt>
    <dgm:pt modelId="{ED1C5D07-7533-7D4E-B1DD-9991065D3515}" type="pres">
      <dgm:prSet presAssocID="{A6B4A634-7627-BD4D-B51D-B6384C7E4550}" presName="node" presStyleLbl="node1" presStyleIdx="0" presStyleCnt="5" custScaleX="114584" custScaleY="145186" custLinFactNeighborX="-4993" custLinFactNeighborY="-14237">
        <dgm:presLayoutVars>
          <dgm:bulletEnabled val="1"/>
        </dgm:presLayoutVars>
      </dgm:prSet>
      <dgm:spPr/>
    </dgm:pt>
    <dgm:pt modelId="{85DC2767-E8E3-B747-9097-5FA84AE8D100}" type="pres">
      <dgm:prSet presAssocID="{0A0A0645-C675-5044-A3B9-D394D1D3F26F}" presName="sibTrans" presStyleLbl="sibTrans2D1" presStyleIdx="0" presStyleCnt="4"/>
      <dgm:spPr/>
    </dgm:pt>
    <dgm:pt modelId="{C09C7D56-751C-8D4E-B99C-1F0311C78866}" type="pres">
      <dgm:prSet presAssocID="{0A0A0645-C675-5044-A3B9-D394D1D3F26F}" presName="connectorText" presStyleLbl="sibTrans2D1" presStyleIdx="0" presStyleCnt="4"/>
      <dgm:spPr/>
    </dgm:pt>
    <dgm:pt modelId="{E6BC9D68-6D8D-4D41-BED4-B8A73607EE82}" type="pres">
      <dgm:prSet presAssocID="{1989A784-58C4-4E40-84BE-9C1E46797A41}" presName="node" presStyleLbl="node1" presStyleIdx="1" presStyleCnt="5" custScaleX="119217" custScaleY="193318" custLinFactNeighborX="-6117" custLinFactNeighborY="-10292">
        <dgm:presLayoutVars>
          <dgm:bulletEnabled val="1"/>
        </dgm:presLayoutVars>
      </dgm:prSet>
      <dgm:spPr/>
    </dgm:pt>
    <dgm:pt modelId="{8BBE213D-817F-F84F-87AF-DD766F69ED5E}" type="pres">
      <dgm:prSet presAssocID="{8D807FBD-4628-9349-9F0C-881EF0684F27}" presName="sibTrans" presStyleLbl="sibTrans2D1" presStyleIdx="1" presStyleCnt="4"/>
      <dgm:spPr/>
    </dgm:pt>
    <dgm:pt modelId="{EF2314EF-E8CE-0B40-9962-3BE13B78BC7D}" type="pres">
      <dgm:prSet presAssocID="{8D807FBD-4628-9349-9F0C-881EF0684F27}" presName="connectorText" presStyleLbl="sibTrans2D1" presStyleIdx="1" presStyleCnt="4"/>
      <dgm:spPr/>
    </dgm:pt>
    <dgm:pt modelId="{EB8A38D1-4EE9-5E47-8B0F-A5120A41AB14}" type="pres">
      <dgm:prSet presAssocID="{CCCEA771-79CF-0C43-ABD7-0765CEE0D271}" presName="node" presStyleLbl="node1" presStyleIdx="2" presStyleCnt="5" custAng="0" custScaleX="168265" custScaleY="258916" custLinFactNeighborX="-4794" custLinFactNeighborY="78803">
        <dgm:presLayoutVars>
          <dgm:bulletEnabled val="1"/>
        </dgm:presLayoutVars>
      </dgm:prSet>
      <dgm:spPr/>
    </dgm:pt>
    <dgm:pt modelId="{FD878CE3-3774-5C4C-8AB5-564F4F32452C}" type="pres">
      <dgm:prSet presAssocID="{3D2CDA2F-9F91-F245-98AC-451AC9508E5A}" presName="sibTrans" presStyleLbl="sibTrans2D1" presStyleIdx="2" presStyleCnt="4"/>
      <dgm:spPr/>
    </dgm:pt>
    <dgm:pt modelId="{E0E93A39-C5F5-D64E-9079-9A4C0C41E518}" type="pres">
      <dgm:prSet presAssocID="{3D2CDA2F-9F91-F245-98AC-451AC9508E5A}" presName="connectorText" presStyleLbl="sibTrans2D1" presStyleIdx="2" presStyleCnt="4"/>
      <dgm:spPr/>
    </dgm:pt>
    <dgm:pt modelId="{DF978ADA-DEE4-E647-BCD3-DA5100F4AB68}" type="pres">
      <dgm:prSet presAssocID="{D1E7141F-2EF4-2C4D-B2B2-EF72813C2495}" presName="node" presStyleLbl="node1" presStyleIdx="3" presStyleCnt="5" custScaleX="108556" custScaleY="157216" custLinFactX="-100000" custLinFactNeighborX="-102290" custLinFactNeighborY="-39902">
        <dgm:presLayoutVars>
          <dgm:bulletEnabled val="1"/>
        </dgm:presLayoutVars>
      </dgm:prSet>
      <dgm:spPr/>
    </dgm:pt>
    <dgm:pt modelId="{68A7EB1A-74CC-B344-8ED3-91C2CCFC1A5E}" type="pres">
      <dgm:prSet presAssocID="{9C6DF889-221A-324F-A10F-D8175331C3A8}" presName="sibTrans" presStyleLbl="sibTrans2D1" presStyleIdx="3" presStyleCnt="4"/>
      <dgm:spPr/>
    </dgm:pt>
    <dgm:pt modelId="{8A6ADF85-6CE9-B84D-826A-508514664B9E}" type="pres">
      <dgm:prSet presAssocID="{9C6DF889-221A-324F-A10F-D8175331C3A8}" presName="connectorText" presStyleLbl="sibTrans2D1" presStyleIdx="3" presStyleCnt="4"/>
      <dgm:spPr/>
    </dgm:pt>
    <dgm:pt modelId="{74E15BD6-942B-2E4E-8555-5748A4D7B5B3}" type="pres">
      <dgm:prSet presAssocID="{A9BA730C-EDAC-9641-AD07-FCC2A4BD6B4D}" presName="node" presStyleLbl="node1" presStyleIdx="4" presStyleCnt="5" custScaleX="133622" custScaleY="164272" custLinFactX="-100000" custLinFactNeighborX="-113265" custLinFactNeighborY="-59973">
        <dgm:presLayoutVars>
          <dgm:bulletEnabled val="1"/>
        </dgm:presLayoutVars>
      </dgm:prSet>
      <dgm:spPr/>
    </dgm:pt>
  </dgm:ptLst>
  <dgm:cxnLst>
    <dgm:cxn modelId="{FA182801-6A04-44D4-90D6-A2BA562D7B19}" type="presOf" srcId="{0A0A0645-C675-5044-A3B9-D394D1D3F26F}" destId="{C09C7D56-751C-8D4E-B99C-1F0311C78866}" srcOrd="1" destOrd="0" presId="urn:microsoft.com/office/officeart/2005/8/layout/process5"/>
    <dgm:cxn modelId="{F289E204-51D9-498D-AABF-0ABEB834D251}" type="presOf" srcId="{8D807FBD-4628-9349-9F0C-881EF0684F27}" destId="{EF2314EF-E8CE-0B40-9962-3BE13B78BC7D}" srcOrd="1" destOrd="0" presId="urn:microsoft.com/office/officeart/2005/8/layout/process5"/>
    <dgm:cxn modelId="{BEA16C0B-2692-4EF9-8DE3-A72AD50D38A6}" type="presOf" srcId="{932C13CB-F585-3840-B5C8-657B51F54F4B}" destId="{0042A5AA-09BC-CB43-A638-2FCCE55DAE8B}" srcOrd="0" destOrd="0" presId="urn:microsoft.com/office/officeart/2005/8/layout/process5"/>
    <dgm:cxn modelId="{B918F20F-2967-9542-AD54-52B442647298}" srcId="{932C13CB-F585-3840-B5C8-657B51F54F4B}" destId="{A9BA730C-EDAC-9641-AD07-FCC2A4BD6B4D}" srcOrd="4" destOrd="0" parTransId="{E8756A73-518F-EE4E-AD03-C2A761CCC71A}" sibTransId="{43A4D18A-90D3-D64A-8B44-2D99560DBD0A}"/>
    <dgm:cxn modelId="{73340D12-FDAD-4CEE-9783-455CE03482E4}" type="presOf" srcId="{3D2CDA2F-9F91-F245-98AC-451AC9508E5A}" destId="{FD878CE3-3774-5C4C-8AB5-564F4F32452C}" srcOrd="0" destOrd="0" presId="urn:microsoft.com/office/officeart/2005/8/layout/process5"/>
    <dgm:cxn modelId="{A16A1231-BF2D-4A2C-A9A5-9F58B15CC628}" type="presOf" srcId="{A6B4A634-7627-BD4D-B51D-B6384C7E4550}" destId="{ED1C5D07-7533-7D4E-B1DD-9991065D3515}" srcOrd="0" destOrd="0" presId="urn:microsoft.com/office/officeart/2005/8/layout/process5"/>
    <dgm:cxn modelId="{37178C3E-0F1C-4172-AE54-4E1C161C7192}" type="presOf" srcId="{9C6DF889-221A-324F-A10F-D8175331C3A8}" destId="{68A7EB1A-74CC-B344-8ED3-91C2CCFC1A5E}" srcOrd="0" destOrd="0" presId="urn:microsoft.com/office/officeart/2005/8/layout/process5"/>
    <dgm:cxn modelId="{9995F64A-C193-A841-AE14-7C92D0D6893B}" srcId="{932C13CB-F585-3840-B5C8-657B51F54F4B}" destId="{1989A784-58C4-4E40-84BE-9C1E46797A41}" srcOrd="1" destOrd="0" parTransId="{9FCA53C5-9528-A140-B0F1-6DFE9AC33692}" sibTransId="{8D807FBD-4628-9349-9F0C-881EF0684F27}"/>
    <dgm:cxn modelId="{CEC16E4E-BC68-4163-908D-089AD0DF1DD9}" type="presOf" srcId="{9C6DF889-221A-324F-A10F-D8175331C3A8}" destId="{8A6ADF85-6CE9-B84D-826A-508514664B9E}" srcOrd="1" destOrd="0" presId="urn:microsoft.com/office/officeart/2005/8/layout/process5"/>
    <dgm:cxn modelId="{3554BB53-6C7D-43D5-AFCC-68BD06F4CAAC}" type="presOf" srcId="{1989A784-58C4-4E40-84BE-9C1E46797A41}" destId="{E6BC9D68-6D8D-4D41-BED4-B8A73607EE82}" srcOrd="0" destOrd="0" presId="urn:microsoft.com/office/officeart/2005/8/layout/process5"/>
    <dgm:cxn modelId="{BDD8BA83-5F77-4740-86EA-5A50753FC9A6}" srcId="{932C13CB-F585-3840-B5C8-657B51F54F4B}" destId="{A6B4A634-7627-BD4D-B51D-B6384C7E4550}" srcOrd="0" destOrd="0" parTransId="{A4F32959-B61D-D84B-A4CF-AC6ACC5AA9C3}" sibTransId="{0A0A0645-C675-5044-A3B9-D394D1D3F26F}"/>
    <dgm:cxn modelId="{872B939A-1779-423F-8B56-7B868941EACF}" type="presOf" srcId="{3D2CDA2F-9F91-F245-98AC-451AC9508E5A}" destId="{E0E93A39-C5F5-D64E-9079-9A4C0C41E518}" srcOrd="1" destOrd="0" presId="urn:microsoft.com/office/officeart/2005/8/layout/process5"/>
    <dgm:cxn modelId="{E864E9A9-6225-4730-9E3E-66896DB5FC70}" type="presOf" srcId="{CCCEA771-79CF-0C43-ABD7-0765CEE0D271}" destId="{EB8A38D1-4EE9-5E47-8B0F-A5120A41AB14}" srcOrd="0" destOrd="0" presId="urn:microsoft.com/office/officeart/2005/8/layout/process5"/>
    <dgm:cxn modelId="{630F00CB-6CBD-48B2-AC67-184CD8C01633}" type="presOf" srcId="{A9BA730C-EDAC-9641-AD07-FCC2A4BD6B4D}" destId="{74E15BD6-942B-2E4E-8555-5748A4D7B5B3}" srcOrd="0" destOrd="0" presId="urn:microsoft.com/office/officeart/2005/8/layout/process5"/>
    <dgm:cxn modelId="{6F0E57D1-185A-B840-8F9D-A634CED3E505}" srcId="{932C13CB-F585-3840-B5C8-657B51F54F4B}" destId="{D1E7141F-2EF4-2C4D-B2B2-EF72813C2495}" srcOrd="3" destOrd="0" parTransId="{3364C515-79E3-5A4A-959D-E3652F1D7AC3}" sibTransId="{9C6DF889-221A-324F-A10F-D8175331C3A8}"/>
    <dgm:cxn modelId="{2D2D8BD5-350E-4732-BD1B-35F962702458}" type="presOf" srcId="{0A0A0645-C675-5044-A3B9-D394D1D3F26F}" destId="{85DC2767-E8E3-B747-9097-5FA84AE8D100}" srcOrd="0" destOrd="0" presId="urn:microsoft.com/office/officeart/2005/8/layout/process5"/>
    <dgm:cxn modelId="{163F08EF-F0ED-4FD9-91D3-6F696FA8CB90}" type="presOf" srcId="{D1E7141F-2EF4-2C4D-B2B2-EF72813C2495}" destId="{DF978ADA-DEE4-E647-BCD3-DA5100F4AB68}" srcOrd="0" destOrd="0" presId="urn:microsoft.com/office/officeart/2005/8/layout/process5"/>
    <dgm:cxn modelId="{A17982F2-2F2E-4F10-81EE-70DE53F32B47}" type="presOf" srcId="{8D807FBD-4628-9349-9F0C-881EF0684F27}" destId="{8BBE213D-817F-F84F-87AF-DD766F69ED5E}" srcOrd="0" destOrd="0" presId="urn:microsoft.com/office/officeart/2005/8/layout/process5"/>
    <dgm:cxn modelId="{E1ADD4F4-EAA3-7048-AD0C-F00C203D44BE}" srcId="{932C13CB-F585-3840-B5C8-657B51F54F4B}" destId="{CCCEA771-79CF-0C43-ABD7-0765CEE0D271}" srcOrd="2" destOrd="0" parTransId="{1FD2528F-86DB-7641-AEF0-311C78E77B21}" sibTransId="{3D2CDA2F-9F91-F245-98AC-451AC9508E5A}"/>
    <dgm:cxn modelId="{BC60609B-E63E-4B50-9C4D-007DC1F42B60}" type="presParOf" srcId="{0042A5AA-09BC-CB43-A638-2FCCE55DAE8B}" destId="{ED1C5D07-7533-7D4E-B1DD-9991065D3515}" srcOrd="0" destOrd="0" presId="urn:microsoft.com/office/officeart/2005/8/layout/process5"/>
    <dgm:cxn modelId="{ECA97516-0302-4B43-BF62-42C5111E4622}" type="presParOf" srcId="{0042A5AA-09BC-CB43-A638-2FCCE55DAE8B}" destId="{85DC2767-E8E3-B747-9097-5FA84AE8D100}" srcOrd="1" destOrd="0" presId="urn:microsoft.com/office/officeart/2005/8/layout/process5"/>
    <dgm:cxn modelId="{A228A8DC-2A3C-46E1-8C32-DBE8A4A48B77}" type="presParOf" srcId="{85DC2767-E8E3-B747-9097-5FA84AE8D100}" destId="{C09C7D56-751C-8D4E-B99C-1F0311C78866}" srcOrd="0" destOrd="0" presId="urn:microsoft.com/office/officeart/2005/8/layout/process5"/>
    <dgm:cxn modelId="{14114F01-C58B-411B-8674-9BBA1C449B3D}" type="presParOf" srcId="{0042A5AA-09BC-CB43-A638-2FCCE55DAE8B}" destId="{E6BC9D68-6D8D-4D41-BED4-B8A73607EE82}" srcOrd="2" destOrd="0" presId="urn:microsoft.com/office/officeart/2005/8/layout/process5"/>
    <dgm:cxn modelId="{31E5BA2D-FFA6-4E52-9A56-6CD4E21BF759}" type="presParOf" srcId="{0042A5AA-09BC-CB43-A638-2FCCE55DAE8B}" destId="{8BBE213D-817F-F84F-87AF-DD766F69ED5E}" srcOrd="3" destOrd="0" presId="urn:microsoft.com/office/officeart/2005/8/layout/process5"/>
    <dgm:cxn modelId="{C46D04A6-C0CD-4BFC-8D3D-0A112A8FFBE7}" type="presParOf" srcId="{8BBE213D-817F-F84F-87AF-DD766F69ED5E}" destId="{EF2314EF-E8CE-0B40-9962-3BE13B78BC7D}" srcOrd="0" destOrd="0" presId="urn:microsoft.com/office/officeart/2005/8/layout/process5"/>
    <dgm:cxn modelId="{02D322D2-2FD1-46A6-A759-5557ECA6BF7A}" type="presParOf" srcId="{0042A5AA-09BC-CB43-A638-2FCCE55DAE8B}" destId="{EB8A38D1-4EE9-5E47-8B0F-A5120A41AB14}" srcOrd="4" destOrd="0" presId="urn:microsoft.com/office/officeart/2005/8/layout/process5"/>
    <dgm:cxn modelId="{D77FD4B4-99A0-4E1E-9983-984933CFCEDD}" type="presParOf" srcId="{0042A5AA-09BC-CB43-A638-2FCCE55DAE8B}" destId="{FD878CE3-3774-5C4C-8AB5-564F4F32452C}" srcOrd="5" destOrd="0" presId="urn:microsoft.com/office/officeart/2005/8/layout/process5"/>
    <dgm:cxn modelId="{A924F917-06FD-406E-A4D8-BE5EBB138CED}" type="presParOf" srcId="{FD878CE3-3774-5C4C-8AB5-564F4F32452C}" destId="{E0E93A39-C5F5-D64E-9079-9A4C0C41E518}" srcOrd="0" destOrd="0" presId="urn:microsoft.com/office/officeart/2005/8/layout/process5"/>
    <dgm:cxn modelId="{4395125D-64D7-4221-AC52-5829B504DF37}" type="presParOf" srcId="{0042A5AA-09BC-CB43-A638-2FCCE55DAE8B}" destId="{DF978ADA-DEE4-E647-BCD3-DA5100F4AB68}" srcOrd="6" destOrd="0" presId="urn:microsoft.com/office/officeart/2005/8/layout/process5"/>
    <dgm:cxn modelId="{F2194DED-2665-491B-BEA8-BA0A14664CBB}" type="presParOf" srcId="{0042A5AA-09BC-CB43-A638-2FCCE55DAE8B}" destId="{68A7EB1A-74CC-B344-8ED3-91C2CCFC1A5E}" srcOrd="7" destOrd="0" presId="urn:microsoft.com/office/officeart/2005/8/layout/process5"/>
    <dgm:cxn modelId="{AD6B640E-1956-41AD-9D39-F8E25A007BF0}" type="presParOf" srcId="{68A7EB1A-74CC-B344-8ED3-91C2CCFC1A5E}" destId="{8A6ADF85-6CE9-B84D-826A-508514664B9E}" srcOrd="0" destOrd="0" presId="urn:microsoft.com/office/officeart/2005/8/layout/process5"/>
    <dgm:cxn modelId="{2D6C227F-0408-42F5-B129-6F6B44CB061E}" type="presParOf" srcId="{0042A5AA-09BC-CB43-A638-2FCCE55DAE8B}" destId="{74E15BD6-942B-2E4E-8555-5748A4D7B5B3}" srcOrd="8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FECE9C-1EA2-4045-A488-6860C496CEB4}">
      <dsp:nvSpPr>
        <dsp:cNvPr id="0" name=""/>
        <dsp:cNvSpPr/>
      </dsp:nvSpPr>
      <dsp:spPr>
        <a:xfrm>
          <a:off x="0" y="504602"/>
          <a:ext cx="7467600" cy="1891890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 err="1">
              <a:solidFill>
                <a:schemeClr val="tx1"/>
              </a:solidFill>
              <a:latin typeface="Times New Roman"/>
              <a:cs typeface="Times New Roman"/>
            </a:rPr>
            <a:t>в</a:t>
          </a:r>
          <a:r>
            <a:rPr lang="en-US" sz="2800" b="1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/>
              <a:cs typeface="Times New Roman"/>
            </a:rPr>
            <a:t>проверке</a:t>
          </a:r>
          <a:r>
            <a:rPr lang="en-US" sz="2800" b="1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/>
              <a:cs typeface="Times New Roman"/>
            </a:rPr>
            <a:t>наличия</a:t>
          </a:r>
          <a:r>
            <a:rPr lang="en-US" sz="2800" b="1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/>
              <a:cs typeface="Times New Roman"/>
            </a:rPr>
            <a:t>пломб</a:t>
          </a:r>
          <a:r>
            <a:rPr lang="en-US" sz="2800" b="1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/>
              <a:cs typeface="Times New Roman"/>
            </a:rPr>
            <a:t>и</a:t>
          </a:r>
          <a:r>
            <a:rPr lang="en-US" sz="2800" b="1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/>
              <a:cs typeface="Times New Roman"/>
            </a:rPr>
            <a:t>запасных</a:t>
          </a:r>
          <a:r>
            <a:rPr lang="en-US" sz="2800" b="1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2800" b="1" kern="1200" dirty="0" err="1">
              <a:solidFill>
                <a:schemeClr val="tx1"/>
              </a:solidFill>
              <a:latin typeface="Times New Roman"/>
              <a:cs typeface="Times New Roman"/>
            </a:rPr>
            <a:t>частей</a:t>
          </a:r>
          <a:r>
            <a:rPr lang="en-US" sz="2800" kern="1200" dirty="0">
              <a:latin typeface="Times New Roman"/>
              <a:cs typeface="Times New Roman"/>
            </a:rPr>
            <a:t>;</a:t>
          </a:r>
        </a:p>
      </dsp:txBody>
      <dsp:txXfrm>
        <a:off x="92354" y="596956"/>
        <a:ext cx="7282892" cy="1707182"/>
      </dsp:txXfrm>
    </dsp:sp>
    <dsp:sp modelId="{40EB4FDC-D4DB-7D48-8023-3FCED4D97459}">
      <dsp:nvSpPr>
        <dsp:cNvPr id="0" name=""/>
        <dsp:cNvSpPr/>
      </dsp:nvSpPr>
      <dsp:spPr>
        <a:xfrm>
          <a:off x="0" y="2477132"/>
          <a:ext cx="7467600" cy="1891890"/>
        </a:xfrm>
        <a:prstGeom prst="roundRect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800" b="1" kern="1200" dirty="0">
              <a:solidFill>
                <a:schemeClr val="tx1"/>
              </a:solidFill>
              <a:latin typeface="Times New Roman"/>
              <a:cs typeface="Times New Roman"/>
            </a:rPr>
            <a:t>в составлении акта с участием представителя транспортной организации для предъявления последующих претензий предприятию-изготовителю.</a:t>
          </a:r>
          <a:endParaRPr lang="en-US" sz="2800" b="1" kern="1200" dirty="0">
            <a:solidFill>
              <a:schemeClr val="tx1"/>
            </a:solidFill>
            <a:latin typeface="Times New Roman"/>
            <a:cs typeface="Times New Roman"/>
          </a:endParaRPr>
        </a:p>
      </dsp:txBody>
      <dsp:txXfrm>
        <a:off x="92354" y="2569486"/>
        <a:ext cx="7282892" cy="17071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8505ED-58DD-6F42-93A7-6301B6EE9914}">
      <dsp:nvSpPr>
        <dsp:cNvPr id="0" name=""/>
        <dsp:cNvSpPr/>
      </dsp:nvSpPr>
      <dsp:spPr>
        <a:xfrm>
          <a:off x="931465" y="0"/>
          <a:ext cx="4873625" cy="4873625"/>
        </a:xfrm>
        <a:prstGeom prst="triangle">
          <a:avLst/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D281D83-6C8D-024B-85FD-74F12F002390}">
      <dsp:nvSpPr>
        <dsp:cNvPr id="0" name=""/>
        <dsp:cNvSpPr/>
      </dsp:nvSpPr>
      <dsp:spPr>
        <a:xfrm>
          <a:off x="3368278" y="489980"/>
          <a:ext cx="3167856" cy="11536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latin typeface="Times New Roman"/>
              <a:cs typeface="Times New Roman"/>
            </a:rPr>
            <a:t>удельного</a:t>
          </a:r>
          <a:r>
            <a:rPr lang="en-US" sz="2000" b="1" kern="1200" dirty="0">
              <a:latin typeface="Times New Roman"/>
              <a:cs typeface="Times New Roman"/>
            </a:rPr>
            <a:t> </a:t>
          </a:r>
          <a:r>
            <a:rPr lang="en-US" sz="2000" b="1" kern="1200" dirty="0" err="1">
              <a:latin typeface="Times New Roman"/>
              <a:cs typeface="Times New Roman"/>
            </a:rPr>
            <a:t>давления</a:t>
          </a:r>
          <a:r>
            <a:rPr lang="en-US" sz="2000" b="1" kern="1200" dirty="0">
              <a:latin typeface="Times New Roman"/>
              <a:cs typeface="Times New Roman"/>
            </a:rPr>
            <a:t>;</a:t>
          </a:r>
        </a:p>
      </dsp:txBody>
      <dsp:txXfrm>
        <a:off x="3424596" y="546298"/>
        <a:ext cx="3055220" cy="1041042"/>
      </dsp:txXfrm>
    </dsp:sp>
    <dsp:sp modelId="{3A1BE59B-1449-EA45-B0A5-6017794263CA}">
      <dsp:nvSpPr>
        <dsp:cNvPr id="0" name=""/>
        <dsp:cNvSpPr/>
      </dsp:nvSpPr>
      <dsp:spPr>
        <a:xfrm>
          <a:off x="3368278" y="1787868"/>
          <a:ext cx="3167856" cy="11536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 err="1">
              <a:latin typeface="Times New Roman"/>
              <a:cs typeface="Times New Roman"/>
            </a:rPr>
            <a:t>относительной</a:t>
          </a:r>
          <a:r>
            <a:rPr lang="en-US" sz="2000" b="1" kern="1200" dirty="0">
              <a:latin typeface="Times New Roman"/>
              <a:cs typeface="Times New Roman"/>
            </a:rPr>
            <a:t> </a:t>
          </a:r>
          <a:r>
            <a:rPr lang="en-US" sz="2000" b="1" kern="1200" dirty="0" err="1">
              <a:latin typeface="Times New Roman"/>
              <a:cs typeface="Times New Roman"/>
            </a:rPr>
            <a:t>скорости</a:t>
          </a:r>
          <a:r>
            <a:rPr lang="en-US" sz="2000" b="1" kern="1200" dirty="0">
              <a:latin typeface="Times New Roman"/>
              <a:cs typeface="Times New Roman"/>
            </a:rPr>
            <a:t> </a:t>
          </a:r>
          <a:r>
            <a:rPr lang="en-US" sz="2000" b="1" kern="1200" dirty="0" err="1">
              <a:latin typeface="Times New Roman"/>
              <a:cs typeface="Times New Roman"/>
            </a:rPr>
            <a:t>перемещения</a:t>
          </a:r>
          <a:r>
            <a:rPr lang="en-US" sz="2000" b="1" kern="1200" dirty="0">
              <a:latin typeface="Times New Roman"/>
              <a:cs typeface="Times New Roman"/>
            </a:rPr>
            <a:t> </a:t>
          </a:r>
          <a:r>
            <a:rPr lang="en-US" sz="2000" b="1" kern="1200" dirty="0" err="1">
              <a:latin typeface="Times New Roman"/>
              <a:cs typeface="Times New Roman"/>
            </a:rPr>
            <a:t>поверхностей</a:t>
          </a:r>
          <a:r>
            <a:rPr lang="en-US" sz="2000" b="1" kern="1200" dirty="0">
              <a:latin typeface="Times New Roman"/>
              <a:cs typeface="Times New Roman"/>
            </a:rPr>
            <a:t>;</a:t>
          </a:r>
        </a:p>
      </dsp:txBody>
      <dsp:txXfrm>
        <a:off x="3424596" y="1844186"/>
        <a:ext cx="3055220" cy="1041042"/>
      </dsp:txXfrm>
    </dsp:sp>
    <dsp:sp modelId="{803041E6-3B87-834D-A741-7B3EDFBC73FD}">
      <dsp:nvSpPr>
        <dsp:cNvPr id="0" name=""/>
        <dsp:cNvSpPr/>
      </dsp:nvSpPr>
      <dsp:spPr>
        <a:xfrm>
          <a:off x="3368278" y="3085756"/>
          <a:ext cx="3167856" cy="1153678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b="1" kern="1200" dirty="0">
              <a:latin typeface="Times New Roman"/>
              <a:cs typeface="Times New Roman"/>
            </a:rPr>
            <a:t>продолжительности.</a:t>
          </a:r>
          <a:r>
            <a:rPr lang="ru-RU" sz="2000" kern="1200" dirty="0">
              <a:latin typeface="Times New Roman"/>
              <a:cs typeface="Times New Roman"/>
            </a:rPr>
            <a:t> </a:t>
          </a:r>
          <a:endParaRPr lang="en-US" sz="2000" kern="1200" dirty="0">
            <a:latin typeface="Times New Roman"/>
            <a:cs typeface="Times New Roman"/>
          </a:endParaRPr>
        </a:p>
      </dsp:txBody>
      <dsp:txXfrm>
        <a:off x="3424596" y="3142074"/>
        <a:ext cx="3055220" cy="10410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AB388D-BBBF-D946-A7DC-C2DAC7A43914}">
      <dsp:nvSpPr>
        <dsp:cNvPr id="0" name=""/>
        <dsp:cNvSpPr/>
      </dsp:nvSpPr>
      <dsp:spPr>
        <a:xfrm>
          <a:off x="0" y="196532"/>
          <a:ext cx="4480560" cy="448056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A4E8E11-2725-5044-ABBC-8702A922FCD1}">
      <dsp:nvSpPr>
        <dsp:cNvPr id="0" name=""/>
        <dsp:cNvSpPr/>
      </dsp:nvSpPr>
      <dsp:spPr>
        <a:xfrm>
          <a:off x="2240280" y="224535"/>
          <a:ext cx="5227319" cy="448056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>
              <a:latin typeface="Times New Roman"/>
              <a:cs typeface="Times New Roman"/>
            </a:rPr>
            <a:t>в</a:t>
          </a:r>
          <a:r>
            <a:rPr lang="en-US" sz="3100" kern="1200" dirty="0">
              <a:latin typeface="Times New Roman"/>
              <a:cs typeface="Times New Roman"/>
            </a:rPr>
            <a:t> </a:t>
          </a:r>
          <a:r>
            <a:rPr lang="en-US" sz="3100" kern="1200" dirty="0" err="1">
              <a:latin typeface="Times New Roman"/>
              <a:cs typeface="Times New Roman"/>
            </a:rPr>
            <a:t>технической</a:t>
          </a:r>
          <a:r>
            <a:rPr lang="en-US" sz="3100" kern="1200" dirty="0">
              <a:latin typeface="Times New Roman"/>
              <a:cs typeface="Times New Roman"/>
            </a:rPr>
            <a:t> </a:t>
          </a:r>
          <a:r>
            <a:rPr lang="en-US" sz="3100" kern="1200" dirty="0" err="1">
              <a:latin typeface="Times New Roman"/>
              <a:cs typeface="Times New Roman"/>
            </a:rPr>
            <a:t>экспертизе</a:t>
          </a:r>
          <a:r>
            <a:rPr lang="en-US" sz="3100" kern="1200" dirty="0">
              <a:latin typeface="Times New Roman"/>
              <a:cs typeface="Times New Roman"/>
            </a:rPr>
            <a:t>;</a:t>
          </a:r>
        </a:p>
      </dsp:txBody>
      <dsp:txXfrm>
        <a:off x="2240280" y="224535"/>
        <a:ext cx="5227319" cy="1344170"/>
      </dsp:txXfrm>
    </dsp:sp>
    <dsp:sp modelId="{3CD1A122-A9E0-8748-997A-FE0FAFB2D2F4}">
      <dsp:nvSpPr>
        <dsp:cNvPr id="0" name=""/>
        <dsp:cNvSpPr/>
      </dsp:nvSpPr>
      <dsp:spPr>
        <a:xfrm>
          <a:off x="784099" y="1540703"/>
          <a:ext cx="2912361" cy="291236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5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6A262DE-6130-1B48-A62B-DB775C7EE503}">
      <dsp:nvSpPr>
        <dsp:cNvPr id="0" name=""/>
        <dsp:cNvSpPr/>
      </dsp:nvSpPr>
      <dsp:spPr>
        <a:xfrm>
          <a:off x="2240280" y="1540703"/>
          <a:ext cx="5227319" cy="29123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50000"/>
              <a:hueOff val="0"/>
              <a:satOff val="0"/>
              <a:lumOff val="467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100" kern="1200" dirty="0">
              <a:latin typeface="Times New Roman"/>
              <a:cs typeface="Times New Roman"/>
            </a:rPr>
            <a:t>лабораторных;</a:t>
          </a:r>
        </a:p>
      </dsp:txBody>
      <dsp:txXfrm>
        <a:off x="2240280" y="1540703"/>
        <a:ext cx="5227319" cy="1344166"/>
      </dsp:txXfrm>
    </dsp:sp>
    <dsp:sp modelId="{85D8D165-0A53-384D-9C61-6D50FA8ED6E1}">
      <dsp:nvSpPr>
        <dsp:cNvPr id="0" name=""/>
        <dsp:cNvSpPr/>
      </dsp:nvSpPr>
      <dsp:spPr>
        <a:xfrm>
          <a:off x="1568196" y="2884869"/>
          <a:ext cx="1344166" cy="1344166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2F5CD41-3963-2B45-83EB-57F102EAB45D}">
      <dsp:nvSpPr>
        <dsp:cNvPr id="0" name=""/>
        <dsp:cNvSpPr/>
      </dsp:nvSpPr>
      <dsp:spPr>
        <a:xfrm>
          <a:off x="2240280" y="2884869"/>
          <a:ext cx="5227319" cy="134416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shade val="50000"/>
              <a:hueOff val="0"/>
              <a:satOff val="0"/>
              <a:lumOff val="46761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 err="1">
              <a:latin typeface="Times New Roman"/>
              <a:cs typeface="Times New Roman"/>
            </a:rPr>
            <a:t>полевых</a:t>
          </a:r>
          <a:r>
            <a:rPr lang="en-US" sz="3100" kern="1200" dirty="0">
              <a:latin typeface="Times New Roman"/>
              <a:cs typeface="Times New Roman"/>
            </a:rPr>
            <a:t> </a:t>
          </a:r>
          <a:r>
            <a:rPr lang="en-US" sz="3100" kern="1200" dirty="0" err="1">
              <a:latin typeface="Times New Roman"/>
              <a:cs typeface="Times New Roman"/>
            </a:rPr>
            <a:t>и</a:t>
          </a:r>
          <a:r>
            <a:rPr lang="en-US" sz="3100" kern="1200" dirty="0">
              <a:latin typeface="Times New Roman"/>
              <a:cs typeface="Times New Roman"/>
            </a:rPr>
            <a:t> </a:t>
          </a:r>
          <a:r>
            <a:rPr lang="en-US" sz="3100" kern="1200" dirty="0" err="1">
              <a:latin typeface="Times New Roman"/>
              <a:cs typeface="Times New Roman"/>
            </a:rPr>
            <a:t>эксплуатационно-рабочих</a:t>
          </a:r>
          <a:r>
            <a:rPr lang="en-US" sz="3100" kern="1200" dirty="0">
              <a:latin typeface="Times New Roman"/>
              <a:cs typeface="Times New Roman"/>
            </a:rPr>
            <a:t> </a:t>
          </a:r>
          <a:r>
            <a:rPr lang="en-US" sz="3100" kern="1200" dirty="0" err="1">
              <a:latin typeface="Times New Roman"/>
              <a:cs typeface="Times New Roman"/>
            </a:rPr>
            <a:t>испытаниях</a:t>
          </a:r>
          <a:r>
            <a:rPr lang="en-US" sz="3100" kern="1200" dirty="0">
              <a:latin typeface="Times New Roman"/>
              <a:cs typeface="Times New Roman"/>
            </a:rPr>
            <a:t>.</a:t>
          </a:r>
        </a:p>
      </dsp:txBody>
      <dsp:txXfrm>
        <a:off x="2240280" y="2884869"/>
        <a:ext cx="5227319" cy="134416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D1C5D07-7533-7D4E-B1DD-9991065D3515}">
      <dsp:nvSpPr>
        <dsp:cNvPr id="0" name=""/>
        <dsp:cNvSpPr/>
      </dsp:nvSpPr>
      <dsp:spPr>
        <a:xfrm>
          <a:off x="143856" y="440371"/>
          <a:ext cx="1966097" cy="149471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/>
              <a:cs typeface="Times New Roman"/>
            </a:rPr>
            <a:t>подъеме груза с остановками и выдерживанием его на любой высоте;</a:t>
          </a:r>
        </a:p>
      </dsp:txBody>
      <dsp:txXfrm>
        <a:off x="187635" y="484150"/>
        <a:ext cx="1878539" cy="1407152"/>
      </dsp:txXfrm>
    </dsp:sp>
    <dsp:sp modelId="{85DC2767-E8E3-B747-9097-5FA84AE8D100}">
      <dsp:nvSpPr>
        <dsp:cNvPr id="0" name=""/>
        <dsp:cNvSpPr/>
      </dsp:nvSpPr>
      <dsp:spPr>
        <a:xfrm rot="52232">
          <a:off x="2256685" y="994813"/>
          <a:ext cx="353580" cy="4255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2256691" y="1079113"/>
        <a:ext cx="247506" cy="255320"/>
      </dsp:txXfrm>
    </dsp:sp>
    <dsp:sp modelId="{E6BC9D68-6D8D-4D41-BED4-B8A73607EE82}">
      <dsp:nvSpPr>
        <dsp:cNvPr id="0" name=""/>
        <dsp:cNvSpPr/>
      </dsp:nvSpPr>
      <dsp:spPr>
        <a:xfrm>
          <a:off x="2777010" y="233223"/>
          <a:ext cx="2045593" cy="199023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0" kern="1200" dirty="0">
              <a:solidFill>
                <a:schemeClr val="tx1"/>
              </a:solidFill>
              <a:latin typeface="Times New Roman"/>
              <a:cs typeface="Times New Roman"/>
            </a:rPr>
            <a:t>опускании груза, когда двигатель работает «на спуск» и на тормозе при отключенном двигателе;</a:t>
          </a:r>
        </a:p>
      </dsp:txBody>
      <dsp:txXfrm>
        <a:off x="2835302" y="291515"/>
        <a:ext cx="1929009" cy="1873652"/>
      </dsp:txXfrm>
    </dsp:sp>
    <dsp:sp modelId="{8BBE213D-817F-F84F-87AF-DD766F69ED5E}">
      <dsp:nvSpPr>
        <dsp:cNvPr id="0" name=""/>
        <dsp:cNvSpPr/>
      </dsp:nvSpPr>
      <dsp:spPr>
        <a:xfrm rot="966703">
          <a:off x="4970911" y="1410350"/>
          <a:ext cx="391156" cy="4255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>
        <a:off x="4973216" y="1479173"/>
        <a:ext cx="273809" cy="255320"/>
      </dsp:txXfrm>
    </dsp:sp>
    <dsp:sp modelId="{EB8A38D1-4EE9-5E47-8B0F-A5120A41AB14}">
      <dsp:nvSpPr>
        <dsp:cNvPr id="0" name=""/>
        <dsp:cNvSpPr/>
      </dsp:nvSpPr>
      <dsp:spPr>
        <a:xfrm>
          <a:off x="5531647" y="812798"/>
          <a:ext cx="2887186" cy="2665576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/>
              <a:cs typeface="Times New Roman"/>
            </a:rPr>
            <a:t>подъеме и опускании стрелы с грузом с остановками и изменениями направления в любом положении ее или передвижении грузовой тележки по стреле с остановками и торможением;</a:t>
          </a:r>
        </a:p>
      </dsp:txBody>
      <dsp:txXfrm>
        <a:off x="5609719" y="890870"/>
        <a:ext cx="2731042" cy="2509432"/>
      </dsp:txXfrm>
    </dsp:sp>
    <dsp:sp modelId="{FD878CE3-3774-5C4C-8AB5-564F4F32452C}">
      <dsp:nvSpPr>
        <dsp:cNvPr id="0" name=""/>
        <dsp:cNvSpPr/>
      </dsp:nvSpPr>
      <dsp:spPr>
        <a:xfrm rot="9016262">
          <a:off x="5135329" y="2896114"/>
          <a:ext cx="306119" cy="4255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10800000">
        <a:off x="5221121" y="2958449"/>
        <a:ext cx="214283" cy="255320"/>
      </dsp:txXfrm>
    </dsp:sp>
    <dsp:sp modelId="{DF978ADA-DEE4-E647-BCD3-DA5100F4AB68}">
      <dsp:nvSpPr>
        <dsp:cNvPr id="0" name=""/>
        <dsp:cNvSpPr/>
      </dsp:nvSpPr>
      <dsp:spPr>
        <a:xfrm>
          <a:off x="3167419" y="2978954"/>
          <a:ext cx="1862665" cy="1618560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вращении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поворотной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части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крана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на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два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оборота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в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каждую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 </a:t>
          </a:r>
          <a:r>
            <a:rPr lang="en-US" sz="1800" kern="1200" dirty="0" err="1">
              <a:solidFill>
                <a:schemeClr val="tx1"/>
              </a:solidFill>
              <a:latin typeface="Times New Roman"/>
              <a:cs typeface="Times New Roman"/>
            </a:rPr>
            <a:t>сторону</a:t>
          </a:r>
          <a:r>
            <a:rPr lang="en-US" sz="1800" kern="1200" dirty="0">
              <a:solidFill>
                <a:schemeClr val="tx1"/>
              </a:solidFill>
              <a:latin typeface="Times New Roman"/>
              <a:cs typeface="Times New Roman"/>
            </a:rPr>
            <a:t>;</a:t>
          </a:r>
        </a:p>
      </dsp:txBody>
      <dsp:txXfrm>
        <a:off x="3214825" y="3026360"/>
        <a:ext cx="1767853" cy="1523748"/>
      </dsp:txXfrm>
    </dsp:sp>
    <dsp:sp modelId="{68A7EB1A-74CC-B344-8ED3-91C2CCFC1A5E}">
      <dsp:nvSpPr>
        <dsp:cNvPr id="0" name=""/>
        <dsp:cNvSpPr/>
      </dsp:nvSpPr>
      <dsp:spPr>
        <a:xfrm rot="11040213">
          <a:off x="2510859" y="3480595"/>
          <a:ext cx="464702" cy="425532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lumMod val="60000"/>
            <a:lumOff val="40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900" kern="1200"/>
        </a:p>
      </dsp:txBody>
      <dsp:txXfrm rot="10800000">
        <a:off x="2638363" y="3570158"/>
        <a:ext cx="337042" cy="255320"/>
      </dsp:txXfrm>
    </dsp:sp>
    <dsp:sp modelId="{74E15BD6-942B-2E4E-8555-5748A4D7B5B3}">
      <dsp:nvSpPr>
        <dsp:cNvPr id="0" name=""/>
        <dsp:cNvSpPr/>
      </dsp:nvSpPr>
      <dsp:spPr>
        <a:xfrm>
          <a:off x="0" y="2735999"/>
          <a:ext cx="2292762" cy="1691203"/>
        </a:xfrm>
        <a:prstGeom prst="roundRect">
          <a:avLst>
            <a:gd name="adj" fmla="val 10000"/>
          </a:avLst>
        </a:prstGeom>
        <a:solidFill>
          <a:schemeClr val="accent1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kern="1200" dirty="0">
              <a:solidFill>
                <a:schemeClr val="tx1"/>
              </a:solidFill>
              <a:latin typeface="Times New Roman"/>
              <a:cs typeface="Times New Roman"/>
            </a:rPr>
            <a:t>передвижении крана с остановками и изменением направления движения.                   </a:t>
          </a:r>
        </a:p>
      </dsp:txBody>
      <dsp:txXfrm>
        <a:off x="49534" y="2785533"/>
        <a:ext cx="2193694" cy="15921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05B8F9-FE58-4E2D-B437-B26A263C7C2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8E8ABB-A124-4F00-9AFB-B31043C21B4B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7DDCCF-BB09-4A7A-8E86-E491C44F1A0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9CEF45-60AC-4282-8412-A1D8E18F144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5F828B-9364-41B0-B241-2E0C384DBD14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1E79CA-ACD9-4C1F-8DBC-AF1411E4305F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DB5774-829E-45A1-A49A-8CC6CA9C7CC8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9CD480-D602-47BE-AC58-09F3F287E06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DF0117-D3A2-4A0E-B344-7538A7231916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3DD911-A35B-4BF6-AE9C-77020CF7DCF0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ABFB8D-B4E3-4472-BB48-7E88D934BD25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9E88606-8DC2-4F68-898F-016749A5A1AC}" type="slidenum">
              <a:rPr lang="es-ES"/>
              <a:pPr>
                <a:defRPr/>
              </a:pPr>
              <a:t>‹#›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30A760E-111F-4B12-847D-9B41A39C8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83C1CD-F2A1-43D7-8102-0729AB66F1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9FD23B39-7D38-4BC0-B96F-7A38003E7B9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44000" cy="6858000"/>
          </a:xfrm>
          <a:prstGeom prst="rect">
            <a:avLst/>
          </a:prstGeom>
        </p:spPr>
      </p:pic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0522C1A-AE24-416A-8EDA-268C0B36A9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553" y="372231"/>
            <a:ext cx="4178893" cy="94781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B62A658-EB3D-48FA-8B70-C58EF2E9A5A7}"/>
              </a:ext>
            </a:extLst>
          </p:cNvPr>
          <p:cNvSpPr txBox="1"/>
          <p:nvPr/>
        </p:nvSpPr>
        <p:spPr>
          <a:xfrm>
            <a:off x="125759" y="1320045"/>
            <a:ext cx="8892480" cy="49859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b="1" dirty="0">
                <a:solidFill>
                  <a:schemeClr val="bg1"/>
                </a:solidFill>
                <a:latin typeface="+mj-lt"/>
                <a:cs typeface="Times New Roman" panose="02020603050405020304" pitchFamily="18" charset="0"/>
              </a:rPr>
              <a:t>Дисциплина «Основы технической эксплуатации транспортной техники»</a:t>
            </a:r>
          </a:p>
          <a:p>
            <a:pPr algn="ctr"/>
            <a:endParaRPr lang="ru-RU" sz="2800" b="1" dirty="0">
              <a:solidFill>
                <a:schemeClr val="bg1"/>
              </a:solidFill>
              <a:latin typeface="+mj-lt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Лекция №1 «</a:t>
            </a:r>
            <a:r>
              <a:rPr lang="ru-RU" sz="28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Приемка и ввод машин в    эксплуатацию</a:t>
            </a:r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»</a:t>
            </a:r>
          </a:p>
          <a:p>
            <a:pPr algn="ctr"/>
            <a:endParaRPr lang="ru-RU" sz="2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solidFill>
                  <a:schemeClr val="bg1"/>
                </a:solidFill>
                <a:cs typeface="Times New Roman" panose="02020603050405020304" pitchFamily="18" charset="0"/>
              </a:rPr>
              <a:t>Преподаватель:</a:t>
            </a:r>
            <a:r>
              <a:rPr lang="ru-RU" sz="3200" dirty="0">
                <a:solidFill>
                  <a:schemeClr val="bg1"/>
                </a:solidFill>
                <a:cs typeface="Times New Roman" panose="02020603050405020304" pitchFamily="18" charset="0"/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Камзанов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Нурбол</a:t>
            </a:r>
            <a:r>
              <a:rPr lang="ru-RU" sz="2400" b="1" i="1" dirty="0">
                <a:solidFill>
                  <a:schemeClr val="bg1"/>
                </a:solidFill>
              </a:rPr>
              <a:t> </a:t>
            </a:r>
            <a:r>
              <a:rPr lang="ru-RU" sz="2400" b="1" i="1" dirty="0" err="1">
                <a:solidFill>
                  <a:schemeClr val="bg1"/>
                </a:solidFill>
              </a:rPr>
              <a:t>Садыканович</a:t>
            </a:r>
            <a:endParaRPr lang="ru-RU" b="1" i="1" dirty="0">
              <a:solidFill>
                <a:schemeClr val="bg1"/>
              </a:solidFill>
            </a:endParaRPr>
          </a:p>
          <a:p>
            <a:pPr algn="ctr"/>
            <a:r>
              <a:rPr lang="ru-RU" b="1" dirty="0">
                <a:solidFill>
                  <a:schemeClr val="bg1"/>
                </a:solidFill>
              </a:rPr>
              <a:t>магистр </a:t>
            </a:r>
            <a:r>
              <a:rPr lang="ru-RU" b="1" dirty="0" err="1">
                <a:solidFill>
                  <a:schemeClr val="bg1"/>
                </a:solidFill>
              </a:rPr>
              <a:t>техн.наук</a:t>
            </a:r>
            <a:r>
              <a:rPr lang="ru-RU" b="1" dirty="0">
                <a:solidFill>
                  <a:schemeClr val="bg1"/>
                </a:solidFill>
              </a:rPr>
              <a:t>, </a:t>
            </a:r>
            <a:r>
              <a:rPr lang="ru-RU" b="1" dirty="0" err="1">
                <a:solidFill>
                  <a:schemeClr val="bg1"/>
                </a:solidFill>
              </a:rPr>
              <a:t>сениор</a:t>
            </a:r>
            <a:r>
              <a:rPr lang="ru-RU" b="1" dirty="0">
                <a:solidFill>
                  <a:schemeClr val="bg1"/>
                </a:solidFill>
              </a:rPr>
              <a:t> лектор кафедры «Технологические машины и транспорт»</a:t>
            </a:r>
            <a:br>
              <a:rPr lang="en-US" b="1" dirty="0"/>
            </a:br>
            <a:br>
              <a:rPr lang="ru-RU" b="1" dirty="0"/>
            </a:br>
            <a:r>
              <a:rPr lang="en-US" b="1" i="0" dirty="0" err="1">
                <a:solidFill>
                  <a:schemeClr val="bg1"/>
                </a:solidFill>
                <a:effectLst/>
                <a:latin typeface="Segoe UI Webfont"/>
              </a:rPr>
              <a:t>n.kamzanov@satbayev.university</a:t>
            </a:r>
            <a:br>
              <a:rPr lang="en-US" b="1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574650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Содержимое 2"/>
          <p:cNvSpPr>
            <a:spLocks noGrp="1"/>
          </p:cNvSpPr>
          <p:nvPr>
            <p:ph sz="quarter" idx="1"/>
          </p:nvPr>
        </p:nvSpPr>
        <p:spPr>
          <a:xfrm>
            <a:off x="1142976" y="1142984"/>
            <a:ext cx="7729538" cy="4487863"/>
          </a:xfrm>
        </p:spPr>
        <p:txBody>
          <a:bodyPr>
            <a:normAutofit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/>
              <a:t>	</a:t>
            </a:r>
            <a:r>
              <a:rPr lang="ru-RU" sz="1800" dirty="0">
                <a:cs typeface="Times New Roman" pitchFamily="18" charset="0"/>
              </a:rPr>
              <a:t>Приемка машин из ремонта регламентируется ГОСТ 24406-80, ГОСТ 24407-80 и ГОСТ 24408-80. В соответствии с этими документами машин</a:t>
            </a:r>
            <a:r>
              <a:rPr lang="kk-KZ" sz="1800" dirty="0">
                <a:cs typeface="Times New Roman" pitchFamily="18" charset="0"/>
              </a:rPr>
              <a:t>ы</a:t>
            </a:r>
            <a:r>
              <a:rPr lang="ru-RU" sz="1800" dirty="0">
                <a:cs typeface="Times New Roman" pitchFamily="18" charset="0"/>
              </a:rPr>
              <a:t>, вышедшие из ремонта, должны по своим показателям находиться на уровне новых машин. Перед сдачей их испытывают в соответствии с техническими условиями на ремонт и принимают службой технического контроля.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800" dirty="0">
              <a:cs typeface="Times New Roman" pitchFamily="18" charset="0"/>
            </a:endParaRP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800" dirty="0">
                <a:cs typeface="Times New Roman" pitchFamily="18" charset="0"/>
              </a:rPr>
              <a:t>         Отремонтированные машины должны быть полностью заправлены топливом, маслами и рабочей жидкостью в соответствии с требованиями, указанными в инструкции по эксплуатации. Получая машину из ремонта, заказчик проверяет наличие формуляра и записей в нем о проведенном ремонте и первом послеремонтном техническом освидетельствовании машины, ее комплектность и техническое состояние, а также правильность оформления акта на выдачу машины из ремонта.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ru-RU" sz="16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Содержимое 2"/>
          <p:cNvSpPr>
            <a:spLocks noGrp="1"/>
          </p:cNvSpPr>
          <p:nvPr>
            <p:ph sz="quarter" idx="1"/>
          </p:nvPr>
        </p:nvSpPr>
        <p:spPr>
          <a:xfrm>
            <a:off x="428596" y="1285860"/>
            <a:ext cx="8505828" cy="4500594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800" dirty="0">
                <a:cs typeface="Times New Roman" pitchFamily="18" charset="0"/>
              </a:rPr>
              <a:t>К машинам, выдаваемым из ремонта, предъявляют конкретные требования. Так, например, при приемке одноковшовых экскаваторов, предъявляют следующие требования: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800" dirty="0">
                <a:cs typeface="Times New Roman" pitchFamily="18" charset="0"/>
              </a:rPr>
              <a:t>– экскаваторы с механическим приводом выдают из ремонта с запасными канатами, годными к применению, марка и размеры которых должны соответствовать рабочему оборудованию;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800" dirty="0">
                <a:cs typeface="Times New Roman" pitchFamily="18" charset="0"/>
              </a:rPr>
              <a:t>– ресурс отремонтированных сборочных единиц экскаватора предусмотрен не менее 80 % ресурса новых.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endParaRPr lang="ru-RU" sz="1800" dirty="0"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800" dirty="0">
                <a:cs typeface="Times New Roman" pitchFamily="18" charset="0"/>
              </a:rPr>
              <a:t>Из ремонта машину обычно принимает комиссия с участием представителя заказчика, которому она принадлежит. От других подразделений и организаций </a:t>
            </a:r>
            <a:r>
              <a:rPr lang="kk-KZ" sz="1800" dirty="0">
                <a:cs typeface="Times New Roman" pitchFamily="18" charset="0"/>
              </a:rPr>
              <a:t>машины принимают по приказу или письменному распоряжению вышестоящей организации комиссия, в которую включают механика подразделения. В процессе приёмки проверяют техническое состояние машины и составляют приёмо-сдаточный акт. Одновременно с машиной передают и её техническую документацию.</a:t>
            </a:r>
            <a:endParaRPr lang="ru-RU" sz="1800" dirty="0"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Содержимое 2"/>
          <p:cNvSpPr>
            <a:spLocks noGrp="1"/>
          </p:cNvSpPr>
          <p:nvPr>
            <p:ph sz="quarter" idx="1"/>
          </p:nvPr>
        </p:nvSpPr>
        <p:spPr>
          <a:xfrm>
            <a:off x="482600" y="939800"/>
            <a:ext cx="8232804" cy="53975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sz="1800" dirty="0"/>
              <a:t> 	</a:t>
            </a:r>
            <a:r>
              <a:rPr lang="ru-RU" sz="1800" dirty="0">
                <a:cs typeface="Times New Roman" pitchFamily="18" charset="0"/>
              </a:rPr>
              <a:t>Некоторыми особенностями характеризуется </a:t>
            </a:r>
            <a:r>
              <a:rPr lang="ru-RU" sz="1800" dirty="0" err="1">
                <a:cs typeface="Times New Roman" pitchFamily="18" charset="0"/>
              </a:rPr>
              <a:t>межсменная</a:t>
            </a:r>
            <a:r>
              <a:rPr lang="ru-RU" sz="1800" dirty="0">
                <a:cs typeface="Times New Roman" pitchFamily="18" charset="0"/>
              </a:rPr>
              <a:t> приемка машин машинистами. При этой приемке проверяют общее техническое состояние машины, внешний вид, состояние грузозахватных приспособлений, приборов безопасности и органов управления. В процессе осмотра машины проводят работы по </a:t>
            </a:r>
            <a:r>
              <a:rPr lang="ru-RU" sz="1800" dirty="0" err="1">
                <a:cs typeface="Times New Roman" pitchFamily="18" charset="0"/>
              </a:rPr>
              <a:t>межсменному</a:t>
            </a:r>
            <a:r>
              <a:rPr lang="ru-RU" sz="1800" dirty="0">
                <a:cs typeface="Times New Roman" pitchFamily="18" charset="0"/>
              </a:rPr>
              <a:t> обслуживанию. Принятая по смене машина должна быть в исправном состоянии, очищена от грязи, смазана, отрегулирована, снабжена эксплуатационными материалами на смену и укомплектована инструментом. Машинист, сдающий машину, информирует сменщика о неполадках или поломках, выявленных в течение смены.</a:t>
            </a:r>
          </a:p>
          <a:p>
            <a:pPr marL="0" indent="0" eaLnBrk="1" hangingPunct="1">
              <a:spcBef>
                <a:spcPct val="0"/>
              </a:spcBef>
            </a:pPr>
            <a:endParaRPr lang="ru-RU" sz="1800" dirty="0"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</a:pPr>
            <a:r>
              <a:rPr lang="ru-RU" sz="1800" dirty="0">
                <a:cs typeface="Times New Roman" pitchFamily="18" charset="0"/>
              </a:rPr>
              <a:t>        	В процессе эксплуатации новых и отремонтированных машин не исключено возникновение дефектов. В этом случае заводам-изготовителям, а также заводам, ремонтирующим машины, предъявляют рекламацию</a:t>
            </a:r>
            <a:r>
              <a:rPr lang="kk-KZ" sz="1800" dirty="0">
                <a:cs typeface="Times New Roman" pitchFamily="18" charset="0"/>
              </a:rPr>
              <a:t>.</a:t>
            </a:r>
            <a:r>
              <a:rPr lang="ru-RU" sz="1800" dirty="0">
                <a:cs typeface="Times New Roman" pitchFamily="18" charset="0"/>
              </a:rPr>
              <a:t> Акты-рекламации должны оформляться и предъявляться своевременно с соблюдением установленных правил</a:t>
            </a:r>
            <a:r>
              <a:rPr lang="kk-KZ" sz="1800" dirty="0">
                <a:cs typeface="Times New Roman" pitchFamily="18" charset="0"/>
              </a:rPr>
              <a:t>.</a:t>
            </a:r>
            <a:r>
              <a:rPr lang="ru-RU" sz="1800" dirty="0">
                <a:cs typeface="Times New Roman" pitchFamily="18" charset="0"/>
              </a:rPr>
              <a:t> Завод-изготовитель принимает рекламации до истечения гарантийного срока на детали и сборочные единицы, пришедшие в негодность по вине завода.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Обкатка машин перед эксплуатацией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571472" y="1500174"/>
            <a:ext cx="8324856" cy="4873625"/>
          </a:xfrm>
        </p:spPr>
        <p:txBody>
          <a:bodyPr rtlCol="0">
            <a:normAutofit fontScale="77500" lnSpcReduction="20000"/>
          </a:bodyPr>
          <a:lstStyle/>
          <a:p>
            <a:pPr marL="0" indent="0" algn="just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>
                <a:cs typeface="Times New Roman"/>
              </a:rPr>
              <a:t>Новые или отремонтированные машины перед началом нормальной эксплуатации обкатывают,   эксплуатируют</a:t>
            </a:r>
            <a:r>
              <a:rPr lang="ru-RU" dirty="0"/>
              <a:t> </a:t>
            </a:r>
            <a:r>
              <a:rPr lang="ru-RU" dirty="0">
                <a:cs typeface="Times New Roman"/>
              </a:rPr>
              <a:t>некоторое время с пониженными нагрузками и скоростями</a:t>
            </a:r>
            <a:r>
              <a:rPr lang="ru-RU" dirty="0"/>
              <a:t>. </a:t>
            </a:r>
            <a:r>
              <a:rPr lang="ru-RU" dirty="0">
                <a:cs typeface="Times New Roman"/>
              </a:rPr>
              <a:t>Это обусловливается тем, что на поверхностей деталей после механической обработки остаются неровности, а при сборке детали могут неточно располагаться относительно друг друга. Поэтому при полной нагрузке и высоких скоростях в начальный период эксплуатации машина работает с повышенной затратой мощности на преодоление трения, а дефекты сборки могут   привести к возникновению аварийного дефекта. 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обкатки зависят в основном от трех факторов: 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457200" y="412750"/>
            <a:ext cx="7467600" cy="669925"/>
          </a:xfrm>
          <a:solidFill>
            <a:schemeClr val="accent1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обкатки: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2531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ru-RU" sz="2800">
                <a:cs typeface="Times New Roman" pitchFamily="18" charset="0"/>
              </a:rPr>
              <a:t>получение лучшего качества трущихся поверхностей деталей при условии возможно меньшего износа </a:t>
            </a:r>
            <a:endParaRPr lang="en-US" sz="2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Содержимое 2"/>
          <p:cNvSpPr>
            <a:spLocks noGrp="1"/>
          </p:cNvSpPr>
          <p:nvPr>
            <p:ph sz="quarter" idx="1"/>
          </p:nvPr>
        </p:nvSpPr>
        <p:spPr>
          <a:xfrm>
            <a:off x="357158" y="714356"/>
            <a:ext cx="8521607" cy="4714908"/>
          </a:xfrm>
        </p:spPr>
        <p:txBody>
          <a:bodyPr>
            <a:normAutofit fontScale="925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700" dirty="0">
                <a:cs typeface="Times New Roman" pitchFamily="18" charset="0"/>
              </a:rPr>
              <a:t>Трущиеся поверхности до проведения обкаточных операций характеризуются наличием различно направленных неровностей (волнистость, шероховатость, гребни, царапины и др.). В процессе обкатки неровности постепенно сглаживаются, причем микронеровности получают направления в сторону движения трущихся поверхностей. Исследованиями установлено, что трущиеся поверхности минимально изнашиваются при некоторой (оптимальной при данных условиях изнашивания) шероховатости. Начинать обкатку целесообразно с небольшого удельного давления, т.к. чем оно выше, тем больше пластические деформации металла, которые могут привести к повреждению поверхности. По мере сглаживания неровности поверхностей удельное давление может быть несколько увеличено.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700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700" dirty="0">
                <a:cs typeface="Times New Roman" pitchFamily="18" charset="0"/>
              </a:rPr>
              <a:t> Увеличение относительной скорости перемещения трущихся поверхностей приводит к уменьшению трения вследствие разделения поверхностей слоем смазочного материала. Одновременно увеличиваются силы инерции</a:t>
            </a:r>
            <a:r>
              <a:rPr lang="kk-KZ" sz="1700" dirty="0">
                <a:cs typeface="Times New Roman" pitchFamily="18" charset="0"/>
              </a:rPr>
              <a:t>,</a:t>
            </a:r>
            <a:r>
              <a:rPr lang="ru-RU" sz="1700" dirty="0">
                <a:cs typeface="Times New Roman" pitchFamily="18" charset="0"/>
              </a:rPr>
              <a:t> и повышается температура слоя смазочного материала, что вызывает интенсивное изнашивание. Для каждого момента обкатки может быть найдена оптимальная скорость, дающая в сочетании с определенны</a:t>
            </a:r>
            <a:r>
              <a:rPr lang="kk-KZ" sz="1700" dirty="0">
                <a:cs typeface="Times New Roman" pitchFamily="18" charset="0"/>
              </a:rPr>
              <a:t>м</a:t>
            </a:r>
            <a:r>
              <a:rPr lang="ru-RU" sz="1700" dirty="0">
                <a:cs typeface="Times New Roman" pitchFamily="18" charset="0"/>
              </a:rPr>
              <a:t> удельным давлением наименьшую интенсивность изнашивания и минимальные величины отделяемых частиц металла.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ru-RU" sz="1600" dirty="0"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Содержимое 2"/>
          <p:cNvSpPr>
            <a:spLocks noGrp="1"/>
          </p:cNvSpPr>
          <p:nvPr>
            <p:ph sz="quarter" idx="1"/>
          </p:nvPr>
        </p:nvSpPr>
        <p:spPr>
          <a:xfrm>
            <a:off x="219075" y="190501"/>
            <a:ext cx="8583613" cy="5595954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800" dirty="0">
                <a:cs typeface="Times New Roman" pitchFamily="18" charset="0"/>
              </a:rPr>
              <a:t>	</a:t>
            </a:r>
            <a:r>
              <a:rPr lang="ru-RU" sz="1600" dirty="0">
                <a:cs typeface="Times New Roman" pitchFamily="18" charset="0"/>
              </a:rPr>
              <a:t>В настоящее время руководствуется значениями режима обкатки, принятыми в результате многолетней практики эксплуатации машин. Правила обкатки машин и ее режимы заключаются в следующем: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600" dirty="0">
                <a:cs typeface="Times New Roman" pitchFamily="18" charset="0"/>
              </a:rPr>
              <a:t>- продолжительность обкатки зависит от типа и конструкции машины и находится в пределах от 10 до 100 ч, при этом, чем сложнее машина, тем продолжительнее обкатка</a:t>
            </a:r>
            <a:r>
              <a:rPr lang="kk-KZ" sz="1600" dirty="0">
                <a:cs typeface="Times New Roman" pitchFamily="18" charset="0"/>
              </a:rPr>
              <a:t>;</a:t>
            </a:r>
            <a:endParaRPr lang="ru-RU" sz="1600" dirty="0"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600" dirty="0">
                <a:cs typeface="Times New Roman" pitchFamily="18" charset="0"/>
              </a:rPr>
              <a:t>- обкатка производится последовательно на различных режимах: на холостом ходу, с нагрузкой на уровне 10-20% от максимальной и при максимальной нагрузке:</a:t>
            </a:r>
          </a:p>
          <a:p>
            <a:pPr marL="0" indent="0" eaLnBrk="1" hangingPunct="1">
              <a:spcBef>
                <a:spcPct val="0"/>
              </a:spcBef>
              <a:buFontTx/>
              <a:buChar char="-"/>
            </a:pPr>
            <a:r>
              <a:rPr lang="ru-RU" sz="1600" dirty="0">
                <a:cs typeface="Times New Roman" pitchFamily="18" charset="0"/>
              </a:rPr>
              <a:t> более интенсивно обкатывается сборочные единицы в сроки; сокращаемые примерно в 2 раза по сравнению с нормальными (по данным нормативных материалов).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600" dirty="0">
                <a:cs typeface="Times New Roman" pitchFamily="18" charset="0"/>
              </a:rPr>
              <a:t>	В ответственных сборочных единицах машины после окончания обкатки масла заменяются свежими с предварительной промывкой поверхностей трения для того,   чтобы удалить абразивные частицы, которые оказались в смазочном материале в результате обкатки</a:t>
            </a:r>
            <a:r>
              <a:rPr lang="kk-KZ" sz="1600" dirty="0">
                <a:cs typeface="Times New Roman" pitchFamily="18" charset="0"/>
              </a:rPr>
              <a:t>;</a:t>
            </a:r>
            <a:r>
              <a:rPr lang="ru-RU" sz="1600" dirty="0">
                <a:cs typeface="Times New Roman" pitchFamily="18" charset="0"/>
              </a:rPr>
              <a:t> при обкатке следует только тогда доводить нагрузки машин до уровня рабочей, когда сборочные единицы машины нагреваются до нижнего предела допустимой температуры (для двигателя 70°С)</a:t>
            </a:r>
            <a:r>
              <a:rPr lang="kk-KZ" sz="1600" dirty="0">
                <a:cs typeface="Times New Roman" pitchFamily="18" charset="0"/>
              </a:rPr>
              <a:t>;</a:t>
            </a:r>
            <a:endParaRPr lang="ru-RU" sz="1600" dirty="0"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600" dirty="0">
                <a:cs typeface="Times New Roman" pitchFamily="18" charset="0"/>
              </a:rPr>
              <a:t>- перед началом обкатки необходимо выполнить контрольные и крепежные работы в ответственных сборочных единицах машины</a:t>
            </a:r>
            <a:r>
              <a:rPr lang="kk-KZ" sz="1600" dirty="0">
                <a:cs typeface="Times New Roman" pitchFamily="18" charset="0"/>
              </a:rPr>
              <a:t>,</a:t>
            </a:r>
            <a:r>
              <a:rPr lang="ru-RU" sz="1600" dirty="0">
                <a:cs typeface="Times New Roman" pitchFamily="18" charset="0"/>
              </a:rPr>
              <a:t> а в конце обкатки - крепежные работы всей машины: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ru-RU" sz="1600" dirty="0">
                <a:cs typeface="Times New Roman" pitchFamily="18" charset="0"/>
              </a:rPr>
              <a:t>- признаком удовлетворительной обкатки служит устойчивая работа всех сборочных единиц машины при допустимых шумах и нагревах, нормальной мощности и производительности.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Эксплуатационные испытания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642910" y="1571613"/>
            <a:ext cx="8181980" cy="3714776"/>
          </a:xfrm>
        </p:spPr>
        <p:txBody>
          <a:bodyPr>
            <a:normAutofit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800" b="1" dirty="0">
                <a:solidFill>
                  <a:srgbClr val="FF0000"/>
                </a:solidFill>
                <a:cs typeface="Times New Roman" pitchFamily="18" charset="0"/>
              </a:rPr>
              <a:t>Цель испытаний </a:t>
            </a:r>
            <a:r>
              <a:rPr lang="ru-RU" sz="2800" dirty="0">
                <a:cs typeface="Times New Roman" pitchFamily="18" charset="0"/>
              </a:rPr>
              <a:t>- выявление фактических данных по надежности и эффективности машины, определение ее эксплуатационных свойств, соответствие ее функциональному </a:t>
            </a:r>
            <a:r>
              <a:rPr lang="ru-RU" sz="2800" dirty="0" err="1">
                <a:cs typeface="Times New Roman" pitchFamily="18" charset="0"/>
              </a:rPr>
              <a:t>назначени</a:t>
            </a:r>
            <a:r>
              <a:rPr lang="kk-KZ" sz="2800" dirty="0">
                <a:cs typeface="Times New Roman" pitchFamily="18" charset="0"/>
              </a:rPr>
              <a:t>ю</a:t>
            </a:r>
            <a:r>
              <a:rPr lang="ru-RU" sz="2800" dirty="0">
                <a:cs typeface="Times New Roman" pitchFamily="18" charset="0"/>
              </a:rPr>
              <a:t>: установление различных нормативов, </a:t>
            </a:r>
            <a:r>
              <a:rPr lang="ru-RU" sz="2800" dirty="0" err="1">
                <a:cs typeface="Times New Roman" pitchFamily="18" charset="0"/>
              </a:rPr>
              <a:t>выявлени</a:t>
            </a:r>
            <a:r>
              <a:rPr lang="kk-KZ" sz="2800" dirty="0">
                <a:cs typeface="Times New Roman" pitchFamily="18" charset="0"/>
              </a:rPr>
              <a:t>е</a:t>
            </a:r>
            <a:r>
              <a:rPr lang="ru-RU" sz="2800" dirty="0">
                <a:cs typeface="Times New Roman" pitchFamily="18" charset="0"/>
              </a:rPr>
              <a:t> достоинств и недостатков с целью разработки рекомендаций по совершенствованию.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Полный объем эксплуатационных испытаний машин заключается: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1600200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Grp="1"/>
          </p:cNvSpPr>
          <p:nvPr>
            <p:ph sz="quarter" idx="1"/>
          </p:nvPr>
        </p:nvSpPr>
        <p:spPr>
          <a:xfrm>
            <a:off x="285720" y="714356"/>
            <a:ext cx="8658228" cy="5000660"/>
          </a:xfrm>
        </p:spPr>
        <p:txBody>
          <a:bodyPr>
            <a:normAutofit lnSpcReduction="10000"/>
          </a:bodyPr>
          <a:lstStyle/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dirty="0">
                <a:cs typeface="Times New Roman" pitchFamily="18" charset="0"/>
              </a:rPr>
              <a:t>В нормативно-технической литературе </a:t>
            </a:r>
            <a:r>
              <a:rPr lang="ru-RU" sz="1600" b="1" i="1" dirty="0">
                <a:cs typeface="Times New Roman" pitchFamily="18" charset="0"/>
              </a:rPr>
              <a:t>эксплуатация</a:t>
            </a:r>
            <a:r>
              <a:rPr lang="ru-RU" sz="1600" b="1" dirty="0">
                <a:cs typeface="Times New Roman" pitchFamily="18" charset="0"/>
              </a:rPr>
              <a:t> </a:t>
            </a:r>
            <a:r>
              <a:rPr lang="ru-RU" sz="1600" dirty="0">
                <a:cs typeface="Times New Roman" pitchFamily="18" charset="0"/>
              </a:rPr>
              <a:t>определяется как «стадия жизненного цикла изделия, на которой реализуется, поддерживается и восстанавливается его качество». При этом под изделием понимается любой вид техники. Процесс эксплуатации включает в себя в общем случае использование изделия по назначению, транспортирование, хранение, техническое обслуживание и ремонт.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dirty="0">
                <a:cs typeface="Times New Roman" pitchFamily="18" charset="0"/>
              </a:rPr>
              <a:t>В руководящих указаниях международной организации по стандартизации ИСО устанавливаются 12 этапов типового </a:t>
            </a:r>
            <a:r>
              <a:rPr lang="ru-RU" sz="1600" b="1" dirty="0">
                <a:cs typeface="Times New Roman" pitchFamily="18" charset="0"/>
              </a:rPr>
              <a:t>жизненного цикла продукции (машины):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600" dirty="0">
                <a:cs typeface="Times New Roman" pitchFamily="18" charset="0"/>
              </a:rPr>
              <a:t>-</a:t>
            </a:r>
            <a:r>
              <a:rPr lang="ru-RU" sz="1600" b="1" dirty="0">
                <a:cs typeface="Times New Roman" pitchFamily="18" charset="0"/>
              </a:rPr>
              <a:t> </a:t>
            </a:r>
            <a:r>
              <a:rPr lang="ru-RU" sz="1600" dirty="0">
                <a:cs typeface="Times New Roman" pitchFamily="18" charset="0"/>
              </a:rPr>
              <a:t>маркетинг, поиск и изучение рынка;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cs typeface="Times New Roman" pitchFamily="18" charset="0"/>
              </a:rPr>
              <a:t> разработка технических требований и проектирование;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cs typeface="Times New Roman" pitchFamily="18" charset="0"/>
              </a:rPr>
              <a:t> материально-техническое снабжение;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600" dirty="0">
                <a:cs typeface="Times New Roman" pitchFamily="18" charset="0"/>
              </a:rPr>
              <a:t>- подготовка и разработка производственных процессов;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cs typeface="Times New Roman" pitchFamily="18" charset="0"/>
              </a:rPr>
              <a:t> производство;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cs typeface="Times New Roman" pitchFamily="18" charset="0"/>
              </a:rPr>
              <a:t> контроль, проведение испытаний и обследований;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cs typeface="Times New Roman" pitchFamily="18" charset="0"/>
              </a:rPr>
              <a:t> упаковка и хранение;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600" dirty="0">
                <a:cs typeface="Times New Roman" pitchFamily="18" charset="0"/>
              </a:rPr>
              <a:t>- реализация;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cs typeface="Times New Roman" pitchFamily="18" charset="0"/>
              </a:rPr>
              <a:t> монтаж и эксплуатация;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cs typeface="Times New Roman" pitchFamily="18" charset="0"/>
              </a:rPr>
              <a:t> послепродажный надзор;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cs typeface="Times New Roman" pitchFamily="18" charset="0"/>
              </a:rPr>
              <a:t> техническая помощь в обслуживании;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ru-RU" sz="1600" dirty="0">
                <a:cs typeface="Times New Roman" pitchFamily="18" charset="0"/>
              </a:rPr>
              <a:t>утилизация после использования. </a:t>
            </a:r>
          </a:p>
          <a:p>
            <a:pPr marL="0" indent="0" algn="just" eaLnBrk="1" fontAlgn="auto" hangingPunct="1">
              <a:spcBef>
                <a:spcPts val="0"/>
              </a:spcBef>
              <a:spcAft>
                <a:spcPts val="0"/>
              </a:spcAft>
              <a:buFontTx/>
              <a:buNone/>
              <a:defRPr/>
            </a:pPr>
            <a:r>
              <a:rPr lang="ru-RU" sz="1600" dirty="0">
                <a:cs typeface="Times New Roman" pitchFamily="18" charset="0"/>
              </a:rPr>
              <a:t>Стадия эксплуатации в соответствии с современными тенденциями начинается</a:t>
            </a:r>
            <a:r>
              <a:rPr lang="ru-RU" sz="1700" dirty="0">
                <a:cs typeface="Times New Roman" pitchFamily="18" charset="0"/>
              </a:rPr>
              <a:t> с этапа реализации, на котором производится предпродажная подготовка машины.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ru-RU" sz="1800" dirty="0"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Эксплуатационную производительность</a:t>
            </a: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определяют: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33795" name="Content Placeholder 2"/>
          <p:cNvSpPr>
            <a:spLocks noGrp="1"/>
          </p:cNvSpPr>
          <p:nvPr>
            <p:ph sz="quarter" idx="1"/>
          </p:nvPr>
        </p:nvSpPr>
        <p:spPr>
          <a:xfrm>
            <a:off x="1071538" y="1643050"/>
            <a:ext cx="7467600" cy="4873625"/>
          </a:xfrm>
        </p:spPr>
        <p:txBody>
          <a:bodyPr>
            <a:normAutofit/>
          </a:bodyPr>
          <a:lstStyle/>
          <a:p>
            <a:pPr marL="0" indent="46355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>
                <a:cs typeface="Times New Roman" pitchFamily="18" charset="0"/>
              </a:rPr>
              <a:t>после выбора наиболее совершенной схемы организации работ. Сменная эксплуатационная производительность может быть определена путем </a:t>
            </a:r>
            <a:r>
              <a:rPr lang="ru-RU" dirty="0" err="1">
                <a:cs typeface="Times New Roman" pitchFamily="18" charset="0"/>
              </a:rPr>
              <a:t>хронометрирования</a:t>
            </a:r>
            <a:r>
              <a:rPr lang="ru-RU" dirty="0">
                <a:cs typeface="Times New Roman" pitchFamily="18" charset="0"/>
              </a:rPr>
              <a:t> работы машины в течение 1 ч с учетом неизбежных потерь времени за смену.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20</a:t>
            </a:fld>
            <a:endParaRPr 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sz="quarter" idx="1"/>
          </p:nvPr>
        </p:nvSpPr>
        <p:spPr>
          <a:xfrm>
            <a:off x="1285852" y="1857364"/>
            <a:ext cx="7313613" cy="4056062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sz="2400" dirty="0">
                <a:cs typeface="Times New Roman" pitchFamily="18" charset="0"/>
              </a:rPr>
              <a:t>Степень использования машины и характер фактических потерь рабочего времени обычно устанавливают также путем </a:t>
            </a:r>
            <a:r>
              <a:rPr lang="ru-RU" sz="2400" i="1" dirty="0" err="1">
                <a:cs typeface="Times New Roman" pitchFamily="18" charset="0"/>
              </a:rPr>
              <a:t>хронометрирования</a:t>
            </a:r>
            <a:r>
              <a:rPr lang="ru-RU" sz="2400" i="1" dirty="0">
                <a:cs typeface="Times New Roman" pitchFamily="18" charset="0"/>
              </a:rPr>
              <a:t> работ </a:t>
            </a:r>
            <a:r>
              <a:rPr lang="ru-RU" sz="2400" dirty="0">
                <a:cs typeface="Times New Roman" pitchFamily="18" charset="0"/>
              </a:rPr>
              <a:t>(за период от 3 до 10 смен), т.е. непрерывное фиксирование всех эксплуатационных процессов машины и действий обслуживающего персонала: заправка машины, регулирование, смазывание, передвижение к прежнему месту работы и т.д.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Тяговые усилия определяют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2969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>
                <a:cs typeface="Times New Roman" pitchFamily="18" charset="0"/>
              </a:rPr>
              <a:t>при выборе тягача прицепной машины;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>
                <a:cs typeface="Times New Roman" pitchFamily="18" charset="0"/>
              </a:rPr>
              <a:t>оптимальных режимов прицепной машины: для выявления возможностей     и транспортирования машины тягачом данного типа, а также научно-исследовательских  целей. </a:t>
            </a:r>
            <a:endParaRPr lang="en-US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Расход топлива</a:t>
            </a:r>
            <a:r>
              <a:rPr lang="ru-RU" sz="360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>
              <a:solidFill>
                <a:srgbClr val="FF0000"/>
              </a:solidFill>
            </a:endParaRPr>
          </a:p>
        </p:txBody>
      </p:sp>
      <p:sp>
        <p:nvSpPr>
          <p:cNvPr id="36867" name="Content Placeholder 2"/>
          <p:cNvSpPr>
            <a:spLocks noGrp="1"/>
          </p:cNvSpPr>
          <p:nvPr>
            <p:ph sz="quarter" idx="1"/>
          </p:nvPr>
        </p:nvSpPr>
        <p:spPr>
          <a:xfrm>
            <a:off x="714348" y="1357298"/>
            <a:ext cx="8166100" cy="4835525"/>
          </a:xfrm>
        </p:spPr>
        <p:txBody>
          <a:bodyPr>
            <a:normAutofit lnSpcReduction="10000"/>
          </a:bodyPr>
          <a:lstStyle/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>
                <a:cs typeface="Times New Roman" pitchFamily="18" charset="0"/>
              </a:rPr>
              <a:t>в эксплуатационных условиях определяют измерением продолжительности работы машины с полным запасом топлива до его полного израсходования, методом </a:t>
            </a:r>
            <a:r>
              <a:rPr lang="ru-RU" sz="2000" dirty="0" err="1">
                <a:cs typeface="Times New Roman" pitchFamily="18" charset="0"/>
              </a:rPr>
              <a:t>долива</a:t>
            </a:r>
            <a:r>
              <a:rPr lang="ru-RU" sz="2000" dirty="0">
                <a:cs typeface="Times New Roman" pitchFamily="18" charset="0"/>
              </a:rPr>
              <a:t> и мерной линейкой.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000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>
                <a:cs typeface="Times New Roman" pitchFamily="18" charset="0"/>
              </a:rPr>
              <a:t>Применение первого способа не рекомендуется в связи с длительностью процесса.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000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>
                <a:cs typeface="Times New Roman" pitchFamily="18" charset="0"/>
              </a:rPr>
              <a:t>Второй способ наиболее точен. Он заключается в том, что бак заполняет топливом до верхней кромки горловины, и через определенное время из мерной посуды доливают до прежнего уровня. 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2000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2000" dirty="0">
                <a:cs typeface="Times New Roman" pitchFamily="18" charset="0"/>
              </a:rPr>
              <a:t>Третий способ наиболее распространен в условиях эксплуатации и заключается в измерении мерной линейкой разности уровней топлива в баке по истечении определенного отрезка времени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/>
              <a:buChar char=""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Освидетельствование и испытание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174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sz="2400" dirty="0">
                <a:cs typeface="Times New Roman" pitchFamily="18" charset="0"/>
              </a:rPr>
              <a:t>машин до начала эксплуатации, а также в процессе эксплуатации производится в соответствии с действующими правилами. При техническом освидетельствовании кранов, </a:t>
            </a:r>
            <a:r>
              <a:rPr lang="ru-RU" sz="2400" dirty="0" err="1">
                <a:cs typeface="Times New Roman" pitchFamily="18" charset="0"/>
              </a:rPr>
              <a:t>двухконсольных</a:t>
            </a:r>
            <a:r>
              <a:rPr lang="ru-RU" sz="2400" dirty="0">
                <a:cs typeface="Times New Roman" pitchFamily="18" charset="0"/>
              </a:rPr>
              <a:t> тракторных путеукладчиков и других машин тщательно осматривают все их элементы и испытывают. Для проверки прочности и устойчивости машин проводят </a:t>
            </a:r>
            <a:r>
              <a:rPr lang="ru-RU" sz="2400" i="1" dirty="0">
                <a:cs typeface="Times New Roman" pitchFamily="18" charset="0"/>
              </a:rPr>
              <a:t>статическое и динамическое</a:t>
            </a:r>
            <a:r>
              <a:rPr lang="ru-RU" sz="2400" dirty="0">
                <a:cs typeface="Times New Roman" pitchFamily="18" charset="0"/>
              </a:rPr>
              <a:t> испытания под нагрузкой.        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/>
              <a:t> </a:t>
            </a:r>
            <a:r>
              <a:rPr lang="ru-RU" sz="3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Статическое испытание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720" y="1428737"/>
            <a:ext cx="8467732" cy="4214842"/>
          </a:xfrm>
        </p:spPr>
        <p:txBody>
          <a:bodyPr rtlCol="0">
            <a:normAutofit fontScale="77500" lnSpcReduction="20000"/>
          </a:bodyPr>
          <a:lstStyle/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  <a:cs typeface="Times New Roman"/>
              </a:rPr>
              <a:t>Статическое испытание </a:t>
            </a:r>
            <a:r>
              <a:rPr lang="ru-RU" dirty="0">
                <a:cs typeface="Times New Roman"/>
              </a:rPr>
              <a:t>заключается в том, что поднимается груз, предельный для данной машины, на высоту 100 мм и выдерживают его на этой высоте в течение 10 мин при наиболее опасном для устойчивости крана положении стрелы. </a:t>
            </a:r>
          </a:p>
          <a:p>
            <a:pPr marL="0" indent="0" eaLnBrk="1" fontAlgn="auto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dirty="0">
                <a:cs typeface="Times New Roman"/>
              </a:rPr>
              <a:t>Если в результате статического испытания получены удовлетворительные результаты, приступают к динамическому испытанию с грузом, на 10% превышающим номинальную грузоподъемность (на соответствующих вылетах). Однако, по правилам, при динамическом испытании кранов допускается использования груза, равного грузоподъемности крана.</a:t>
            </a:r>
            <a:endParaRPr lang="en-US" dirty="0">
              <a:latin typeface="Times New Roman"/>
              <a:cs typeface="Times New Roman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357158" y="214290"/>
            <a:ext cx="82296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процессе динамического испытания проверяют раздельную и совмещенную работу механизмов при следующих операциях: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</p:nvPr>
        </p:nvGraphicFramePr>
        <p:xfrm>
          <a:off x="223128" y="1733271"/>
          <a:ext cx="8730621" cy="504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26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/>
          </p:cNvSpPr>
          <p:nvPr>
            <p:ph sz="quarter" idx="1"/>
          </p:nvPr>
        </p:nvSpPr>
        <p:spPr>
          <a:xfrm>
            <a:off x="642910" y="1285860"/>
            <a:ext cx="8355018" cy="4500594"/>
          </a:xfrm>
        </p:spPr>
        <p:txBody>
          <a:bodyPr/>
          <a:lstStyle/>
          <a:p>
            <a:pPr marL="0" indent="0" algn="just" eaLnBrk="1" hangingPunct="1">
              <a:spcBef>
                <a:spcPct val="0"/>
              </a:spcBef>
            </a:pPr>
            <a:r>
              <a:rPr lang="ru-RU" sz="1800" dirty="0">
                <a:cs typeface="Times New Roman" pitchFamily="18" charset="0"/>
              </a:rPr>
              <a:t>Эксплуатация включает в себя две составляющие: </a:t>
            </a:r>
            <a:r>
              <a:rPr lang="ru-RU" sz="1800" i="1" dirty="0">
                <a:cs typeface="Times New Roman" pitchFamily="18" charset="0"/>
              </a:rPr>
              <a:t>использование машин по назначению и техническую эксплуатацию.</a:t>
            </a:r>
          </a:p>
          <a:p>
            <a:pPr marL="0" indent="0" algn="just" eaLnBrk="1" hangingPunct="1">
              <a:spcBef>
                <a:spcPct val="0"/>
              </a:spcBef>
            </a:pPr>
            <a:r>
              <a:rPr lang="ru-RU" sz="1800" dirty="0">
                <a:cs typeface="Times New Roman" pitchFamily="18" charset="0"/>
              </a:rPr>
              <a:t>В соответствии с международными стандартами </a:t>
            </a:r>
            <a:r>
              <a:rPr lang="ru-RU" sz="1800" b="1" i="1" dirty="0">
                <a:cs typeface="Times New Roman" pitchFamily="18" charset="0"/>
              </a:rPr>
              <a:t>использование по назначению </a:t>
            </a:r>
            <a:r>
              <a:rPr lang="ru-RU" sz="1800" i="1" dirty="0">
                <a:cs typeface="Times New Roman" pitchFamily="18" charset="0"/>
              </a:rPr>
              <a:t>- </a:t>
            </a:r>
            <a:r>
              <a:rPr lang="ru-RU" sz="1800" dirty="0">
                <a:cs typeface="Times New Roman" pitchFamily="18" charset="0"/>
              </a:rPr>
              <a:t>это применение продукции (машины) для целей, предусмотренных техническими условиями и инструкциями, утвержденными поставщиком. Применительно к машинам транспортной техники можно сказать, что использование машин по назначению - это эксплуатация, включающая в себя изучение и реализацию полезных свойств машины, созданных при проектировании и производстве, с целью получения наибольшей ее эффективности и нейтрализации вредных факторов, возникающих при взаимодействии техногенных и природных систем, т. е. при эффективном использовании машин необходимо соблюдать правила охраны окружающей среды.</a:t>
            </a:r>
            <a:endParaRPr lang="ru-RU" sz="1800" i="1" dirty="0">
              <a:cs typeface="Times New Roman" pitchFamily="18" charset="0"/>
            </a:endParaRPr>
          </a:p>
          <a:p>
            <a:pPr marL="0" indent="0" algn="just" eaLnBrk="1" hangingPunct="1">
              <a:spcBef>
                <a:spcPct val="0"/>
              </a:spcBef>
            </a:pPr>
            <a:r>
              <a:rPr lang="ru-RU" sz="1800" b="1" i="1" dirty="0">
                <a:cs typeface="Times New Roman" pitchFamily="18" charset="0"/>
              </a:rPr>
              <a:t>Техническая эксплуатация </a:t>
            </a:r>
            <a:r>
              <a:rPr lang="ru-RU" sz="1800" dirty="0">
                <a:cs typeface="Times New Roman" pitchFamily="18" charset="0"/>
              </a:rPr>
              <a:t>включает в себя </a:t>
            </a:r>
            <a:r>
              <a:rPr lang="ru-RU" sz="1800" i="1" dirty="0">
                <a:cs typeface="Times New Roman" pitchFamily="18" charset="0"/>
              </a:rPr>
              <a:t>транспортирование, хранение, техническое обслуживание и ремонт машины</a:t>
            </a:r>
            <a:r>
              <a:rPr lang="ru-RU" sz="1800" dirty="0">
                <a:cs typeface="Times New Roman" pitchFamily="18" charset="0"/>
              </a:rPr>
              <a:t>.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/>
          </p:cNvSpPr>
          <p:nvPr>
            <p:ph sz="quarter" idx="1"/>
          </p:nvPr>
        </p:nvSpPr>
        <p:spPr>
          <a:xfrm>
            <a:off x="642910" y="642918"/>
            <a:ext cx="8121653" cy="5495925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ru-RU" sz="1600" i="1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i="1" dirty="0">
                <a:cs typeface="Times New Roman" pitchFamily="18" charset="0"/>
              </a:rPr>
              <a:t>Средства эксплуатации </a:t>
            </a:r>
            <a:r>
              <a:rPr lang="ru-RU" sz="1600" i="1" dirty="0">
                <a:cs typeface="Times New Roman" pitchFamily="18" charset="0"/>
              </a:rPr>
              <a:t>- </a:t>
            </a:r>
            <a:r>
              <a:rPr lang="ru-RU" sz="1600" dirty="0">
                <a:cs typeface="Times New Roman" pitchFamily="18" charset="0"/>
              </a:rPr>
              <a:t>здания, сооружения, технические устройства, в том числе инструменты, запасные части и эксплуатационные материалы, необходимые для эксплуатации машины.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600" i="1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i="1" dirty="0">
                <a:cs typeface="Times New Roman" pitchFamily="18" charset="0"/>
              </a:rPr>
              <a:t>Система эксплуатации </a:t>
            </a:r>
            <a:r>
              <a:rPr lang="ru-RU" sz="1600" i="1" dirty="0">
                <a:cs typeface="Times New Roman" pitchFamily="18" charset="0"/>
              </a:rPr>
              <a:t>- </a:t>
            </a:r>
            <a:r>
              <a:rPr lang="ru-RU" sz="1600" dirty="0">
                <a:cs typeface="Times New Roman" pitchFamily="18" charset="0"/>
              </a:rPr>
              <a:t>совокупность машин, средств эксплуатации, исполнителей и документации, устанавливающей правила и порядок их взаимодействия, необходимая и достаточная для выполнения поставленных задач.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600" i="1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i="1" dirty="0">
                <a:cs typeface="Times New Roman" pitchFamily="18" charset="0"/>
              </a:rPr>
              <a:t>Условия эксплуатации </a:t>
            </a:r>
            <a:r>
              <a:rPr lang="ru-RU" sz="1600" i="1" dirty="0">
                <a:cs typeface="Times New Roman" pitchFamily="18" charset="0"/>
              </a:rPr>
              <a:t>- </a:t>
            </a:r>
            <a:r>
              <a:rPr lang="ru-RU" sz="1600" dirty="0">
                <a:cs typeface="Times New Roman" pitchFamily="18" charset="0"/>
              </a:rPr>
              <a:t>совокупность факторов, действующих на машину при ее эксплуатации.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600" i="1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i="1" dirty="0">
                <a:cs typeface="Times New Roman" pitchFamily="18" charset="0"/>
              </a:rPr>
              <a:t>Предпродажная подготовка </a:t>
            </a:r>
            <a:r>
              <a:rPr lang="ru-RU" sz="1600" b="1" dirty="0">
                <a:cs typeface="Times New Roman" pitchFamily="18" charset="0"/>
              </a:rPr>
              <a:t>-</a:t>
            </a:r>
            <a:r>
              <a:rPr lang="ru-RU" sz="1600" dirty="0">
                <a:cs typeface="Times New Roman" pitchFamily="18" charset="0"/>
              </a:rPr>
              <a:t> целенаправленная деятельность юридических и (или) физических лиц, выполняющих перечень обусловленных работ, обеспечивающих соответствие машины установленным требованиям и передачу ее покупателю в исправном (комплектном) состоянии.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600" i="1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i="1" dirty="0">
                <a:cs typeface="Times New Roman" pitchFamily="18" charset="0"/>
              </a:rPr>
              <a:t>Ввод в эксплуатацию </a:t>
            </a:r>
            <a:r>
              <a:rPr lang="ru-RU" sz="1600" i="1" dirty="0">
                <a:cs typeface="Times New Roman" pitchFamily="18" charset="0"/>
              </a:rPr>
              <a:t>- </a:t>
            </a:r>
            <a:r>
              <a:rPr lang="ru-RU" sz="1600" dirty="0">
                <a:cs typeface="Times New Roman" pitchFamily="18" charset="0"/>
              </a:rPr>
              <a:t>событие, фиксирующее готовность машины к использованию по назначению и документально оформленное в установленном порядке. Для специальных видов техники к вводу в эксплуатацию также относят подготовительные работы, контроль, приемку и закрепление машины за эксплуатирующим подразделением.</a:t>
            </a:r>
            <a:endParaRPr lang="ru-RU" sz="1600" i="1" dirty="0"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/>
          </p:cNvSpPr>
          <p:nvPr>
            <p:ph sz="quarter" idx="1"/>
          </p:nvPr>
        </p:nvSpPr>
        <p:spPr>
          <a:xfrm>
            <a:off x="357158" y="1000108"/>
            <a:ext cx="8501122" cy="50546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sz="1600" b="1" i="1" dirty="0">
                <a:cs typeface="Times New Roman" pitchFamily="18" charset="0"/>
              </a:rPr>
              <a:t>Начало эксплуатации </a:t>
            </a:r>
            <a:r>
              <a:rPr lang="ru-RU" sz="1600" i="1" dirty="0">
                <a:cs typeface="Times New Roman" pitchFamily="18" charset="0"/>
              </a:rPr>
              <a:t>- </a:t>
            </a:r>
            <a:r>
              <a:rPr lang="ru-RU" sz="1600" dirty="0">
                <a:cs typeface="Times New Roman" pitchFamily="18" charset="0"/>
              </a:rPr>
              <a:t>момент ввода машины в эксплуатацию.</a:t>
            </a:r>
          </a:p>
          <a:p>
            <a:pPr marL="0" indent="0" eaLnBrk="1" hangingPunct="1">
              <a:spcBef>
                <a:spcPct val="0"/>
              </a:spcBef>
            </a:pPr>
            <a:endParaRPr lang="ru-RU" sz="1600" dirty="0"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</a:pPr>
            <a:r>
              <a:rPr lang="ru-RU" sz="1600" b="1" i="1" dirty="0">
                <a:cs typeface="Times New Roman" pitchFamily="18" charset="0"/>
              </a:rPr>
              <a:t>Ожидание использования по назначению </a:t>
            </a:r>
            <a:r>
              <a:rPr lang="ru-RU" sz="1600" dirty="0">
                <a:cs typeface="Times New Roman" pitchFamily="18" charset="0"/>
              </a:rPr>
              <a:t>- нахождение машины в состоянии готовности к использованию по назначению, предусмотренное в нормативно-технической документации.</a:t>
            </a:r>
          </a:p>
          <a:p>
            <a:pPr marL="0" indent="0" eaLnBrk="1" hangingPunct="1">
              <a:spcBef>
                <a:spcPct val="0"/>
              </a:spcBef>
            </a:pPr>
            <a:endParaRPr lang="ru-RU" sz="1600" i="1" dirty="0"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</a:pPr>
            <a:r>
              <a:rPr lang="ru-RU" sz="1600" b="1" i="1" dirty="0">
                <a:cs typeface="Times New Roman" pitchFamily="18" charset="0"/>
              </a:rPr>
              <a:t>Хранение при эксплуатации </a:t>
            </a:r>
            <a:r>
              <a:rPr lang="ru-RU" sz="1600" b="1" dirty="0">
                <a:cs typeface="Times New Roman" pitchFamily="18" charset="0"/>
              </a:rPr>
              <a:t>(хранение) </a:t>
            </a:r>
            <a:r>
              <a:rPr lang="ru-RU" sz="1600" dirty="0">
                <a:cs typeface="Times New Roman" pitchFamily="18" charset="0"/>
              </a:rPr>
              <a:t>- содержание неиспользуемой по назначению машины в заданном состоянии в отведенном для ее размещения месте с обеспечением сохранности в течение заданного срока.</a:t>
            </a:r>
          </a:p>
          <a:p>
            <a:pPr marL="0" indent="0" eaLnBrk="1" hangingPunct="1">
              <a:spcBef>
                <a:spcPct val="0"/>
              </a:spcBef>
            </a:pPr>
            <a:endParaRPr lang="ru-RU" sz="1600" i="1" dirty="0"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</a:pPr>
            <a:r>
              <a:rPr lang="ru-RU" sz="1600" b="1" i="1" dirty="0">
                <a:cs typeface="Times New Roman" pitchFamily="18" charset="0"/>
              </a:rPr>
              <a:t>Транспортирование при эксплуатации </a:t>
            </a:r>
            <a:r>
              <a:rPr lang="ru-RU" sz="1600" b="1" dirty="0">
                <a:cs typeface="Times New Roman" pitchFamily="18" charset="0"/>
              </a:rPr>
              <a:t>(транспортирование) </a:t>
            </a:r>
            <a:r>
              <a:rPr lang="ru-RU" sz="1600" dirty="0">
                <a:cs typeface="Times New Roman" pitchFamily="18" charset="0"/>
              </a:rPr>
              <a:t>- перемещение машины в заданном состоянии с применением при необходимости транспортных и грузоподъемных средств, начинающееся с погрузки и кончающееся разгрузкой на месте назначения.</a:t>
            </a:r>
          </a:p>
          <a:p>
            <a:pPr marL="0" indent="0" eaLnBrk="1" hangingPunct="1">
              <a:spcBef>
                <a:spcPct val="0"/>
              </a:spcBef>
            </a:pPr>
            <a:endParaRPr lang="ru-RU" sz="1600" i="1" dirty="0"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</a:pPr>
            <a:r>
              <a:rPr lang="ru-RU" sz="1600" b="1" i="1" dirty="0">
                <a:cs typeface="Times New Roman" pitchFamily="18" charset="0"/>
              </a:rPr>
              <a:t>Технологическое обслуживание </a:t>
            </a:r>
            <a:r>
              <a:rPr lang="ru-RU" sz="1600" b="1" dirty="0">
                <a:cs typeface="Times New Roman" pitchFamily="18" charset="0"/>
              </a:rPr>
              <a:t> </a:t>
            </a:r>
            <a:r>
              <a:rPr lang="ru-RU" sz="1600" dirty="0">
                <a:cs typeface="Times New Roman" pitchFamily="18" charset="0"/>
              </a:rPr>
              <a:t>- комплекс операций по подготовке машины к использованию по назначению, хранению, транспортированию и приведению ее в исходное состояние после этих процессов, не связанных с поддержанием надежности изделия.</a:t>
            </a:r>
            <a:endParaRPr lang="ru-RU" sz="1600" i="1" dirty="0"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/>
          </p:cNvSpPr>
          <p:nvPr>
            <p:ph sz="quarter" idx="1"/>
          </p:nvPr>
        </p:nvSpPr>
        <p:spPr>
          <a:xfrm>
            <a:off x="714348" y="1142984"/>
            <a:ext cx="8170869" cy="471170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"/>
              <a:defRPr/>
            </a:pPr>
            <a:endParaRPr lang="ru-RU" sz="1600" i="1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i="1" dirty="0">
                <a:cs typeface="Times New Roman" pitchFamily="18" charset="0"/>
              </a:rPr>
              <a:t>Нормальная эксплуатация </a:t>
            </a:r>
            <a:r>
              <a:rPr lang="ru-RU" sz="1600" i="1" dirty="0">
                <a:cs typeface="Times New Roman" pitchFamily="18" charset="0"/>
              </a:rPr>
              <a:t>- </a:t>
            </a:r>
            <a:r>
              <a:rPr lang="ru-RU" sz="1600" dirty="0" err="1">
                <a:cs typeface="Times New Roman" pitchFamily="18" charset="0"/>
              </a:rPr>
              <a:t>эксплуатация</a:t>
            </a:r>
            <a:r>
              <a:rPr lang="ru-RU" sz="1600" dirty="0">
                <a:cs typeface="Times New Roman" pitchFamily="18" charset="0"/>
              </a:rPr>
              <a:t> машины в соответствии с действующей нормативно-технической документацией.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sz="1600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i="1" dirty="0">
                <a:cs typeface="Times New Roman" pitchFamily="18" charset="0"/>
              </a:rPr>
              <a:t>Подконтрольная эксплуатация </a:t>
            </a:r>
            <a:r>
              <a:rPr lang="ru-RU" sz="1600" i="1" dirty="0">
                <a:cs typeface="Times New Roman" pitchFamily="18" charset="0"/>
              </a:rPr>
              <a:t>- </a:t>
            </a:r>
            <a:r>
              <a:rPr lang="ru-RU" sz="1600" dirty="0" err="1">
                <a:cs typeface="Times New Roman" pitchFamily="18" charset="0"/>
              </a:rPr>
              <a:t>эксплуатация</a:t>
            </a:r>
            <a:r>
              <a:rPr lang="ru-RU" sz="1600" dirty="0">
                <a:cs typeface="Times New Roman" pitchFamily="18" charset="0"/>
              </a:rPr>
              <a:t> с целью получения дополнительной информации.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600" i="1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i="1" dirty="0" err="1">
                <a:cs typeface="Times New Roman" pitchFamily="18" charset="0"/>
              </a:rPr>
              <a:t>Лидерная</a:t>
            </a:r>
            <a:r>
              <a:rPr lang="ru-RU" sz="1600" b="1" i="1" dirty="0">
                <a:cs typeface="Times New Roman" pitchFamily="18" charset="0"/>
              </a:rPr>
              <a:t> эксплуатация </a:t>
            </a:r>
            <a:r>
              <a:rPr lang="ru-RU" sz="1600" i="1" dirty="0">
                <a:cs typeface="Times New Roman" pitchFamily="18" charset="0"/>
              </a:rPr>
              <a:t>- </a:t>
            </a:r>
            <a:r>
              <a:rPr lang="ru-RU" sz="1600" dirty="0">
                <a:cs typeface="Times New Roman" pitchFamily="18" charset="0"/>
              </a:rPr>
              <a:t>нормальная эксплуатация заданного числа машин, выделенных для более интенсивного расходования ресурса по сравнению с остальным парком.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600" i="1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i="1" dirty="0">
                <a:cs typeface="Times New Roman" pitchFamily="18" charset="0"/>
              </a:rPr>
              <a:t>Реальная эксплуатация </a:t>
            </a:r>
            <a:r>
              <a:rPr lang="ru-RU" sz="1600" i="1" dirty="0">
                <a:cs typeface="Times New Roman" pitchFamily="18" charset="0"/>
              </a:rPr>
              <a:t>- </a:t>
            </a:r>
            <a:r>
              <a:rPr lang="ru-RU" sz="1600" dirty="0" err="1">
                <a:cs typeface="Times New Roman" pitchFamily="18" charset="0"/>
              </a:rPr>
              <a:t>эксплуатация</a:t>
            </a:r>
            <a:r>
              <a:rPr lang="ru-RU" sz="1600" dirty="0">
                <a:cs typeface="Times New Roman" pitchFamily="18" charset="0"/>
              </a:rPr>
              <a:t> в сложившихся в эксплуатирующей организации условиях.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ru-RU" sz="1600" i="1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i="1" dirty="0">
                <a:cs typeface="Times New Roman" pitchFamily="18" charset="0"/>
              </a:rPr>
              <a:t>Снятие с эксплуатации </a:t>
            </a:r>
            <a:r>
              <a:rPr lang="ru-RU" sz="1600" i="1" dirty="0">
                <a:cs typeface="Times New Roman" pitchFamily="18" charset="0"/>
              </a:rPr>
              <a:t>- </a:t>
            </a:r>
            <a:r>
              <a:rPr lang="ru-RU" sz="1600" dirty="0">
                <a:cs typeface="Times New Roman" pitchFamily="18" charset="0"/>
              </a:rPr>
              <a:t>событие, фиксирующее невозможность или нецелесообразность дальнейшего использования по назначе­нию или ремонта машины и документально оформленное в уста­новленном порядке.</a:t>
            </a: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Font typeface="Wingdings"/>
              <a:buChar char=""/>
              <a:defRPr/>
            </a:pPr>
            <a:endParaRPr lang="ru-RU" sz="1600" i="1" dirty="0">
              <a:cs typeface="Times New Roman" pitchFamily="18" charset="0"/>
            </a:endParaRPr>
          </a:p>
          <a:p>
            <a:pPr marL="0" indent="0" eaLnBrk="1" fontAlgn="auto" hangingPunct="1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ru-RU" sz="1600" b="1" i="1" dirty="0">
                <a:cs typeface="Times New Roman" pitchFamily="18" charset="0"/>
              </a:rPr>
              <a:t>Конец эксплуатации </a:t>
            </a:r>
            <a:r>
              <a:rPr lang="ru-RU" sz="1600" i="1" dirty="0">
                <a:cs typeface="Times New Roman" pitchFamily="18" charset="0"/>
              </a:rPr>
              <a:t>- </a:t>
            </a:r>
            <a:r>
              <a:rPr lang="ru-RU" sz="1600" dirty="0">
                <a:cs typeface="Times New Roman" pitchFamily="18" charset="0"/>
              </a:rPr>
              <a:t>момент снятия с эксплуатации.</a:t>
            </a:r>
            <a:endParaRPr lang="ru-RU" sz="1600" i="1" dirty="0"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/>
          </p:cNvSpPr>
          <p:nvPr>
            <p:ph sz="quarter" idx="1"/>
          </p:nvPr>
        </p:nvSpPr>
        <p:spPr>
          <a:xfrm>
            <a:off x="500034" y="1285860"/>
            <a:ext cx="8313745" cy="45847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sz="1800" b="1" i="1" dirty="0">
                <a:cs typeface="Times New Roman" pitchFamily="18" charset="0"/>
              </a:rPr>
              <a:t>Технический сервис </a:t>
            </a:r>
            <a:r>
              <a:rPr lang="ru-RU" sz="1800" i="1" dirty="0">
                <a:cs typeface="Times New Roman" pitchFamily="18" charset="0"/>
              </a:rPr>
              <a:t>- </a:t>
            </a:r>
            <a:r>
              <a:rPr lang="ru-RU" sz="1800" dirty="0">
                <a:cs typeface="Times New Roman" pitchFamily="18" charset="0"/>
              </a:rPr>
              <a:t>целенаправленная деятельность юридических и физических лиц, не являющихся потребителями машин, по обеспечению эффективной и безопасной их эксплуатации. Это означает, что некая коммерческая структура, обладающая статусом физического или юридического лица и не являющаяся потребителем (владельцем) техники, может на основании договора самостоятельно или совместно с ним проводить за определенную плату предпродажную подготовку, транспортирование, хранение, техническое обслуживание и ремонт этой техники.</a:t>
            </a:r>
          </a:p>
          <a:p>
            <a:pPr marL="0" indent="0" eaLnBrk="1" hangingPunct="1">
              <a:spcBef>
                <a:spcPct val="0"/>
              </a:spcBef>
            </a:pPr>
            <a:endParaRPr lang="ru-RU" sz="1800" i="1" dirty="0"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</a:pPr>
            <a:r>
              <a:rPr lang="ru-RU" sz="1800" b="1" i="1" dirty="0">
                <a:cs typeface="Times New Roman" pitchFamily="18" charset="0"/>
              </a:rPr>
              <a:t>Фирменный метод технического обслуживания </a:t>
            </a:r>
            <a:r>
              <a:rPr lang="ru-RU" sz="1800" dirty="0">
                <a:cs typeface="Times New Roman" pitchFamily="18" charset="0"/>
              </a:rPr>
              <a:t>(фирменное обслуживание) - выполнение технического обслуживания предприятием-изготовителем.</a:t>
            </a:r>
          </a:p>
          <a:p>
            <a:pPr marL="0" indent="0" eaLnBrk="1" hangingPunct="1">
              <a:spcBef>
                <a:spcPct val="0"/>
              </a:spcBef>
            </a:pPr>
            <a:endParaRPr lang="ru-RU" sz="1800" i="1" dirty="0">
              <a:cs typeface="Times New Roman" pitchFamily="18" charset="0"/>
            </a:endParaRPr>
          </a:p>
          <a:p>
            <a:pPr marL="0" indent="0" eaLnBrk="1" hangingPunct="1">
              <a:spcBef>
                <a:spcPct val="0"/>
              </a:spcBef>
            </a:pPr>
            <a:r>
              <a:rPr lang="ru-RU" sz="1800" b="1" i="1" dirty="0">
                <a:cs typeface="Times New Roman" pitchFamily="18" charset="0"/>
              </a:rPr>
              <a:t>Фирменный метод ремонта </a:t>
            </a:r>
            <a:r>
              <a:rPr lang="ru-RU" sz="1800" dirty="0">
                <a:cs typeface="Times New Roman" pitchFamily="18" charset="0"/>
              </a:rPr>
              <a:t>(фирменный ремонт) - выполнение ремонта предприятием-изготовителем.</a:t>
            </a:r>
          </a:p>
          <a:p>
            <a:pPr marL="0" indent="0" eaLnBrk="1" hangingPunct="1">
              <a:lnSpc>
                <a:spcPct val="80000"/>
              </a:lnSpc>
              <a:buFontTx/>
              <a:buNone/>
            </a:pPr>
            <a:endParaRPr lang="ru-RU" sz="1800" dirty="0">
              <a:cs typeface="Times New Roman" pitchFamily="18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/>
          </p:cNvSpPr>
          <p:nvPr>
            <p:ph type="title"/>
          </p:nvPr>
        </p:nvSpPr>
        <p:spPr>
          <a:xfrm>
            <a:off x="620713" y="376238"/>
            <a:ext cx="7467600" cy="693737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Понятие приемки</a:t>
            </a:r>
          </a:p>
        </p:txBody>
      </p:sp>
      <p:sp>
        <p:nvSpPr>
          <p:cNvPr id="15363" name="Rectangle 3"/>
          <p:cNvSpPr>
            <a:spLocks noGrp="1"/>
          </p:cNvSpPr>
          <p:nvPr>
            <p:ph sz="quarter" idx="1"/>
          </p:nvPr>
        </p:nvSpPr>
        <p:spPr>
          <a:xfrm>
            <a:off x="1285852" y="1571612"/>
            <a:ext cx="7467600" cy="4873625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</a:pPr>
            <a:r>
              <a:rPr lang="ru-RU" sz="2800" b="1" dirty="0">
                <a:cs typeface="Times New Roman" pitchFamily="18" charset="0"/>
              </a:rPr>
              <a:t>Приемкой</a:t>
            </a:r>
            <a:r>
              <a:rPr lang="ru-RU" sz="2800" dirty="0">
                <a:cs typeface="Times New Roman" pitchFamily="18" charset="0"/>
              </a:rPr>
              <a:t> называется процесс, заключающийся в проверке наличия эксплуатационной документации и определении комплектности, а также технического состояния машины в целом и отдельных сборочных единиц.</a:t>
            </a:r>
          </a:p>
          <a:p>
            <a:pPr marL="0" indent="0" eaLnBrk="1" hangingPunct="1">
              <a:spcBef>
                <a:spcPct val="0"/>
              </a:spcBef>
            </a:pPr>
            <a:r>
              <a:rPr lang="ru-RU" sz="2800" b="1" dirty="0">
                <a:cs typeface="Times New Roman" pitchFamily="18" charset="0"/>
              </a:rPr>
              <a:t>Цель приёмки </a:t>
            </a:r>
            <a:r>
              <a:rPr lang="ru-RU" sz="2800" dirty="0">
                <a:cs typeface="Times New Roman" pitchFamily="18" charset="0"/>
              </a:rPr>
              <a:t> состоит в определении технического состояния и пригодности машины к использованию по назначени</a:t>
            </a:r>
            <a:r>
              <a:rPr lang="ru-RU" dirty="0">
                <a:cs typeface="Times New Roman" pitchFamily="18" charset="0"/>
              </a:rPr>
              <a:t>ю. </a:t>
            </a:r>
            <a:endParaRPr lang="ru-RU" b="1" dirty="0">
              <a:cs typeface="Times New Roman" pitchFamily="18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получении новой машины приемка заключается</a:t>
            </a:r>
            <a:endParaRPr lang="en-US" sz="2800" b="1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214414" y="1357298"/>
          <a:ext cx="7467600" cy="487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EC53DFCC-F128-401F-BC63-D8EB46356AD5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2828</TotalTime>
  <Words>2250</Words>
  <Application>Microsoft Office PowerPoint</Application>
  <PresentationFormat>Экран (4:3)</PresentationFormat>
  <Paragraphs>152</Paragraphs>
  <Slides>26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1" baseType="lpstr">
      <vt:lpstr>Arial</vt:lpstr>
      <vt:lpstr>Segoe UI Webfont</vt:lpstr>
      <vt:lpstr>Times New Roman</vt:lpstr>
      <vt:lpstr>Wingdings</vt:lpstr>
      <vt:lpstr>Diseño predeterminado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Понятие приемки</vt:lpstr>
      <vt:lpstr>При получении новой машины приемка заключается</vt:lpstr>
      <vt:lpstr>Презентация PowerPoint</vt:lpstr>
      <vt:lpstr>Презентация PowerPoint</vt:lpstr>
      <vt:lpstr>Презентация PowerPoint</vt:lpstr>
      <vt:lpstr>Обкатка машин перед эксплуатацией</vt:lpstr>
      <vt:lpstr>Результаты обкатки зависят в основном от трех факторов: </vt:lpstr>
      <vt:lpstr>Цель обкатки:</vt:lpstr>
      <vt:lpstr>Презентация PowerPoint</vt:lpstr>
      <vt:lpstr>Презентация PowerPoint</vt:lpstr>
      <vt:lpstr>Эксплуатационные испытания </vt:lpstr>
      <vt:lpstr>Полный объем эксплуатационных испытаний машин заключается:</vt:lpstr>
      <vt:lpstr>Эксплуатационную производительность определяют:</vt:lpstr>
      <vt:lpstr>Презентация PowerPoint</vt:lpstr>
      <vt:lpstr>Тяговые усилия определяют:</vt:lpstr>
      <vt:lpstr>Расход топлива </vt:lpstr>
      <vt:lpstr>Освидетельствование и испытание </vt:lpstr>
      <vt:lpstr> Статическое испытание</vt:lpstr>
      <vt:lpstr>В процессе динамического испытания проверяют раздельную и совмещенную работу механизмов при следующих операциях: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Nurbol Kamzanov</cp:lastModifiedBy>
  <cp:revision>481</cp:revision>
  <dcterms:created xsi:type="dcterms:W3CDTF">2010-05-23T14:28:12Z</dcterms:created>
  <dcterms:modified xsi:type="dcterms:W3CDTF">2021-12-04T15:32:42Z</dcterms:modified>
</cp:coreProperties>
</file>