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2"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43" autoAdjust="0"/>
    <p:restoredTop sz="94652" autoAdjust="0"/>
  </p:normalViewPr>
  <p:slideViewPr>
    <p:cSldViewPr>
      <p:cViewPr varScale="1">
        <p:scale>
          <a:sx n="54" d="100"/>
          <a:sy n="54" d="100"/>
        </p:scale>
        <p:origin x="90" y="3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98FFF6-58C7-CF4D-8CF4-F4EB06CA892B}" type="doc">
      <dgm:prSet loTypeId="urn:microsoft.com/office/officeart/2005/8/layout/hChevron3" loCatId="process" qsTypeId="urn:microsoft.com/office/officeart/2005/8/quickstyle/simple3" qsCatId="simple" csTypeId="urn:microsoft.com/office/officeart/2005/8/colors/accent0_3" csCatId="mainScheme" phldr="1"/>
      <dgm:spPr/>
      <dgm:t>
        <a:bodyPr/>
        <a:lstStyle/>
        <a:p>
          <a:endParaRPr lang="en-US"/>
        </a:p>
      </dgm:t>
    </dgm:pt>
    <dgm:pt modelId="{03A9BB5A-4392-FC44-9D22-4F935288CA2F}">
      <dgm:prSet custT="1"/>
      <dgm:spPr>
        <a:solidFill>
          <a:schemeClr val="accent1">
            <a:lumMod val="75000"/>
          </a:schemeClr>
        </a:solidFill>
      </dgm:spPr>
      <dgm:t>
        <a:bodyPr/>
        <a:lstStyle/>
        <a:p>
          <a:pPr rtl="0"/>
          <a:r>
            <a:rPr lang="en-US" sz="2500" b="0" dirty="0" err="1"/>
            <a:t>межсмен</a:t>
          </a:r>
          <a:r>
            <a:rPr lang="en-US" sz="2500" dirty="0" err="1"/>
            <a:t>ное</a:t>
          </a:r>
          <a:r>
            <a:rPr lang="en-US" sz="2500" dirty="0"/>
            <a:t>;</a:t>
          </a:r>
        </a:p>
      </dgm:t>
    </dgm:pt>
    <dgm:pt modelId="{D6EBB2DF-0105-B840-9E18-2FC7C6C5C03E}" type="parTrans" cxnId="{217244B1-8F9B-B440-9111-DB8F4E4BC344}">
      <dgm:prSet/>
      <dgm:spPr/>
      <dgm:t>
        <a:bodyPr/>
        <a:lstStyle/>
        <a:p>
          <a:endParaRPr lang="en-US"/>
        </a:p>
      </dgm:t>
    </dgm:pt>
    <dgm:pt modelId="{EC853AE1-9EEE-7244-A3C6-81B2DF434336}" type="sibTrans" cxnId="{217244B1-8F9B-B440-9111-DB8F4E4BC344}">
      <dgm:prSet/>
      <dgm:spPr/>
      <dgm:t>
        <a:bodyPr/>
        <a:lstStyle/>
        <a:p>
          <a:endParaRPr lang="en-US"/>
        </a:p>
      </dgm:t>
    </dgm:pt>
    <dgm:pt modelId="{334F4E84-54BA-ED48-863A-68DD2DF9B0D9}">
      <dgm:prSet custT="1"/>
      <dgm:spPr>
        <a:solidFill>
          <a:schemeClr val="accent1">
            <a:lumMod val="60000"/>
            <a:lumOff val="40000"/>
          </a:schemeClr>
        </a:solidFill>
      </dgm:spPr>
      <dgm:t>
        <a:bodyPr/>
        <a:lstStyle/>
        <a:p>
          <a:pPr rtl="0"/>
          <a:r>
            <a:rPr lang="ru-RU" sz="2500" b="0" dirty="0"/>
            <a:t>к</a:t>
          </a:r>
          <a:r>
            <a:rPr lang="en-US" sz="2500" b="0" dirty="0" err="1"/>
            <a:t>ратковре</a:t>
          </a:r>
          <a:r>
            <a:rPr lang="ru-RU" sz="2500" b="0" dirty="0"/>
            <a:t>-</a:t>
          </a:r>
        </a:p>
        <a:p>
          <a:pPr rtl="0"/>
          <a:r>
            <a:rPr lang="en-US" sz="2500" b="0" dirty="0" err="1"/>
            <a:t>менное</a:t>
          </a:r>
          <a:r>
            <a:rPr lang="en-US" sz="2500" b="1" dirty="0"/>
            <a:t>;</a:t>
          </a:r>
        </a:p>
      </dgm:t>
    </dgm:pt>
    <dgm:pt modelId="{667BC29D-E43C-4E41-AEB9-00FC1A880EF3}" type="parTrans" cxnId="{FECF1305-6FE7-9B4F-88E4-6A6A60023C78}">
      <dgm:prSet/>
      <dgm:spPr/>
      <dgm:t>
        <a:bodyPr/>
        <a:lstStyle/>
        <a:p>
          <a:endParaRPr lang="en-US"/>
        </a:p>
      </dgm:t>
    </dgm:pt>
    <dgm:pt modelId="{5C480BE7-F369-B34B-B4C4-EFF75016EBB7}" type="sibTrans" cxnId="{FECF1305-6FE7-9B4F-88E4-6A6A60023C78}">
      <dgm:prSet/>
      <dgm:spPr/>
      <dgm:t>
        <a:bodyPr/>
        <a:lstStyle/>
        <a:p>
          <a:endParaRPr lang="en-US"/>
        </a:p>
      </dgm:t>
    </dgm:pt>
    <dgm:pt modelId="{DFAC80CA-DD01-8B40-87C0-1D36B5C1087C}">
      <dgm:prSet custT="1"/>
      <dgm:spPr>
        <a:solidFill>
          <a:schemeClr val="accent1">
            <a:lumMod val="40000"/>
            <a:lumOff val="60000"/>
          </a:schemeClr>
        </a:solidFill>
      </dgm:spPr>
      <dgm:t>
        <a:bodyPr/>
        <a:lstStyle/>
        <a:p>
          <a:pPr rtl="0"/>
          <a:r>
            <a:rPr lang="en-US" sz="2500" b="0" dirty="0" err="1"/>
            <a:t>длительное</a:t>
          </a:r>
          <a:endParaRPr lang="en-US" sz="2500" b="0" dirty="0"/>
        </a:p>
      </dgm:t>
    </dgm:pt>
    <dgm:pt modelId="{BCB38D4B-E7BD-A244-BE5E-6DF2892F2E7B}" type="parTrans" cxnId="{CEC98583-63A9-2D49-8354-A2B95A603764}">
      <dgm:prSet/>
      <dgm:spPr/>
      <dgm:t>
        <a:bodyPr/>
        <a:lstStyle/>
        <a:p>
          <a:endParaRPr lang="en-US"/>
        </a:p>
      </dgm:t>
    </dgm:pt>
    <dgm:pt modelId="{E140CEF8-6BF5-A841-B95D-56A20D24BEAF}" type="sibTrans" cxnId="{CEC98583-63A9-2D49-8354-A2B95A603764}">
      <dgm:prSet/>
      <dgm:spPr/>
      <dgm:t>
        <a:bodyPr/>
        <a:lstStyle/>
        <a:p>
          <a:endParaRPr lang="en-US"/>
        </a:p>
      </dgm:t>
    </dgm:pt>
    <dgm:pt modelId="{D5F6A2A7-3D81-6F41-A539-9659D0B68872}" type="pres">
      <dgm:prSet presAssocID="{6598FFF6-58C7-CF4D-8CF4-F4EB06CA892B}" presName="Name0" presStyleCnt="0">
        <dgm:presLayoutVars>
          <dgm:dir/>
          <dgm:resizeHandles val="exact"/>
        </dgm:presLayoutVars>
      </dgm:prSet>
      <dgm:spPr/>
    </dgm:pt>
    <dgm:pt modelId="{B6F3839B-F931-4D4F-87E9-BF93FF1917D8}" type="pres">
      <dgm:prSet presAssocID="{03A9BB5A-4392-FC44-9D22-4F935288CA2F}" presName="parTxOnly" presStyleLbl="node1" presStyleIdx="0" presStyleCnt="3">
        <dgm:presLayoutVars>
          <dgm:bulletEnabled val="1"/>
        </dgm:presLayoutVars>
      </dgm:prSet>
      <dgm:spPr/>
    </dgm:pt>
    <dgm:pt modelId="{558579BD-9B23-3742-8559-F27B5A6751A1}" type="pres">
      <dgm:prSet presAssocID="{EC853AE1-9EEE-7244-A3C6-81B2DF434336}" presName="parSpace" presStyleCnt="0"/>
      <dgm:spPr/>
    </dgm:pt>
    <dgm:pt modelId="{BED625ED-1BD1-974B-A962-F92E7B5DE107}" type="pres">
      <dgm:prSet presAssocID="{334F4E84-54BA-ED48-863A-68DD2DF9B0D9}" presName="parTxOnly" presStyleLbl="node1" presStyleIdx="1" presStyleCnt="3">
        <dgm:presLayoutVars>
          <dgm:bulletEnabled val="1"/>
        </dgm:presLayoutVars>
      </dgm:prSet>
      <dgm:spPr/>
    </dgm:pt>
    <dgm:pt modelId="{B52890A6-E03B-764A-9D4A-BFB643EEEC78}" type="pres">
      <dgm:prSet presAssocID="{5C480BE7-F369-B34B-B4C4-EFF75016EBB7}" presName="parSpace" presStyleCnt="0"/>
      <dgm:spPr/>
    </dgm:pt>
    <dgm:pt modelId="{B7F0732E-A120-604D-881B-C0A9078DD9E2}" type="pres">
      <dgm:prSet presAssocID="{DFAC80CA-DD01-8B40-87C0-1D36B5C1087C}" presName="parTxOnly" presStyleLbl="node1" presStyleIdx="2" presStyleCnt="3">
        <dgm:presLayoutVars>
          <dgm:bulletEnabled val="1"/>
        </dgm:presLayoutVars>
      </dgm:prSet>
      <dgm:spPr/>
    </dgm:pt>
  </dgm:ptLst>
  <dgm:cxnLst>
    <dgm:cxn modelId="{FECF1305-6FE7-9B4F-88E4-6A6A60023C78}" srcId="{6598FFF6-58C7-CF4D-8CF4-F4EB06CA892B}" destId="{334F4E84-54BA-ED48-863A-68DD2DF9B0D9}" srcOrd="1" destOrd="0" parTransId="{667BC29D-E43C-4E41-AEB9-00FC1A880EF3}" sibTransId="{5C480BE7-F369-B34B-B4C4-EFF75016EBB7}"/>
    <dgm:cxn modelId="{D16EB06A-4C87-409A-A0E2-F62B073ACC2F}" type="presOf" srcId="{03A9BB5A-4392-FC44-9D22-4F935288CA2F}" destId="{B6F3839B-F931-4D4F-87E9-BF93FF1917D8}" srcOrd="0" destOrd="0" presId="urn:microsoft.com/office/officeart/2005/8/layout/hChevron3"/>
    <dgm:cxn modelId="{F4166778-33CC-4DC2-A586-D315D971321C}" type="presOf" srcId="{6598FFF6-58C7-CF4D-8CF4-F4EB06CA892B}" destId="{D5F6A2A7-3D81-6F41-A539-9659D0B68872}" srcOrd="0" destOrd="0" presId="urn:microsoft.com/office/officeart/2005/8/layout/hChevron3"/>
    <dgm:cxn modelId="{CEC98583-63A9-2D49-8354-A2B95A603764}" srcId="{6598FFF6-58C7-CF4D-8CF4-F4EB06CA892B}" destId="{DFAC80CA-DD01-8B40-87C0-1D36B5C1087C}" srcOrd="2" destOrd="0" parTransId="{BCB38D4B-E7BD-A244-BE5E-6DF2892F2E7B}" sibTransId="{E140CEF8-6BF5-A841-B95D-56A20D24BEAF}"/>
    <dgm:cxn modelId="{0BFF84AB-73FD-4C93-B138-B251592CEC70}" type="presOf" srcId="{334F4E84-54BA-ED48-863A-68DD2DF9B0D9}" destId="{BED625ED-1BD1-974B-A962-F92E7B5DE107}" srcOrd="0" destOrd="0" presId="urn:microsoft.com/office/officeart/2005/8/layout/hChevron3"/>
    <dgm:cxn modelId="{217244B1-8F9B-B440-9111-DB8F4E4BC344}" srcId="{6598FFF6-58C7-CF4D-8CF4-F4EB06CA892B}" destId="{03A9BB5A-4392-FC44-9D22-4F935288CA2F}" srcOrd="0" destOrd="0" parTransId="{D6EBB2DF-0105-B840-9E18-2FC7C6C5C03E}" sibTransId="{EC853AE1-9EEE-7244-A3C6-81B2DF434336}"/>
    <dgm:cxn modelId="{7A15B5E7-24F3-46A7-B1B8-66572CFCED86}" type="presOf" srcId="{DFAC80CA-DD01-8B40-87C0-1D36B5C1087C}" destId="{B7F0732E-A120-604D-881B-C0A9078DD9E2}" srcOrd="0" destOrd="0" presId="urn:microsoft.com/office/officeart/2005/8/layout/hChevron3"/>
    <dgm:cxn modelId="{7534A14F-89B8-430F-980B-AD481B2EEB8F}" type="presParOf" srcId="{D5F6A2A7-3D81-6F41-A539-9659D0B68872}" destId="{B6F3839B-F931-4D4F-87E9-BF93FF1917D8}" srcOrd="0" destOrd="0" presId="urn:microsoft.com/office/officeart/2005/8/layout/hChevron3"/>
    <dgm:cxn modelId="{8D55A654-8C12-45FF-B41B-BE824BF077F4}" type="presParOf" srcId="{D5F6A2A7-3D81-6F41-A539-9659D0B68872}" destId="{558579BD-9B23-3742-8559-F27B5A6751A1}" srcOrd="1" destOrd="0" presId="urn:microsoft.com/office/officeart/2005/8/layout/hChevron3"/>
    <dgm:cxn modelId="{51DA16EB-9427-4A7B-8DB6-599A2E1E7F4A}" type="presParOf" srcId="{D5F6A2A7-3D81-6F41-A539-9659D0B68872}" destId="{BED625ED-1BD1-974B-A962-F92E7B5DE107}" srcOrd="2" destOrd="0" presId="urn:microsoft.com/office/officeart/2005/8/layout/hChevron3"/>
    <dgm:cxn modelId="{B9B4CEC5-A4C4-46E1-9DA6-43CB53DD52A8}" type="presParOf" srcId="{D5F6A2A7-3D81-6F41-A539-9659D0B68872}" destId="{B52890A6-E03B-764A-9D4A-BFB643EEEC78}" srcOrd="3" destOrd="0" presId="urn:microsoft.com/office/officeart/2005/8/layout/hChevron3"/>
    <dgm:cxn modelId="{6D40B6E0-768E-4F0A-AC6D-AF77070FD88E}" type="presParOf" srcId="{D5F6A2A7-3D81-6F41-A539-9659D0B68872}" destId="{B7F0732E-A120-604D-881B-C0A9078DD9E2}" srcOrd="4"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F3839B-F931-4D4F-87E9-BF93FF1917D8}">
      <dsp:nvSpPr>
        <dsp:cNvPr id="0" name=""/>
        <dsp:cNvSpPr/>
      </dsp:nvSpPr>
      <dsp:spPr>
        <a:xfrm>
          <a:off x="3353" y="915195"/>
          <a:ext cx="2932667" cy="1173066"/>
        </a:xfrm>
        <a:prstGeom prst="homePlate">
          <a:avLst/>
        </a:prstGeom>
        <a:solidFill>
          <a:schemeClr val="accent1">
            <a:lumMod val="75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3350" tIns="66675" rIns="33338" bIns="66675" numCol="1" spcCol="1270" anchor="ctr" anchorCtr="0">
          <a:noAutofit/>
        </a:bodyPr>
        <a:lstStyle/>
        <a:p>
          <a:pPr marL="0" lvl="0" indent="0" algn="ctr" defTabSz="1111250" rtl="0">
            <a:lnSpc>
              <a:spcPct val="90000"/>
            </a:lnSpc>
            <a:spcBef>
              <a:spcPct val="0"/>
            </a:spcBef>
            <a:spcAft>
              <a:spcPct val="35000"/>
            </a:spcAft>
            <a:buNone/>
          </a:pPr>
          <a:r>
            <a:rPr lang="en-US" sz="2500" b="0" kern="1200" dirty="0" err="1"/>
            <a:t>межсмен</a:t>
          </a:r>
          <a:r>
            <a:rPr lang="en-US" sz="2500" kern="1200" dirty="0" err="1"/>
            <a:t>ное</a:t>
          </a:r>
          <a:r>
            <a:rPr lang="en-US" sz="2500" kern="1200" dirty="0"/>
            <a:t>;</a:t>
          </a:r>
        </a:p>
      </dsp:txBody>
      <dsp:txXfrm>
        <a:off x="3353" y="915195"/>
        <a:ext cx="2639401" cy="1173066"/>
      </dsp:txXfrm>
    </dsp:sp>
    <dsp:sp modelId="{BED625ED-1BD1-974B-A962-F92E7B5DE107}">
      <dsp:nvSpPr>
        <dsp:cNvPr id="0" name=""/>
        <dsp:cNvSpPr/>
      </dsp:nvSpPr>
      <dsp:spPr>
        <a:xfrm>
          <a:off x="2349487" y="915195"/>
          <a:ext cx="2932667" cy="1173066"/>
        </a:xfrm>
        <a:prstGeom prst="chevron">
          <a:avLst/>
        </a:prstGeom>
        <a:solidFill>
          <a:schemeClr val="accent1">
            <a:lumMod val="60000"/>
            <a:lumOff val="4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0013" tIns="66675" rIns="33338" bIns="66675" numCol="1" spcCol="1270" anchor="ctr" anchorCtr="0">
          <a:noAutofit/>
        </a:bodyPr>
        <a:lstStyle/>
        <a:p>
          <a:pPr marL="0" lvl="0" indent="0" algn="ctr" defTabSz="1111250" rtl="0">
            <a:lnSpc>
              <a:spcPct val="90000"/>
            </a:lnSpc>
            <a:spcBef>
              <a:spcPct val="0"/>
            </a:spcBef>
            <a:spcAft>
              <a:spcPct val="35000"/>
            </a:spcAft>
            <a:buNone/>
          </a:pPr>
          <a:r>
            <a:rPr lang="ru-RU" sz="2500" b="0" kern="1200" dirty="0"/>
            <a:t>к</a:t>
          </a:r>
          <a:r>
            <a:rPr lang="en-US" sz="2500" b="0" kern="1200" dirty="0" err="1"/>
            <a:t>ратковре</a:t>
          </a:r>
          <a:r>
            <a:rPr lang="ru-RU" sz="2500" b="0" kern="1200" dirty="0"/>
            <a:t>-</a:t>
          </a:r>
        </a:p>
        <a:p>
          <a:pPr marL="0" lvl="0" indent="0" algn="ctr" defTabSz="1111250" rtl="0">
            <a:lnSpc>
              <a:spcPct val="90000"/>
            </a:lnSpc>
            <a:spcBef>
              <a:spcPct val="0"/>
            </a:spcBef>
            <a:spcAft>
              <a:spcPct val="35000"/>
            </a:spcAft>
            <a:buNone/>
          </a:pPr>
          <a:r>
            <a:rPr lang="en-US" sz="2500" b="0" kern="1200" dirty="0" err="1"/>
            <a:t>менное</a:t>
          </a:r>
          <a:r>
            <a:rPr lang="en-US" sz="2500" b="1" kern="1200" dirty="0"/>
            <a:t>;</a:t>
          </a:r>
        </a:p>
      </dsp:txBody>
      <dsp:txXfrm>
        <a:off x="2936020" y="915195"/>
        <a:ext cx="1759601" cy="1173066"/>
      </dsp:txXfrm>
    </dsp:sp>
    <dsp:sp modelId="{B7F0732E-A120-604D-881B-C0A9078DD9E2}">
      <dsp:nvSpPr>
        <dsp:cNvPr id="0" name=""/>
        <dsp:cNvSpPr/>
      </dsp:nvSpPr>
      <dsp:spPr>
        <a:xfrm>
          <a:off x="4695621" y="915195"/>
          <a:ext cx="2932667" cy="1173066"/>
        </a:xfrm>
        <a:prstGeom prst="chevron">
          <a:avLst/>
        </a:prstGeom>
        <a:solidFill>
          <a:schemeClr val="accent1">
            <a:lumMod val="40000"/>
            <a:lumOff val="6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0013" tIns="66675" rIns="33338" bIns="66675" numCol="1" spcCol="1270" anchor="ctr" anchorCtr="0">
          <a:noAutofit/>
        </a:bodyPr>
        <a:lstStyle/>
        <a:p>
          <a:pPr marL="0" lvl="0" indent="0" algn="ctr" defTabSz="1111250" rtl="0">
            <a:lnSpc>
              <a:spcPct val="90000"/>
            </a:lnSpc>
            <a:spcBef>
              <a:spcPct val="0"/>
            </a:spcBef>
            <a:spcAft>
              <a:spcPct val="35000"/>
            </a:spcAft>
            <a:buNone/>
          </a:pPr>
          <a:r>
            <a:rPr lang="en-US" sz="2500" b="0" kern="1200" dirty="0" err="1"/>
            <a:t>длительное</a:t>
          </a:r>
          <a:endParaRPr lang="en-US" sz="2500" b="0" kern="1200" dirty="0"/>
        </a:p>
      </dsp:txBody>
      <dsp:txXfrm>
        <a:off x="5282154" y="915195"/>
        <a:ext cx="1759601" cy="1173066"/>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a:t>Образец подзаголовка</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C405B8F9-FE58-4E2D-B437-B26A263C7C25}" type="slidenum">
              <a:rPr lang="es-ES"/>
              <a:pPr>
                <a:defRPr/>
              </a:pPr>
              <a:t>‹#›</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0E8E8ABB-A124-4F00-9AFB-B31043C21B4B}" type="slidenum">
              <a:rPr lang="es-ES"/>
              <a:pPr>
                <a:defRPr/>
              </a:pPr>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8D7DDCCF-BB09-4A7A-8E86-E491C44F1A08}" type="slidenum">
              <a:rPr lang="es-ES"/>
              <a:pPr>
                <a:defRPr/>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489CEF45-60AC-4282-8412-A1D8E18F144F}" type="slidenum">
              <a:rPr lang="es-ES"/>
              <a:pPr>
                <a:defRPr/>
              </a:pPr>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BE5F828B-9364-41B0-B241-2E0C384DBD14}" type="slidenum">
              <a:rPr lang="es-ES"/>
              <a:pPr>
                <a:defRPr/>
              </a:pPr>
              <a:t>‹#›</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C41E79CA-ACD9-4C1F-8DBC-AF1411E4305F}" type="slidenum">
              <a:rPr lang="es-ES"/>
              <a:pPr>
                <a:defRPr/>
              </a:pPr>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pPr>
              <a:defRPr/>
            </a:pPr>
            <a:fld id="{BADB5774-829E-45A1-A49A-8CC6CA9C7CC8}" type="slidenum">
              <a:rPr lang="es-ES"/>
              <a:pPr>
                <a:defRPr/>
              </a:pPr>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809CD480-D602-47BE-AC58-09F3F287E065}" type="slidenum">
              <a:rPr lang="es-ES"/>
              <a:pPr>
                <a:defRPr/>
              </a:pPr>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pPr>
              <a:defRPr/>
            </a:pPr>
            <a:fld id="{ABDF0117-D3A2-4A0E-B344-7538A7231916}" type="slidenum">
              <a:rPr lang="es-ES"/>
              <a:pPr>
                <a:defRPr/>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673DD911-A35B-4BF6-AE9C-77020CF7DCF0}" type="slidenum">
              <a:rPr lang="es-ES"/>
              <a:pPr>
                <a:defRPr/>
              </a:pPr>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9FABFB8D-B4E3-4472-BB48-7E88D934BD25}" type="slidenum">
              <a:rPr lang="es-ES"/>
              <a:pPr>
                <a:defRPr/>
              </a:pPr>
              <a:t>‹#›</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B9E88606-8DC2-4F68-898F-016749A5A1AC}" type="slidenum">
              <a:rPr lang="es-ES"/>
              <a:pPr>
                <a:defRPr/>
              </a:pPr>
              <a:t>‹#›</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9859CD0-A593-4426-B122-44D9D3C0FE01}"/>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D6E33491-41E8-456D-82F4-B9AE95BB71AE}"/>
              </a:ext>
            </a:extLst>
          </p:cNvPr>
          <p:cNvSpPr>
            <a:spLocks noGrp="1"/>
          </p:cNvSpPr>
          <p:nvPr>
            <p:ph idx="1"/>
          </p:nvPr>
        </p:nvSpPr>
        <p:spPr/>
        <p:txBody>
          <a:bodyPr/>
          <a:lstStyle/>
          <a:p>
            <a:endParaRPr lang="ru-RU"/>
          </a:p>
        </p:txBody>
      </p:sp>
      <p:pic>
        <p:nvPicPr>
          <p:cNvPr id="4" name="Рисунок 3">
            <a:extLst>
              <a:ext uri="{FF2B5EF4-FFF2-40B4-BE49-F238E27FC236}">
                <a16:creationId xmlns:a16="http://schemas.microsoft.com/office/drawing/2014/main" id="{84C30C68-2CB2-4191-8ADB-525B0BB747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44000" cy="6858000"/>
          </a:xfrm>
          <a:prstGeom prst="rect">
            <a:avLst/>
          </a:prstGeom>
        </p:spPr>
      </p:pic>
      <p:pic>
        <p:nvPicPr>
          <p:cNvPr id="5" name="Рисунок 4">
            <a:extLst>
              <a:ext uri="{FF2B5EF4-FFF2-40B4-BE49-F238E27FC236}">
                <a16:creationId xmlns:a16="http://schemas.microsoft.com/office/drawing/2014/main" id="{0A91B41A-CC37-47F5-8039-6E25A310739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82553" y="372231"/>
            <a:ext cx="4178893" cy="947814"/>
          </a:xfrm>
          <a:prstGeom prst="rect">
            <a:avLst/>
          </a:prstGeom>
        </p:spPr>
      </p:pic>
      <p:sp>
        <p:nvSpPr>
          <p:cNvPr id="6" name="TextBox 5">
            <a:extLst>
              <a:ext uri="{FF2B5EF4-FFF2-40B4-BE49-F238E27FC236}">
                <a16:creationId xmlns:a16="http://schemas.microsoft.com/office/drawing/2014/main" id="{4002023D-1132-4404-9CC6-3450ED30CC8D}"/>
              </a:ext>
            </a:extLst>
          </p:cNvPr>
          <p:cNvSpPr txBox="1"/>
          <p:nvPr/>
        </p:nvSpPr>
        <p:spPr>
          <a:xfrm>
            <a:off x="125759" y="1320045"/>
            <a:ext cx="8892480" cy="4985980"/>
          </a:xfrm>
          <a:prstGeom prst="rect">
            <a:avLst/>
          </a:prstGeom>
          <a:noFill/>
        </p:spPr>
        <p:txBody>
          <a:bodyPr wrap="square">
            <a:spAutoFit/>
          </a:bodyPr>
          <a:lstStyle/>
          <a:p>
            <a:pPr algn="ctr"/>
            <a:endParaRPr lang="ru-RU" sz="2800" dirty="0">
              <a:solidFill>
                <a:schemeClr val="bg1"/>
              </a:solidFill>
              <a:cs typeface="Times New Roman" panose="02020603050405020304" pitchFamily="18" charset="0"/>
            </a:endParaRPr>
          </a:p>
          <a:p>
            <a:pPr algn="ctr"/>
            <a:r>
              <a:rPr lang="ru-RU" sz="2800" b="1" dirty="0">
                <a:solidFill>
                  <a:schemeClr val="bg1"/>
                </a:solidFill>
                <a:latin typeface="+mj-lt"/>
                <a:cs typeface="Times New Roman" panose="02020603050405020304" pitchFamily="18" charset="0"/>
              </a:rPr>
              <a:t>Дисциплина «Основы технической эксплуатации транспортной техники»</a:t>
            </a:r>
          </a:p>
          <a:p>
            <a:pPr algn="ctr"/>
            <a:endParaRPr lang="ru-RU" sz="2800" b="1" dirty="0">
              <a:solidFill>
                <a:schemeClr val="bg1"/>
              </a:solidFill>
              <a:latin typeface="+mj-lt"/>
              <a:cs typeface="Times New Roman" panose="02020603050405020304" pitchFamily="18" charset="0"/>
            </a:endParaRPr>
          </a:p>
          <a:p>
            <a:pPr algn="ctr"/>
            <a:r>
              <a:rPr lang="ru-RU" sz="2800" dirty="0">
                <a:solidFill>
                  <a:schemeClr val="bg1"/>
                </a:solidFill>
                <a:cs typeface="Times New Roman" panose="02020603050405020304" pitchFamily="18" charset="0"/>
              </a:rPr>
              <a:t>Лекция №3 «</a:t>
            </a:r>
            <a:r>
              <a:rPr lang="ru-RU" sz="2800" b="1" dirty="0">
                <a:solidFill>
                  <a:schemeClr val="bg1"/>
                </a:solidFill>
                <a:ea typeface="Candara" pitchFamily="34" charset="0"/>
                <a:cs typeface="Candara" pitchFamily="34" charset="0"/>
              </a:rPr>
              <a:t>ХРАНЕНИЕ И КОНСЕРВАЦИЯ ТРАНСПОРТА</a:t>
            </a:r>
            <a:r>
              <a:rPr lang="ru-RU" sz="2800" dirty="0">
                <a:solidFill>
                  <a:schemeClr val="bg1"/>
                </a:solidFill>
                <a:cs typeface="Times New Roman" panose="02020603050405020304" pitchFamily="18" charset="0"/>
              </a:rPr>
              <a:t>»</a:t>
            </a:r>
          </a:p>
          <a:p>
            <a:pPr algn="ctr"/>
            <a:endParaRPr lang="ru-RU" sz="2800" dirty="0">
              <a:solidFill>
                <a:schemeClr val="bg1"/>
              </a:solidFill>
              <a:cs typeface="Times New Roman" panose="02020603050405020304" pitchFamily="18" charset="0"/>
            </a:endParaRPr>
          </a:p>
          <a:p>
            <a:pPr algn="ctr"/>
            <a:r>
              <a:rPr lang="ru-RU" sz="2800" dirty="0">
                <a:solidFill>
                  <a:schemeClr val="bg1"/>
                </a:solidFill>
                <a:cs typeface="Times New Roman" panose="02020603050405020304" pitchFamily="18" charset="0"/>
              </a:rPr>
              <a:t>Преподаватель:</a:t>
            </a:r>
            <a:r>
              <a:rPr lang="ru-RU" sz="3200" dirty="0">
                <a:solidFill>
                  <a:schemeClr val="bg1"/>
                </a:solidFill>
                <a:cs typeface="Times New Roman" panose="02020603050405020304" pitchFamily="18" charset="0"/>
              </a:rPr>
              <a:t> </a:t>
            </a:r>
            <a:r>
              <a:rPr lang="ru-RU" sz="2400" b="1" i="1" dirty="0" err="1">
                <a:solidFill>
                  <a:schemeClr val="bg1"/>
                </a:solidFill>
              </a:rPr>
              <a:t>Камзанов</a:t>
            </a:r>
            <a:r>
              <a:rPr lang="ru-RU" sz="2400" b="1" i="1" dirty="0">
                <a:solidFill>
                  <a:schemeClr val="bg1"/>
                </a:solidFill>
              </a:rPr>
              <a:t> </a:t>
            </a:r>
            <a:r>
              <a:rPr lang="ru-RU" sz="2400" b="1" i="1" dirty="0" err="1">
                <a:solidFill>
                  <a:schemeClr val="bg1"/>
                </a:solidFill>
              </a:rPr>
              <a:t>Нурбол</a:t>
            </a:r>
            <a:r>
              <a:rPr lang="ru-RU" sz="2400" b="1" i="1" dirty="0">
                <a:solidFill>
                  <a:schemeClr val="bg1"/>
                </a:solidFill>
              </a:rPr>
              <a:t> </a:t>
            </a:r>
            <a:r>
              <a:rPr lang="ru-RU" sz="2400" b="1" i="1" dirty="0" err="1">
                <a:solidFill>
                  <a:schemeClr val="bg1"/>
                </a:solidFill>
              </a:rPr>
              <a:t>Садыканович</a:t>
            </a:r>
            <a:endParaRPr lang="ru-RU" b="1" i="1" dirty="0">
              <a:solidFill>
                <a:schemeClr val="bg1"/>
              </a:solidFill>
            </a:endParaRPr>
          </a:p>
          <a:p>
            <a:pPr algn="ctr"/>
            <a:r>
              <a:rPr lang="ru-RU" b="1" dirty="0">
                <a:solidFill>
                  <a:schemeClr val="bg1"/>
                </a:solidFill>
              </a:rPr>
              <a:t>магистр </a:t>
            </a:r>
            <a:r>
              <a:rPr lang="ru-RU" b="1" dirty="0" err="1">
                <a:solidFill>
                  <a:schemeClr val="bg1"/>
                </a:solidFill>
              </a:rPr>
              <a:t>техн.наук</a:t>
            </a:r>
            <a:r>
              <a:rPr lang="ru-RU" b="1" dirty="0">
                <a:solidFill>
                  <a:schemeClr val="bg1"/>
                </a:solidFill>
              </a:rPr>
              <a:t>, </a:t>
            </a:r>
            <a:r>
              <a:rPr lang="ru-RU" b="1" dirty="0" err="1">
                <a:solidFill>
                  <a:schemeClr val="bg1"/>
                </a:solidFill>
              </a:rPr>
              <a:t>сениор</a:t>
            </a:r>
            <a:r>
              <a:rPr lang="ru-RU" b="1" dirty="0">
                <a:solidFill>
                  <a:schemeClr val="bg1"/>
                </a:solidFill>
              </a:rPr>
              <a:t> лектор кафедры «Технологические машины и транспорт»</a:t>
            </a:r>
            <a:br>
              <a:rPr lang="en-US" b="1" dirty="0"/>
            </a:br>
            <a:br>
              <a:rPr lang="ru-RU" b="1" dirty="0"/>
            </a:br>
            <a:r>
              <a:rPr lang="en-US" b="1" i="0" dirty="0" err="1">
                <a:solidFill>
                  <a:schemeClr val="bg1"/>
                </a:solidFill>
                <a:effectLst/>
                <a:latin typeface="Segoe UI Webfont"/>
              </a:rPr>
              <a:t>n.kamzanov@satbayev.university</a:t>
            </a:r>
            <a:br>
              <a:rPr lang="en-US" b="1" dirty="0"/>
            </a:br>
            <a:endParaRPr lang="ru-RU" dirty="0"/>
          </a:p>
        </p:txBody>
      </p:sp>
    </p:spTree>
    <p:extLst>
      <p:ext uri="{BB962C8B-B14F-4D97-AF65-F5344CB8AC3E}">
        <p14:creationId xmlns:p14="http://schemas.microsoft.com/office/powerpoint/2010/main" val="12596562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fontAlgn="auto" hangingPunct="1">
              <a:spcAft>
                <a:spcPts val="0"/>
              </a:spcAft>
              <a:defRPr/>
            </a:pPr>
            <a:r>
              <a:rPr lang="ru-RU" sz="3400">
                <a:solidFill>
                  <a:schemeClr val="tx1"/>
                </a:solidFill>
              </a:rPr>
              <a:t>Длительное хранение </a:t>
            </a:r>
            <a:endParaRPr lang="en-US" sz="3400">
              <a:solidFill>
                <a:schemeClr val="tx1"/>
              </a:solidFill>
            </a:endParaRPr>
          </a:p>
        </p:txBody>
      </p:sp>
      <p:sp>
        <p:nvSpPr>
          <p:cNvPr id="3" name="Content Placeholder 2"/>
          <p:cNvSpPr>
            <a:spLocks noGrp="1"/>
          </p:cNvSpPr>
          <p:nvPr>
            <p:ph sz="quarter" idx="1"/>
          </p:nvPr>
        </p:nvSpPr>
        <p:spPr>
          <a:xfrm>
            <a:off x="1142976" y="1500174"/>
            <a:ext cx="7718453" cy="4513263"/>
          </a:xfrm>
        </p:spPr>
        <p:txBody>
          <a:bodyPr rtlCol="0">
            <a:normAutofit fontScale="70000" lnSpcReduction="20000"/>
          </a:bodyPr>
          <a:lstStyle/>
          <a:p>
            <a:pPr marL="0" indent="0" eaLnBrk="1" fontAlgn="auto" hangingPunct="1">
              <a:lnSpc>
                <a:spcPct val="110000"/>
              </a:lnSpc>
              <a:spcBef>
                <a:spcPts val="0"/>
              </a:spcBef>
              <a:spcAft>
                <a:spcPts val="0"/>
              </a:spcAft>
              <a:buFont typeface="Wingdings" pitchFamily="2" charset="2"/>
              <a:buNone/>
              <a:defRPr/>
            </a:pPr>
            <a:r>
              <a:rPr lang="ru-RU" dirty="0">
                <a:solidFill>
                  <a:schemeClr val="tx1">
                    <a:lumMod val="95000"/>
                    <a:lumOff val="5000"/>
                  </a:schemeClr>
                </a:solidFill>
              </a:rPr>
              <a:t>Длительное хранение характеризуется тем, что продолжительность нерабочего периода машин </a:t>
            </a:r>
          </a:p>
          <a:p>
            <a:pPr marL="0" indent="0" eaLnBrk="1" fontAlgn="auto" hangingPunct="1">
              <a:lnSpc>
                <a:spcPct val="110000"/>
              </a:lnSpc>
              <a:spcBef>
                <a:spcPts val="0"/>
              </a:spcBef>
              <a:spcAft>
                <a:spcPts val="0"/>
              </a:spcAft>
              <a:buFont typeface="Wingdings" pitchFamily="2" charset="2"/>
              <a:buNone/>
              <a:defRPr/>
            </a:pPr>
            <a:r>
              <a:rPr lang="ru-RU" dirty="0">
                <a:solidFill>
                  <a:schemeClr val="tx1">
                    <a:lumMod val="95000"/>
                    <a:lumOff val="5000"/>
                  </a:schemeClr>
                </a:solidFill>
              </a:rPr>
              <a:t>свыше </a:t>
            </a:r>
            <a:r>
              <a:rPr lang="ru-RU" b="1" dirty="0">
                <a:solidFill>
                  <a:schemeClr val="tx1">
                    <a:lumMod val="95000"/>
                    <a:lumOff val="5000"/>
                  </a:schemeClr>
                </a:solidFill>
              </a:rPr>
              <a:t>2 мес</a:t>
            </a:r>
            <a:r>
              <a:rPr lang="ru-RU" dirty="0">
                <a:solidFill>
                  <a:schemeClr val="tx1">
                    <a:lumMod val="95000"/>
                    <a:lumOff val="5000"/>
                  </a:schemeClr>
                </a:solidFill>
              </a:rPr>
              <a:t>. </a:t>
            </a:r>
          </a:p>
          <a:p>
            <a:pPr marL="0" indent="0" eaLnBrk="1" fontAlgn="auto" hangingPunct="1">
              <a:lnSpc>
                <a:spcPct val="110000"/>
              </a:lnSpc>
              <a:spcBef>
                <a:spcPts val="0"/>
              </a:spcBef>
              <a:spcAft>
                <a:spcPts val="0"/>
              </a:spcAft>
              <a:buFont typeface="Wingdings" pitchFamily="2" charset="2"/>
              <a:buNone/>
              <a:defRPr/>
            </a:pPr>
            <a:r>
              <a:rPr lang="ru-RU" dirty="0">
                <a:solidFill>
                  <a:schemeClr val="tx1">
                    <a:lumMod val="95000"/>
                    <a:lumOff val="5000"/>
                  </a:schemeClr>
                </a:solidFill>
              </a:rPr>
              <a:t>Этот вид хранения требует выполнения комплекса подготовительных работ (консервации), которые направлены на ограничение влияния изменения температурных условий, осадков, а также нагрузок от массы машины. Перед переводом на длительное хранение необходимо проверить техническое состояние машины и принять меры, обеспечивающие ее работоспособность до капитального ремонта в течение не менее 300 ч</a:t>
            </a:r>
            <a:r>
              <a:rPr lang="kk-KZ" dirty="0">
                <a:solidFill>
                  <a:schemeClr val="tx1">
                    <a:lumMod val="95000"/>
                    <a:lumOff val="5000"/>
                  </a:schemeClr>
                </a:solidFill>
              </a:rPr>
              <a:t>;</a:t>
            </a:r>
            <a:r>
              <a:rPr lang="ru-RU" dirty="0">
                <a:solidFill>
                  <a:schemeClr val="tx1">
                    <a:lumMod val="95000"/>
                    <a:lumOff val="5000"/>
                  </a:schemeClr>
                </a:solidFill>
              </a:rPr>
              <a:t> лишь после этого производятся работы по предохранению машины от порчи.</a:t>
            </a:r>
          </a:p>
          <a:p>
            <a:pPr marL="274320" indent="-274320" eaLnBrk="1" fontAlgn="auto" hangingPunct="1">
              <a:spcAft>
                <a:spcPts val="0"/>
              </a:spcAft>
              <a:buFont typeface="Wingdings"/>
              <a:buChar char=""/>
              <a:defRPr/>
            </a:pPr>
            <a:endParaRPr lang="en-US" dirty="0">
              <a:solidFill>
                <a:schemeClr val="tx1">
                  <a:lumMod val="75000"/>
                  <a:lumOff val="25000"/>
                </a:schemeClr>
              </a:solidFill>
            </a:endParaRPr>
          </a:p>
        </p:txBody>
      </p:sp>
      <p:sp>
        <p:nvSpPr>
          <p:cNvPr id="17412" name="Номер слайда 3"/>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DE1ACD38-5A09-4620-8593-C3DBC41FA788}"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500034" y="1142984"/>
            <a:ext cx="8429684" cy="5226050"/>
          </a:xfrm>
        </p:spPr>
        <p:txBody>
          <a:bodyPr rtlCol="0">
            <a:normAutofit fontScale="70000" lnSpcReduction="20000"/>
          </a:bodyPr>
          <a:lstStyle/>
          <a:p>
            <a:pPr marL="0" indent="0" eaLnBrk="1" fontAlgn="auto" hangingPunct="1">
              <a:lnSpc>
                <a:spcPct val="110000"/>
              </a:lnSpc>
              <a:spcBef>
                <a:spcPts val="0"/>
              </a:spcBef>
              <a:spcAft>
                <a:spcPts val="0"/>
              </a:spcAft>
              <a:buFont typeface="Wingdings" pitchFamily="2" charset="2"/>
              <a:buNone/>
              <a:defRPr/>
            </a:pPr>
            <a:r>
              <a:rPr lang="ru-RU" dirty="0">
                <a:solidFill>
                  <a:schemeClr val="tx1">
                    <a:lumMod val="95000"/>
                    <a:lumOff val="5000"/>
                  </a:schemeClr>
                </a:solidFill>
              </a:rPr>
              <a:t>	Машину подвергают чистке и мойке как снаружи, так и внутри. Окрашенные части машины моют сосредоточенной струей воды. Участки поверхности с поврежденным слоем краски предварительно очищают металлическими щетками, скребками и шлифовальной шкурой на бумажной основе от следов коррозии, а затем окрашивают вновь. Все неокрашенные поверхности покрывают защитным слоем смазки. На эти поверхности наносят пластичные смазки и микро - восковые составы. Внутренние поверхности покрывают жидкими ингибированными смазками и присадками с последующей герметизацией. Поверхности, работающие в контакте с маслами и топливо (подшипники, валы, детали топливной аппаратуры и т. п</a:t>
            </a:r>
            <a:r>
              <a:rPr lang="kk-KZ" dirty="0">
                <a:solidFill>
                  <a:schemeClr val="tx1">
                    <a:lumMod val="95000"/>
                    <a:lumOff val="5000"/>
                  </a:schemeClr>
                </a:solidFill>
              </a:rPr>
              <a:t>.</a:t>
            </a:r>
            <a:r>
              <a:rPr lang="ru-RU" dirty="0">
                <a:solidFill>
                  <a:schemeClr val="tx1">
                    <a:lumMod val="95000"/>
                    <a:lumOff val="5000"/>
                  </a:schemeClr>
                </a:solidFill>
              </a:rPr>
              <a:t>)</a:t>
            </a:r>
            <a:r>
              <a:rPr lang="kk-KZ" dirty="0">
                <a:solidFill>
                  <a:schemeClr val="tx1">
                    <a:lumMod val="95000"/>
                    <a:lumOff val="5000"/>
                  </a:schemeClr>
                </a:solidFill>
              </a:rPr>
              <a:t>,</a:t>
            </a:r>
            <a:r>
              <a:rPr lang="ru-RU" dirty="0">
                <a:solidFill>
                  <a:schemeClr val="tx1">
                    <a:lumMod val="95000"/>
                    <a:lumOff val="5000"/>
                  </a:schemeClr>
                </a:solidFill>
              </a:rPr>
              <a:t> покрывают консервационным смазками с использованием антикоррозионных присадок.</a:t>
            </a:r>
          </a:p>
        </p:txBody>
      </p:sp>
      <p:sp>
        <p:nvSpPr>
          <p:cNvPr id="18435" name="Номер слайда 3"/>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808C887E-2BE4-4565-9350-4BADD4AD245E}"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Объект 2"/>
          <p:cNvSpPr>
            <a:spLocks noGrp="1"/>
          </p:cNvSpPr>
          <p:nvPr>
            <p:ph sz="quarter" idx="1"/>
          </p:nvPr>
        </p:nvSpPr>
        <p:spPr>
          <a:xfrm>
            <a:off x="352425" y="674688"/>
            <a:ext cx="8397875" cy="5599112"/>
          </a:xfrm>
        </p:spPr>
        <p:txBody>
          <a:bodyPr/>
          <a:lstStyle/>
          <a:p>
            <a:pPr marL="0" indent="0" eaLnBrk="1" hangingPunct="1">
              <a:spcBef>
                <a:spcPct val="0"/>
              </a:spcBef>
              <a:buFont typeface="Wingdings" pitchFamily="2" charset="2"/>
              <a:buNone/>
            </a:pPr>
            <a:r>
              <a:rPr lang="ru-RU" sz="2000" dirty="0"/>
              <a:t>	На двигатели и сборочные единицы наносят защитные восковые составы, жидкие ингибированные и эластичные смазки и затем помещают в чехол из пленки. Детали, запасные части, инструмент, метизы и т.п. покрывают жидкими и пластичными смазками, полимерными материалами и обертывают ингибированной бумагой. С целью защиты </a:t>
            </a:r>
            <a:r>
              <a:rPr lang="ru-RU" sz="2000" dirty="0" err="1"/>
              <a:t>резинотекстилъных</a:t>
            </a:r>
            <a:r>
              <a:rPr lang="ru-RU" sz="2000" dirty="0"/>
              <a:t> изделий (шины, шланги и т.п.) на них наносят микро - восковые составы или светозащитные покрытия.</a:t>
            </a:r>
          </a:p>
          <a:p>
            <a:pPr marL="0" indent="0" eaLnBrk="1" hangingPunct="1">
              <a:spcBef>
                <a:spcPct val="0"/>
              </a:spcBef>
              <a:buFont typeface="Wingdings" pitchFamily="2" charset="2"/>
              <a:buNone/>
            </a:pPr>
            <a:endParaRPr lang="ru-RU" sz="2000" dirty="0"/>
          </a:p>
          <a:p>
            <a:pPr marL="0" indent="0" eaLnBrk="1" hangingPunct="1">
              <a:spcBef>
                <a:spcPct val="0"/>
              </a:spcBef>
              <a:buFont typeface="Wingdings" pitchFamily="2" charset="2"/>
              <a:buNone/>
            </a:pPr>
            <a:r>
              <a:rPr lang="ru-RU" sz="2000" dirty="0"/>
              <a:t>	Процесс нанесения защитных, покрытий на поверхность заключится в </a:t>
            </a:r>
            <a:r>
              <a:rPr lang="ru-RU" sz="2000" dirty="0" err="1"/>
              <a:t>следующе</a:t>
            </a:r>
            <a:r>
              <a:rPr lang="kk-KZ" sz="2000" dirty="0"/>
              <a:t>м.</a:t>
            </a:r>
            <a:r>
              <a:rPr lang="ru-RU" sz="2000" dirty="0"/>
              <a:t> </a:t>
            </a:r>
          </a:p>
          <a:p>
            <a:pPr marL="0" indent="0" eaLnBrk="1" hangingPunct="1">
              <a:spcBef>
                <a:spcPct val="0"/>
              </a:spcBef>
              <a:buFont typeface="Wingdings" pitchFamily="2" charset="2"/>
              <a:buNone/>
            </a:pPr>
            <a:r>
              <a:rPr lang="ru-RU" sz="2000" dirty="0"/>
              <a:t>На подготовленную поверхность слой смазочного материала наносят или погружением изделия в ванну со смазкой или механизированным распылением. В отдельных </a:t>
            </a:r>
            <a:r>
              <a:rPr lang="ru-RU" sz="2000" dirty="0" err="1"/>
              <a:t>случа</a:t>
            </a:r>
            <a:r>
              <a:rPr lang="kk-KZ" sz="2000" dirty="0"/>
              <a:t>ях</a:t>
            </a:r>
            <a:r>
              <a:rPr lang="ru-RU" sz="2000" dirty="0"/>
              <a:t> смазочный материал можно наносить кистью или шпателем. Выбранный способ нанесения защитного покрытия должен обеспечивать создание на поверхности  сплошного (без разрывов, трещин, пропусков) слоя смазки, однородного по толщине, заметных на глаз пузырьков воздуха, комков и инородных включений. Толщина слоя пластичных смазок должна быть 0,5-2 мм, а жидких - 0,05-0,</a:t>
            </a:r>
            <a:r>
              <a:rPr lang="kk-KZ" sz="2000" dirty="0"/>
              <a:t>1</a:t>
            </a:r>
            <a:r>
              <a:rPr lang="ru-RU" sz="2000" dirty="0"/>
              <a:t>мм.</a:t>
            </a:r>
          </a:p>
        </p:txBody>
      </p:sp>
      <p:sp>
        <p:nvSpPr>
          <p:cNvPr id="19459" name="Номер слайда 2"/>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854C45F2-DC13-4CC9-8C54-0CDD69D435A5}"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Объект 2"/>
          <p:cNvSpPr>
            <a:spLocks noGrp="1"/>
          </p:cNvSpPr>
          <p:nvPr>
            <p:ph sz="quarter" idx="1"/>
          </p:nvPr>
        </p:nvSpPr>
        <p:spPr>
          <a:xfrm>
            <a:off x="168275" y="674688"/>
            <a:ext cx="8539163" cy="5226050"/>
          </a:xfrm>
        </p:spPr>
        <p:txBody>
          <a:bodyPr/>
          <a:lstStyle/>
          <a:p>
            <a:pPr marL="0" indent="0" eaLnBrk="1" hangingPunct="1">
              <a:spcBef>
                <a:spcPct val="0"/>
              </a:spcBef>
              <a:buFont typeface="Wingdings" pitchFamily="2" charset="2"/>
              <a:buNone/>
            </a:pPr>
            <a:r>
              <a:rPr lang="ru-RU" sz="2000"/>
              <a:t>	Все отверстия блоков, корпусов, баков и т.п. закрывают во избежание попадания влажного воздуха. Для предотвращения деформации деталей машин, находящихся н</a:t>
            </a:r>
            <a:r>
              <a:rPr lang="kk-KZ" sz="2000"/>
              <a:t>а</a:t>
            </a:r>
            <a:r>
              <a:rPr lang="ru-RU" sz="2000"/>
              <a:t> длительном хранении, их устанавливают в горизонтальном положении на специальные подставки и козлы. Под гусеницы машин для исключения соприкосновения с влажной почвой ставят подкладки. Если машины на рессорах, их следует разгрузить. По возможности надо разгрузить и пружины. Шины устанавливают на подставки, обеспечивающие зазор между поверхностью и шинами. Давление в них должно бы уменьшено до 70-80% нормального. Такие элементы машины, как стрелы, контргр</a:t>
            </a:r>
            <a:r>
              <a:rPr lang="kk-KZ" sz="2000"/>
              <a:t>узы,</a:t>
            </a:r>
            <a:r>
              <a:rPr lang="ru-RU" sz="2000"/>
              <a:t> консоли, поддерживаемые канатами или цепями, укладывают на специальные козлы, стойки или клетки, поддерживающие канаты освобождают от напряжения, а различные натяжные устройства, пружины и винтовые соединения разгружают. Электрооборудование (аккумуляторы, генераторы, двигатели и т.п.), а также контрольно-измерительные приборы снимают с машины и хранят отдельно в закрытом помещении</a:t>
            </a:r>
            <a:r>
              <a:rPr lang="kk-KZ" sz="2000"/>
              <a:t>.</a:t>
            </a:r>
            <a:endParaRPr lang="ru-RU" sz="2000"/>
          </a:p>
        </p:txBody>
      </p:sp>
      <p:sp>
        <p:nvSpPr>
          <p:cNvPr id="20483" name="Номер слайда 2"/>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38F807BE-9691-4E29-A87B-269729CCD23F}"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Объект 2"/>
          <p:cNvSpPr>
            <a:spLocks noGrp="1"/>
          </p:cNvSpPr>
          <p:nvPr>
            <p:ph sz="quarter" idx="1"/>
          </p:nvPr>
        </p:nvSpPr>
        <p:spPr>
          <a:xfrm>
            <a:off x="1071538" y="1643050"/>
            <a:ext cx="7583488" cy="3671895"/>
          </a:xfrm>
        </p:spPr>
        <p:txBody>
          <a:bodyPr/>
          <a:lstStyle/>
          <a:p>
            <a:pPr marL="0" indent="0" eaLnBrk="1" hangingPunct="1">
              <a:spcBef>
                <a:spcPct val="0"/>
              </a:spcBef>
            </a:pPr>
            <a:r>
              <a:rPr lang="ru-RU" dirty="0"/>
              <a:t>	</a:t>
            </a:r>
            <a:r>
              <a:rPr lang="ru-RU" sz="2400" dirty="0"/>
              <a:t>После окончания всех работ по подготовке машин к длительному хранению и установки ее на место опломбируют кабины, капоты и крышки топливных баков. Затем заполняют карточку хранения и вешают на машину бирку с указанием даты постановки на хранение и фамилию ответственного лица. При длительном хранении следует проверить состояние консервационных покрытий.</a:t>
            </a:r>
          </a:p>
        </p:txBody>
      </p:sp>
      <p:sp>
        <p:nvSpPr>
          <p:cNvPr id="21507" name="Номер слайда 2"/>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31F53C20-4B68-44A7-B02C-F15D6A60EF03}"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68275" y="422275"/>
            <a:ext cx="8539163" cy="5922963"/>
          </a:xfrm>
        </p:spPr>
        <p:txBody>
          <a:bodyPr rtlCol="0">
            <a:normAutofit fontScale="25000" lnSpcReduction="20000"/>
          </a:bodyPr>
          <a:lstStyle/>
          <a:p>
            <a:pPr marL="0" indent="0" eaLnBrk="1" fontAlgn="auto" hangingPunct="1">
              <a:lnSpc>
                <a:spcPct val="120000"/>
              </a:lnSpc>
              <a:spcBef>
                <a:spcPts val="0"/>
              </a:spcBef>
              <a:spcAft>
                <a:spcPts val="0"/>
              </a:spcAft>
              <a:buFont typeface="Wingdings"/>
              <a:buChar char=""/>
              <a:defRPr/>
            </a:pPr>
            <a:r>
              <a:rPr lang="ru-RU" dirty="0"/>
              <a:t>	</a:t>
            </a:r>
            <a:r>
              <a:rPr lang="ru-RU" sz="8000" dirty="0"/>
              <a:t>При снятии машин с длительного хранения необходимо:</a:t>
            </a:r>
          </a:p>
          <a:p>
            <a:pPr marL="0" indent="0" eaLnBrk="1" fontAlgn="auto" hangingPunct="1">
              <a:lnSpc>
                <a:spcPct val="120000"/>
              </a:lnSpc>
              <a:spcBef>
                <a:spcPts val="0"/>
              </a:spcBef>
              <a:spcAft>
                <a:spcPts val="0"/>
              </a:spcAft>
              <a:buFont typeface="Wingdings" pitchFamily="2" charset="2"/>
              <a:buNone/>
              <a:defRPr/>
            </a:pPr>
            <a:r>
              <a:rPr lang="ru-RU" sz="8000" dirty="0"/>
              <a:t>- снять её с подставок или прокладок;</a:t>
            </a:r>
          </a:p>
          <a:p>
            <a:pPr marL="0" indent="0" eaLnBrk="1" fontAlgn="auto" hangingPunct="1">
              <a:lnSpc>
                <a:spcPct val="120000"/>
              </a:lnSpc>
              <a:spcBef>
                <a:spcPts val="0"/>
              </a:spcBef>
              <a:spcAft>
                <a:spcPts val="0"/>
              </a:spcAft>
              <a:buFont typeface="Wingdings" pitchFamily="2" charset="2"/>
              <a:buNone/>
              <a:defRPr/>
            </a:pPr>
            <a:r>
              <a:rPr lang="ru-RU" sz="8000" dirty="0"/>
              <a:t>- очистить поверхности от предохранительной смазки;</a:t>
            </a:r>
          </a:p>
          <a:p>
            <a:pPr marL="0" indent="0" eaLnBrk="1" fontAlgn="auto" hangingPunct="1">
              <a:lnSpc>
                <a:spcPct val="120000"/>
              </a:lnSpc>
              <a:spcBef>
                <a:spcPts val="0"/>
              </a:spcBef>
              <a:spcAft>
                <a:spcPts val="0"/>
              </a:spcAft>
              <a:buFont typeface="Wingdings" pitchFamily="2" charset="2"/>
              <a:buNone/>
              <a:defRPr/>
            </a:pPr>
            <a:r>
              <a:rPr lang="ru-RU" sz="8000" dirty="0"/>
              <a:t>- снять все герметизирующие устройства (заглушки, склейки);</a:t>
            </a:r>
          </a:p>
          <a:p>
            <a:pPr marL="0" indent="0" eaLnBrk="1" fontAlgn="auto" hangingPunct="1">
              <a:lnSpc>
                <a:spcPct val="120000"/>
              </a:lnSpc>
              <a:spcBef>
                <a:spcPts val="0"/>
              </a:spcBef>
              <a:spcAft>
                <a:spcPts val="0"/>
              </a:spcAft>
              <a:buFont typeface="Wingdings" pitchFamily="2" charset="2"/>
              <a:buNone/>
              <a:defRPr/>
            </a:pPr>
            <a:r>
              <a:rPr lang="ru-RU" sz="8000" dirty="0"/>
              <a:t>- повысить давление в шинах до номинального;</a:t>
            </a:r>
          </a:p>
          <a:p>
            <a:pPr marL="0" indent="0" eaLnBrk="1" fontAlgn="auto" hangingPunct="1">
              <a:lnSpc>
                <a:spcPct val="120000"/>
              </a:lnSpc>
              <a:spcBef>
                <a:spcPts val="0"/>
              </a:spcBef>
              <a:spcAft>
                <a:spcPts val="0"/>
              </a:spcAft>
              <a:buFont typeface="Wingdings" pitchFamily="2" charset="2"/>
              <a:buNone/>
              <a:defRPr/>
            </a:pPr>
            <a:r>
              <a:rPr lang="ru-RU" sz="8000" dirty="0"/>
              <a:t>- установить на машину все снятые при постановке на хранение детали и сборочные единицы;</a:t>
            </a:r>
          </a:p>
          <a:p>
            <a:pPr marL="0" indent="0" eaLnBrk="1" fontAlgn="auto" hangingPunct="1">
              <a:lnSpc>
                <a:spcPct val="120000"/>
              </a:lnSpc>
              <a:spcBef>
                <a:spcPts val="0"/>
              </a:spcBef>
              <a:spcAft>
                <a:spcPts val="0"/>
              </a:spcAft>
              <a:buFont typeface="Wingdings" pitchFamily="2" charset="2"/>
              <a:buNone/>
              <a:defRPr/>
            </a:pPr>
            <a:r>
              <a:rPr lang="ru-RU" sz="8000" dirty="0"/>
              <a:t>- заправить систему охлаждения охлаждающей жидкостью;</a:t>
            </a:r>
          </a:p>
          <a:p>
            <a:pPr marL="0" indent="0" eaLnBrk="1" fontAlgn="auto" hangingPunct="1">
              <a:lnSpc>
                <a:spcPct val="120000"/>
              </a:lnSpc>
              <a:spcBef>
                <a:spcPts val="0"/>
              </a:spcBef>
              <a:spcAft>
                <a:spcPts val="0"/>
              </a:spcAft>
              <a:buFont typeface="Wingdings" pitchFamily="2" charset="2"/>
              <a:buNone/>
              <a:defRPr/>
            </a:pPr>
            <a:r>
              <a:rPr lang="ru-RU" sz="8000" dirty="0"/>
              <a:t>- залить топливо в топливный бак;</a:t>
            </a:r>
          </a:p>
          <a:p>
            <a:pPr marL="0" indent="0" eaLnBrk="1" fontAlgn="auto" hangingPunct="1">
              <a:lnSpc>
                <a:spcPct val="120000"/>
              </a:lnSpc>
              <a:spcBef>
                <a:spcPts val="0"/>
              </a:spcBef>
              <a:spcAft>
                <a:spcPts val="0"/>
              </a:spcAft>
              <a:buFont typeface="Wingdings" pitchFamily="2" charset="2"/>
              <a:buNone/>
              <a:defRPr/>
            </a:pPr>
            <a:r>
              <a:rPr lang="ru-RU" sz="8000" dirty="0"/>
              <a:t>- проверить уровень масла в картерах и при необходимости долить;</a:t>
            </a:r>
          </a:p>
          <a:p>
            <a:pPr marL="0" indent="0" eaLnBrk="1" fontAlgn="auto" hangingPunct="1">
              <a:lnSpc>
                <a:spcPct val="120000"/>
              </a:lnSpc>
              <a:spcBef>
                <a:spcPts val="0"/>
              </a:spcBef>
              <a:spcAft>
                <a:spcPts val="0"/>
              </a:spcAft>
              <a:buFont typeface="Wingdings" pitchFamily="2" charset="2"/>
              <a:buNone/>
              <a:defRPr/>
            </a:pPr>
            <a:r>
              <a:rPr lang="ru-RU" sz="8000" dirty="0"/>
              <a:t>- проверить плотность электролита в аккумуляторной батареи и при необходимости довести её до нормы в соответствии с сезоном эксплуатации;</a:t>
            </a:r>
          </a:p>
          <a:p>
            <a:pPr marL="0" indent="0" eaLnBrk="1" fontAlgn="auto" hangingPunct="1">
              <a:lnSpc>
                <a:spcPct val="120000"/>
              </a:lnSpc>
              <a:spcBef>
                <a:spcPts val="0"/>
              </a:spcBef>
              <a:spcAft>
                <a:spcPts val="0"/>
              </a:spcAft>
              <a:buFont typeface="Wingdings" pitchFamily="2" charset="2"/>
              <a:buNone/>
              <a:defRPr/>
            </a:pPr>
            <a:r>
              <a:rPr lang="ru-RU" sz="8000" dirty="0"/>
              <a:t>- пустить и прогреть двигатель, проверить его исправность;</a:t>
            </a:r>
          </a:p>
          <a:p>
            <a:pPr marL="0" indent="0" eaLnBrk="1" fontAlgn="auto" hangingPunct="1">
              <a:lnSpc>
                <a:spcPct val="120000"/>
              </a:lnSpc>
              <a:spcBef>
                <a:spcPts val="0"/>
              </a:spcBef>
              <a:spcAft>
                <a:spcPts val="0"/>
              </a:spcAft>
              <a:buFont typeface="Wingdings" pitchFamily="2" charset="2"/>
              <a:buNone/>
              <a:defRPr/>
            </a:pPr>
            <a:r>
              <a:rPr lang="ru-RU" sz="8000" dirty="0"/>
              <a:t>- проверить исправность действия механизмов; </a:t>
            </a:r>
          </a:p>
          <a:p>
            <a:pPr marL="0" indent="0" eaLnBrk="1" fontAlgn="auto" hangingPunct="1">
              <a:lnSpc>
                <a:spcPct val="120000"/>
              </a:lnSpc>
              <a:spcBef>
                <a:spcPts val="0"/>
              </a:spcBef>
              <a:spcAft>
                <a:spcPts val="0"/>
              </a:spcAft>
              <a:buFont typeface="Wingdings" pitchFamily="2" charset="2"/>
              <a:buNone/>
              <a:defRPr/>
            </a:pPr>
            <a:r>
              <a:rPr lang="ru-RU" sz="8000" dirty="0"/>
              <a:t>- у самоходных машин проверить исправность действия механизмов трансмиссии, ходовой части и рулевого управления.</a:t>
            </a:r>
          </a:p>
          <a:p>
            <a:pPr marL="0" indent="0" eaLnBrk="1" fontAlgn="auto" hangingPunct="1">
              <a:lnSpc>
                <a:spcPct val="120000"/>
              </a:lnSpc>
              <a:spcBef>
                <a:spcPts val="0"/>
              </a:spcBef>
              <a:spcAft>
                <a:spcPts val="0"/>
              </a:spcAft>
              <a:buFont typeface="Wingdings"/>
              <a:buChar char=""/>
              <a:defRPr/>
            </a:pPr>
            <a:r>
              <a:rPr lang="ru-RU" sz="8000" dirty="0"/>
              <a:t>	Данные о постановке машин на хранение, снятии их с хранения, как правило, заносятся в паспорт (формуляр) машины.</a:t>
            </a:r>
          </a:p>
        </p:txBody>
      </p:sp>
      <p:sp>
        <p:nvSpPr>
          <p:cNvPr id="22531" name="Номер слайда 3"/>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0414DD16-4B1F-4489-B9EA-A301366AC66E}"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9213"/>
            <a:ext cx="7467600" cy="912812"/>
          </a:xfrm>
        </p:spPr>
        <p:txBody>
          <a:bodyPr/>
          <a:lstStyle/>
          <a:p>
            <a:pPr>
              <a:defRPr/>
            </a:pPr>
            <a:r>
              <a:rPr lang="ru-RU" sz="2400" b="1" dirty="0">
                <a:solidFill>
                  <a:schemeClr val="tx1"/>
                </a:solidFill>
              </a:rPr>
              <a:t>ХРАНЕНИЕ И НОРМИРОВАНИЕ РАСХОДА ЭКСПЛУАТАЦИОННЫХ МАТЕРИАЛОВ</a:t>
            </a:r>
            <a:endParaRPr lang="ru-RU" sz="2400" dirty="0">
              <a:solidFill>
                <a:schemeClr val="tx1"/>
              </a:solidFill>
            </a:endParaRPr>
          </a:p>
        </p:txBody>
      </p:sp>
      <p:sp>
        <p:nvSpPr>
          <p:cNvPr id="3" name="Содержимое 2"/>
          <p:cNvSpPr>
            <a:spLocks noGrp="1"/>
          </p:cNvSpPr>
          <p:nvPr>
            <p:ph sz="quarter" idx="1"/>
          </p:nvPr>
        </p:nvSpPr>
        <p:spPr>
          <a:xfrm>
            <a:off x="287338" y="1133475"/>
            <a:ext cx="8451850" cy="5724525"/>
          </a:xfrm>
        </p:spPr>
        <p:txBody>
          <a:bodyPr/>
          <a:lstStyle/>
          <a:p>
            <a:pPr>
              <a:defRPr/>
            </a:pPr>
            <a:r>
              <a:rPr lang="ru-RU" sz="2000" b="1" dirty="0"/>
              <a:t>Материально-техническое обеспечение технической эксплуатации машин</a:t>
            </a:r>
            <a:endParaRPr lang="ru-RU" sz="2000" dirty="0"/>
          </a:p>
          <a:p>
            <a:pPr>
              <a:defRPr/>
            </a:pPr>
            <a:r>
              <a:rPr lang="ru-RU" sz="2000" b="1" dirty="0"/>
              <a:t>Способы складирования и технология работы склада</a:t>
            </a:r>
            <a:endParaRPr lang="ru-RU" sz="2000" dirty="0"/>
          </a:p>
          <a:p>
            <a:pPr marL="0" indent="0">
              <a:spcBef>
                <a:spcPts val="0"/>
              </a:spcBef>
              <a:buFont typeface="Wingdings" pitchFamily="2" charset="2"/>
              <a:buNone/>
              <a:defRPr/>
            </a:pPr>
            <a:r>
              <a:rPr lang="ru-RU" dirty="0"/>
              <a:t>    </a:t>
            </a:r>
            <a:r>
              <a:rPr lang="ru-RU" sz="1800" dirty="0"/>
              <a:t>На складах ЭП обычно хранится множество наименований изделий и материалов, необходимых как для содержания машин, так и для хозяйственных нужд: запасные части, шины, </a:t>
            </a:r>
            <a:r>
              <a:rPr lang="ru-RU" sz="1800" dirty="0" err="1"/>
              <a:t>топливо-смазочные</a:t>
            </a:r>
            <a:r>
              <a:rPr lang="ru-RU" sz="1800" dirty="0"/>
              <a:t>, лакокрасочные и ремонтно-строительные материалы, технологическое оборудование, металлы, инструмент, спецодежда и т.д. Хранящиеся материалы имеют различные транспортные и складские характеристики, обусловленные их физико-химическими свойствами.</a:t>
            </a:r>
          </a:p>
          <a:p>
            <a:pPr marL="0" indent="0">
              <a:spcBef>
                <a:spcPts val="0"/>
              </a:spcBef>
              <a:buFont typeface="Wingdings" pitchFamily="2" charset="2"/>
              <a:buNone/>
              <a:defRPr/>
            </a:pPr>
            <a:r>
              <a:rPr lang="ru-RU" sz="1800" dirty="0"/>
              <a:t>Хранение материалов осуществляют двумя способами  -  </a:t>
            </a:r>
            <a:r>
              <a:rPr lang="ru-RU" sz="1800" b="1" i="1" dirty="0"/>
              <a:t>штабельным и стеллажным</a:t>
            </a:r>
            <a:r>
              <a:rPr lang="ru-RU" sz="1800" dirty="0"/>
              <a:t>. </a:t>
            </a:r>
          </a:p>
          <a:p>
            <a:pPr marL="0" indent="0">
              <a:spcBef>
                <a:spcPts val="0"/>
              </a:spcBef>
              <a:buFont typeface="Wingdings" pitchFamily="2" charset="2"/>
              <a:buNone/>
              <a:defRPr/>
            </a:pPr>
            <a:r>
              <a:rPr lang="ru-RU" sz="1800" b="1" i="1" dirty="0"/>
              <a:t>Штабельное хранение</a:t>
            </a:r>
            <a:r>
              <a:rPr lang="ru-RU" sz="1800" i="1" dirty="0"/>
              <a:t> </a:t>
            </a:r>
            <a:r>
              <a:rPr lang="ru-RU" sz="1800" dirty="0"/>
              <a:t>применяют на небольших складах высотой до 5 м при небольшой номенклатуре и больших количествах грузов каждого наименования. </a:t>
            </a:r>
            <a:r>
              <a:rPr lang="ru-RU" sz="1800" b="1" i="1" dirty="0"/>
              <a:t>Стеллажное хранение</a:t>
            </a:r>
            <a:r>
              <a:rPr lang="ru-RU" sz="1800" i="1" dirty="0"/>
              <a:t> </a:t>
            </a:r>
            <a:r>
              <a:rPr lang="ru-RU" sz="1800" dirty="0"/>
              <a:t>обеспечивает более полное использование объема, строгое фиксирование грузов в зоне хранения и возможность взять груз из любого яруса. Наиболее широкое распространение получили клеточные стеллажи. При ограниченных складских площадях находят применение элеваторные стеллажи (с перемещающимися по высоте ячейками).</a:t>
            </a:r>
          </a:p>
        </p:txBody>
      </p:sp>
      <p:sp>
        <p:nvSpPr>
          <p:cNvPr id="23556" name="Номер слайда 3"/>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E7B251DA-8C4F-48E0-A652-4B3407371E11}"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Номер слайда 3"/>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2C359844-9DF3-42CE-BB33-9118B5F40332}" type="slidenum">
              <a:rPr lang="en-US" smtClean="0"/>
              <a:pPr/>
              <a:t>17</a:t>
            </a:fld>
            <a:endParaRPr lang="en-US"/>
          </a:p>
        </p:txBody>
      </p:sp>
      <p:sp>
        <p:nvSpPr>
          <p:cNvPr id="24579" name="Rectangle 1"/>
          <p:cNvSpPr>
            <a:spLocks noGrp="1" noChangeArrowheads="1"/>
          </p:cNvSpPr>
          <p:nvPr>
            <p:ph sz="quarter" idx="1"/>
          </p:nvPr>
        </p:nvSpPr>
        <p:spPr>
          <a:xfrm>
            <a:off x="168275" y="422275"/>
            <a:ext cx="8251825" cy="5940425"/>
          </a:xfrm>
        </p:spPr>
        <p:txBody>
          <a:bodyPr anchor="ctr">
            <a:spAutoFit/>
          </a:bodyPr>
          <a:lstStyle/>
          <a:p>
            <a:pPr marL="0" indent="0" algn="just" defTabSz="457200">
              <a:spcBef>
                <a:spcPct val="0"/>
              </a:spcBef>
              <a:buClrTx/>
              <a:buSzTx/>
              <a:buFontTx/>
              <a:buNone/>
            </a:pPr>
            <a:r>
              <a:rPr lang="ru-RU" sz="2000">
                <a:solidFill>
                  <a:srgbClr val="000000"/>
                </a:solidFill>
                <a:ea typeface="Times New Roman" pitchFamily="18" charset="0"/>
                <a:cs typeface="Arial" charset="0"/>
              </a:rPr>
              <a:t>На складе производятся: </a:t>
            </a:r>
            <a:endParaRPr lang="ru-RU" sz="2000">
              <a:ea typeface="Times New Roman" pitchFamily="18" charset="0"/>
              <a:cs typeface="Arial" charset="0"/>
            </a:endParaRPr>
          </a:p>
          <a:p>
            <a:pPr marL="0" indent="0" algn="just" defTabSz="457200">
              <a:spcBef>
                <a:spcPct val="0"/>
              </a:spcBef>
              <a:buClrTx/>
              <a:buSzTx/>
              <a:buFontTx/>
              <a:buNone/>
            </a:pPr>
            <a:r>
              <a:rPr lang="ru-RU" sz="2000">
                <a:solidFill>
                  <a:srgbClr val="000000"/>
                </a:solidFill>
                <a:ea typeface="Times New Roman" pitchFamily="18" charset="0"/>
                <a:cs typeface="Arial" charset="0"/>
              </a:rPr>
              <a:t>- погрузка и разгрузка товаров; </a:t>
            </a:r>
            <a:endParaRPr lang="ru-RU" sz="2000">
              <a:ea typeface="Times New Roman" pitchFamily="18" charset="0"/>
              <a:cs typeface="Arial" charset="0"/>
            </a:endParaRPr>
          </a:p>
          <a:p>
            <a:pPr marL="0" indent="0" algn="just" defTabSz="457200">
              <a:spcBef>
                <a:spcPct val="0"/>
              </a:spcBef>
              <a:buClrTx/>
              <a:buSzTx/>
              <a:buFontTx/>
              <a:buNone/>
            </a:pPr>
            <a:r>
              <a:rPr lang="ru-RU" sz="2000">
                <a:solidFill>
                  <a:srgbClr val="000000"/>
                </a:solidFill>
                <a:ea typeface="Times New Roman" pitchFamily="18" charset="0"/>
                <a:cs typeface="Arial" charset="0"/>
              </a:rPr>
              <a:t>- прием их по количеству и качеству; заказ транспортных средств для вы­воза грузов потребителям; </a:t>
            </a:r>
            <a:endParaRPr lang="ru-RU" sz="2000">
              <a:ea typeface="Times New Roman" pitchFamily="18" charset="0"/>
              <a:cs typeface="Arial" charset="0"/>
            </a:endParaRPr>
          </a:p>
          <a:p>
            <a:pPr marL="0" indent="0" algn="just" defTabSz="457200">
              <a:spcBef>
                <a:spcPct val="0"/>
              </a:spcBef>
              <a:buClrTx/>
              <a:buSzTx/>
              <a:buFontTx/>
              <a:buNone/>
            </a:pPr>
            <a:r>
              <a:rPr lang="ru-RU" sz="2000">
                <a:solidFill>
                  <a:srgbClr val="000000"/>
                </a:solidFill>
                <a:ea typeface="Times New Roman" pitchFamily="18" charset="0"/>
                <a:cs typeface="Arial" charset="0"/>
              </a:rPr>
              <a:t>- обеспечение условий для сохранения грузов; </a:t>
            </a:r>
            <a:endParaRPr lang="ru-RU" sz="2000">
              <a:ea typeface="Times New Roman" pitchFamily="18" charset="0"/>
              <a:cs typeface="Arial" charset="0"/>
            </a:endParaRPr>
          </a:p>
          <a:p>
            <a:pPr marL="0" indent="0" algn="just" defTabSz="457200">
              <a:spcBef>
                <a:spcPct val="0"/>
              </a:spcBef>
              <a:buClrTx/>
              <a:buSzTx/>
              <a:buFontTx/>
              <a:buNone/>
            </a:pPr>
            <a:r>
              <a:rPr lang="ru-RU" sz="2000">
                <a:solidFill>
                  <a:srgbClr val="000000"/>
                </a:solidFill>
                <a:ea typeface="Times New Roman" pitchFamily="18" charset="0"/>
                <a:cs typeface="Arial" charset="0"/>
              </a:rPr>
              <a:t>- комплектация, выдача товаров, составление транспортно-грузовых единиц (по потребителям и пунктам назначения); </a:t>
            </a:r>
            <a:endParaRPr lang="ru-RU" sz="2000">
              <a:ea typeface="Times New Roman" pitchFamily="18" charset="0"/>
              <a:cs typeface="Arial" charset="0"/>
            </a:endParaRPr>
          </a:p>
          <a:p>
            <a:pPr marL="0" indent="0" algn="just" defTabSz="457200">
              <a:spcBef>
                <a:spcPct val="0"/>
              </a:spcBef>
              <a:buClrTx/>
              <a:buSzTx/>
              <a:buFontTx/>
              <a:buNone/>
            </a:pPr>
            <a:r>
              <a:rPr lang="ru-RU" sz="2000">
                <a:solidFill>
                  <a:srgbClr val="000000"/>
                </a:solidFill>
                <a:ea typeface="Times New Roman" pitchFamily="18" charset="0"/>
                <a:cs typeface="Arial" charset="0"/>
              </a:rPr>
              <a:t>- оформление документов на принимаемые и выдаваемые грузы; </a:t>
            </a:r>
            <a:endParaRPr lang="ru-RU" sz="2000">
              <a:ea typeface="Times New Roman" pitchFamily="18" charset="0"/>
              <a:cs typeface="Arial" charset="0"/>
            </a:endParaRPr>
          </a:p>
          <a:p>
            <a:pPr marL="0" indent="0" algn="just" defTabSz="457200">
              <a:spcBef>
                <a:spcPct val="0"/>
              </a:spcBef>
              <a:buClrTx/>
              <a:buSzTx/>
              <a:buFontTx/>
              <a:buNone/>
            </a:pPr>
            <a:r>
              <a:rPr lang="ru-RU" sz="2000">
                <a:solidFill>
                  <a:srgbClr val="000000"/>
                </a:solidFill>
                <a:ea typeface="Times New Roman" pitchFamily="18" charset="0"/>
                <a:cs typeface="Arial" charset="0"/>
              </a:rPr>
              <a:t>- ведение учета (поступления, отгрузки и наличия на складе). </a:t>
            </a:r>
            <a:endParaRPr lang="ru-RU" sz="2000">
              <a:ea typeface="Times New Roman" pitchFamily="18" charset="0"/>
              <a:cs typeface="Arial" charset="0"/>
            </a:endParaRPr>
          </a:p>
          <a:p>
            <a:pPr marL="0" indent="0" algn="just" defTabSz="457200">
              <a:spcBef>
                <a:spcPct val="0"/>
              </a:spcBef>
              <a:buClrTx/>
              <a:buSzTx/>
              <a:buFontTx/>
              <a:buNone/>
            </a:pPr>
            <a:r>
              <a:rPr lang="ru-RU" sz="2000">
                <a:solidFill>
                  <a:srgbClr val="000000"/>
                </a:solidFill>
                <a:ea typeface="Times New Roman" pitchFamily="18" charset="0"/>
                <a:cs typeface="Arial" charset="0"/>
              </a:rPr>
              <a:t>На складах могут выполняться также различные технологические операции по подготовке грузов (раскрой металла, расконсервация изделий и т. п.).</a:t>
            </a:r>
          </a:p>
          <a:p>
            <a:pPr marL="0" indent="0" algn="just" defTabSz="457200">
              <a:spcBef>
                <a:spcPct val="0"/>
              </a:spcBef>
              <a:buClrTx/>
              <a:buSzTx/>
              <a:buFont typeface="Wingdings" pitchFamily="2" charset="2"/>
              <a:buNone/>
            </a:pPr>
            <a:r>
              <a:rPr lang="ru-RU" sz="2000">
                <a:solidFill>
                  <a:srgbClr val="000000"/>
                </a:solidFill>
                <a:ea typeface="Times New Roman" pitchFamily="18" charset="0"/>
                <a:cs typeface="Arial" charset="0"/>
              </a:rPr>
              <a:t>Технологический процесс начинается с получения информации о поступлении очередной партии грузов. При разгрузке товары</a:t>
            </a:r>
            <a:r>
              <a:rPr lang="ru-RU" sz="2000">
                <a:ea typeface="Times New Roman" pitchFamily="18" charset="0"/>
                <a:cs typeface="Arial" charset="0"/>
              </a:rPr>
              <a:t> </a:t>
            </a:r>
            <a:r>
              <a:rPr lang="ru-RU" sz="2000">
                <a:solidFill>
                  <a:srgbClr val="000000"/>
                </a:solidFill>
                <a:ea typeface="Times New Roman" pitchFamily="18" charset="0"/>
                <a:cs typeface="Arial" charset="0"/>
              </a:rPr>
              <a:t>принимаются по количеству и качеству, затем рассортировываются по наименованиям и перекладываются при необходимости в складскую тару. Для некоторых грузов возможно выполнение подготовки к хранению, например консервации, очистки, просушки и др.</a:t>
            </a:r>
            <a:endParaRPr lang="ru-RU" sz="2800">
              <a:latin typeface="Candara" pitchFamily="34" charset="0"/>
              <a:ea typeface="Times New Roman" pitchFamily="18" charset="0"/>
              <a:cs typeface="Arial" charset="0"/>
            </a:endParaRPr>
          </a:p>
          <a:p>
            <a:pPr marL="0" indent="0" algn="just" defTabSz="457200">
              <a:spcBef>
                <a:spcPct val="0"/>
              </a:spcBef>
              <a:buClrTx/>
              <a:buSzTx/>
              <a:buFontTx/>
              <a:buNone/>
            </a:pPr>
            <a:endParaRPr lang="ru-RU" sz="2000">
              <a:ea typeface="Times New Roman" pitchFamily="18" charset="0"/>
              <a:cs typeface="Arial"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Номер слайда 3"/>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0B365B71-6594-49AF-A859-832BF560E839}" type="slidenum">
              <a:rPr lang="en-US" smtClean="0"/>
              <a:pPr/>
              <a:t>18</a:t>
            </a:fld>
            <a:endParaRPr lang="en-US"/>
          </a:p>
        </p:txBody>
      </p:sp>
      <p:sp>
        <p:nvSpPr>
          <p:cNvPr id="25603" name="Rectangle 1"/>
          <p:cNvSpPr>
            <a:spLocks noGrp="1" noChangeArrowheads="1"/>
          </p:cNvSpPr>
          <p:nvPr>
            <p:ph sz="quarter" idx="1"/>
          </p:nvPr>
        </p:nvSpPr>
        <p:spPr>
          <a:xfrm>
            <a:off x="600075" y="422275"/>
            <a:ext cx="7807325" cy="5324475"/>
          </a:xfrm>
        </p:spPr>
        <p:txBody>
          <a:bodyPr anchor="ctr">
            <a:spAutoFit/>
          </a:bodyPr>
          <a:lstStyle/>
          <a:p>
            <a:pPr marL="0" indent="0">
              <a:spcBef>
                <a:spcPct val="0"/>
              </a:spcBef>
            </a:pPr>
            <a:r>
              <a:rPr lang="ru-RU" sz="2000" b="1" i="1"/>
              <a:t>Техническое оснащение складов</a:t>
            </a:r>
            <a:endParaRPr lang="ru-RU" sz="2000"/>
          </a:p>
          <a:p>
            <a:pPr marL="0" indent="0">
              <a:spcBef>
                <a:spcPct val="0"/>
              </a:spcBef>
            </a:pPr>
            <a:r>
              <a:rPr lang="ru-RU" sz="2000"/>
              <a:t>Техническое оснащение склада зависит от его назначения, типа и расположения складских помещений и других факторов. Основными средствами механизации складских работ являются подъемно-транспортные устройства: </a:t>
            </a:r>
          </a:p>
          <a:p>
            <a:pPr marL="0" indent="0">
              <a:spcBef>
                <a:spcPct val="0"/>
              </a:spcBef>
              <a:buFont typeface="Wingdings" pitchFamily="2" charset="2"/>
              <a:buNone/>
            </a:pPr>
            <a:r>
              <a:rPr lang="ru-RU" sz="2000"/>
              <a:t>- электротали, тельферы; </a:t>
            </a:r>
          </a:p>
          <a:p>
            <a:pPr marL="0" indent="0">
              <a:spcBef>
                <a:spcPct val="0"/>
              </a:spcBef>
              <a:buFont typeface="Wingdings" pitchFamily="2" charset="2"/>
              <a:buNone/>
            </a:pPr>
            <a:r>
              <a:rPr lang="ru-RU" sz="2000"/>
              <a:t>- мостовые и козловые краны; </a:t>
            </a:r>
          </a:p>
          <a:p>
            <a:pPr marL="0" indent="0">
              <a:spcBef>
                <a:spcPct val="0"/>
              </a:spcBef>
              <a:buFont typeface="Wingdings" pitchFamily="2" charset="2"/>
              <a:buNone/>
            </a:pPr>
            <a:r>
              <a:rPr lang="ru-RU" sz="2000"/>
              <a:t>- средства напольного транспорта (ручные тележки, авто- и электропогрузчики, кары и т.п.); </a:t>
            </a:r>
          </a:p>
          <a:p>
            <a:pPr marL="0" indent="0">
              <a:spcBef>
                <a:spcPct val="0"/>
              </a:spcBef>
              <a:buFontTx/>
              <a:buChar char="-"/>
            </a:pPr>
            <a:r>
              <a:rPr lang="ru-RU" sz="2000"/>
              <a:t>перегрузочные и грузозахватные устройства (подъемные столы, подвески и т.д.). </a:t>
            </a:r>
          </a:p>
          <a:p>
            <a:pPr marL="0" indent="0">
              <a:spcBef>
                <a:spcPct val="0"/>
              </a:spcBef>
              <a:buFontTx/>
              <a:buChar char="-"/>
            </a:pPr>
            <a:endParaRPr lang="ru-RU" sz="2000"/>
          </a:p>
          <a:p>
            <a:pPr marL="0" indent="0">
              <a:spcBef>
                <a:spcPct val="0"/>
              </a:spcBef>
            </a:pPr>
            <a:r>
              <a:rPr lang="ru-RU" sz="2000"/>
              <a:t>Основным средством комплексной механизации и автоматизации работ на складе является кран-штабелер (рис. 1). Склады оснащают также стеллажами, унифицированной тарой, измерительным оборудованием (весами, счетчиками, средствами измерения длины, высоты и диаметра).</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Номер слайда 3"/>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950D1E11-1A2A-4496-A08A-3843A94DC000}" type="slidenum">
              <a:rPr lang="en-US" smtClean="0"/>
              <a:pPr/>
              <a:t>19</a:t>
            </a:fld>
            <a:endParaRPr lang="en-US"/>
          </a:p>
        </p:txBody>
      </p:sp>
      <p:pic>
        <p:nvPicPr>
          <p:cNvPr id="26627" name="Рисунок 142"/>
          <p:cNvPicPr>
            <a:picLocks noGrp="1" noChangeAspect="1" noChangeArrowheads="1"/>
          </p:cNvPicPr>
          <p:nvPr>
            <p:ph sz="quarter" idx="1"/>
          </p:nvPr>
        </p:nvPicPr>
        <p:blipFill>
          <a:blip r:embed="rId2"/>
          <a:srcRect/>
          <a:stretch>
            <a:fillRect/>
          </a:stretch>
        </p:blipFill>
        <p:spPr>
          <a:xfrm>
            <a:off x="2033588" y="549275"/>
            <a:ext cx="5135562" cy="4184650"/>
          </a:xfrm>
          <a:noFill/>
        </p:spPr>
      </p:pic>
      <p:sp>
        <p:nvSpPr>
          <p:cNvPr id="26628" name="Rectangle 2"/>
          <p:cNvSpPr>
            <a:spLocks noChangeArrowheads="1"/>
          </p:cNvSpPr>
          <p:nvPr/>
        </p:nvSpPr>
        <p:spPr bwMode="auto">
          <a:xfrm>
            <a:off x="614363" y="5238750"/>
            <a:ext cx="7834312" cy="1354138"/>
          </a:xfrm>
          <a:prstGeom prst="rect">
            <a:avLst/>
          </a:prstGeom>
          <a:solidFill>
            <a:srgbClr val="FFFFFF"/>
          </a:solidFill>
          <a:ln w="9525">
            <a:noFill/>
            <a:miter lim="800000"/>
            <a:headEnd/>
            <a:tailEnd/>
          </a:ln>
        </p:spPr>
        <p:txBody>
          <a:bodyPr anchor="ctr">
            <a:spAutoFit/>
          </a:bodyPr>
          <a:lstStyle/>
          <a:p>
            <a:pPr indent="450850" algn="ctr" eaLnBrk="0" hangingPunct="0"/>
            <a:r>
              <a:rPr lang="ru-RU" sz="1600">
                <a:solidFill>
                  <a:srgbClr val="000000"/>
                </a:solidFill>
                <a:latin typeface="Times New Roman" pitchFamily="18" charset="0"/>
                <a:cs typeface="Times New Roman" pitchFamily="18" charset="0"/>
              </a:rPr>
              <a:t>Рис. 1. Устройство мостового кран-штабелера:</a:t>
            </a:r>
            <a:endParaRPr lang="ru-RU" sz="1600">
              <a:latin typeface="Times New Roman" pitchFamily="18" charset="0"/>
            </a:endParaRPr>
          </a:p>
          <a:p>
            <a:pPr indent="450850" algn="ctr" eaLnBrk="0" hangingPunct="0"/>
            <a:r>
              <a:rPr lang="ru-RU" sz="1600" i="1">
                <a:solidFill>
                  <a:srgbClr val="000000"/>
                </a:solidFill>
                <a:latin typeface="Times New Roman" pitchFamily="18" charset="0"/>
                <a:cs typeface="Times New Roman" pitchFamily="18" charset="0"/>
              </a:rPr>
              <a:t>1 - подкрановые пути; 2 - главная балка моста; 3 - тележка; 4 - несущая вертикальная колонна; 5 - вилочный грузозахват; 6 - привод; 7 - концевая балка; 8 - стеллаж</a:t>
            </a:r>
            <a:endParaRPr lang="ru-RU" sz="1600">
              <a:latin typeface="Times New Roman" pitchFamily="18" charset="0"/>
            </a:endParaRPr>
          </a:p>
          <a:p>
            <a:pPr indent="450850" eaLnBrk="0" hangingPunct="0"/>
            <a:endParaRPr lang="ru-R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089025" y="346075"/>
            <a:ext cx="7272338" cy="742950"/>
          </a:xfrm>
        </p:spPr>
        <p:txBody>
          <a:bodyPr/>
          <a:lstStyle/>
          <a:p>
            <a:pPr eaLnBrk="1" fontAlgn="auto" hangingPunct="1">
              <a:spcAft>
                <a:spcPts val="0"/>
              </a:spcAft>
              <a:defRPr/>
            </a:pPr>
            <a:r>
              <a:rPr lang="ru-RU" dirty="0"/>
              <a:t> </a:t>
            </a:r>
            <a:r>
              <a:rPr lang="ru-RU" dirty="0">
                <a:solidFill>
                  <a:schemeClr val="tx1"/>
                </a:solidFill>
              </a:rPr>
              <a:t>Разрушение машин </a:t>
            </a:r>
            <a:endParaRPr lang="en-US" dirty="0">
              <a:solidFill>
                <a:schemeClr val="tx1"/>
              </a:solidFill>
            </a:endParaRPr>
          </a:p>
        </p:txBody>
      </p:sp>
      <p:sp>
        <p:nvSpPr>
          <p:cNvPr id="3" name="Content Placeholder 2"/>
          <p:cNvSpPr>
            <a:spLocks noGrp="1"/>
          </p:cNvSpPr>
          <p:nvPr>
            <p:ph sz="quarter" idx="1"/>
          </p:nvPr>
        </p:nvSpPr>
        <p:spPr>
          <a:xfrm>
            <a:off x="760413" y="1460500"/>
            <a:ext cx="7910512" cy="4665663"/>
          </a:xfrm>
        </p:spPr>
        <p:txBody>
          <a:bodyPr rtlCol="0">
            <a:normAutofit fontScale="62500" lnSpcReduction="20000"/>
          </a:bodyPr>
          <a:lstStyle/>
          <a:p>
            <a:pPr marL="0" indent="0" eaLnBrk="1" fontAlgn="auto" hangingPunct="1">
              <a:lnSpc>
                <a:spcPct val="120000"/>
              </a:lnSpc>
              <a:spcBef>
                <a:spcPts val="0"/>
              </a:spcBef>
              <a:spcAft>
                <a:spcPts val="0"/>
              </a:spcAft>
              <a:buFont typeface="Wingdings" pitchFamily="2" charset="2"/>
              <a:buNone/>
              <a:defRPr/>
            </a:pPr>
            <a:r>
              <a:rPr lang="ru-RU" dirty="0">
                <a:solidFill>
                  <a:schemeClr val="tx1">
                    <a:lumMod val="75000"/>
                    <a:lumOff val="25000"/>
                  </a:schemeClr>
                </a:solidFill>
              </a:rPr>
              <a:t> 	</a:t>
            </a:r>
            <a:r>
              <a:rPr lang="ru-RU" dirty="0">
                <a:solidFill>
                  <a:schemeClr val="tx1">
                    <a:lumMod val="95000"/>
                    <a:lumOff val="5000"/>
                  </a:schemeClr>
                </a:solidFill>
              </a:rPr>
              <a:t>Машины, не прошедшие специальной подготовки, в процессе хранения подвергаются медленному разрушению под воздействием внешней среды. Прежде всего, это физико-химические воздействия: атмосферные осадки в виде дождя, росы</a:t>
            </a:r>
            <a:r>
              <a:rPr lang="kk-KZ" dirty="0">
                <a:solidFill>
                  <a:schemeClr val="tx1">
                    <a:lumMod val="95000"/>
                    <a:lumOff val="5000"/>
                  </a:schemeClr>
                </a:solidFill>
              </a:rPr>
              <a:t>,</a:t>
            </a:r>
            <a:r>
              <a:rPr lang="ru-RU" dirty="0">
                <a:solidFill>
                  <a:schemeClr val="tx1">
                    <a:lumMod val="95000"/>
                    <a:lumOff val="5000"/>
                  </a:schemeClr>
                </a:solidFill>
              </a:rPr>
              <a:t> тумана, ине</a:t>
            </a:r>
            <a:r>
              <a:rPr lang="kk-KZ" dirty="0">
                <a:solidFill>
                  <a:schemeClr val="tx1">
                    <a:lumMod val="95000"/>
                    <a:lumOff val="5000"/>
                  </a:schemeClr>
                </a:solidFill>
              </a:rPr>
              <a:t>я</a:t>
            </a:r>
            <a:r>
              <a:rPr lang="ru-RU" dirty="0">
                <a:solidFill>
                  <a:schemeClr val="tx1">
                    <a:lumMod val="95000"/>
                    <a:lumOff val="5000"/>
                  </a:schemeClr>
                </a:solidFill>
              </a:rPr>
              <a:t>, мокрого снега, температурные перепады от +60°С летом и до -40°С зимой, солнечная радиация в виде ультрафиолетовых лучей. Кроме того, значительные статические и весовые нагрузки, монтажные напряжения в конструкциях машин, их сборочных единицах, прогибы и деформации деталей большой длины.</a:t>
            </a:r>
          </a:p>
          <a:p>
            <a:pPr marL="0" indent="0" eaLnBrk="1" fontAlgn="auto" hangingPunct="1">
              <a:lnSpc>
                <a:spcPct val="120000"/>
              </a:lnSpc>
              <a:spcBef>
                <a:spcPts val="0"/>
              </a:spcBef>
              <a:spcAft>
                <a:spcPts val="0"/>
              </a:spcAft>
              <a:buFont typeface="Wingdings" pitchFamily="2" charset="2"/>
              <a:buNone/>
              <a:defRPr/>
            </a:pPr>
            <a:r>
              <a:rPr lang="ru-RU" dirty="0">
                <a:solidFill>
                  <a:schemeClr val="tx1">
                    <a:lumMod val="95000"/>
                    <a:lumOff val="5000"/>
                  </a:schemeClr>
                </a:solidFill>
              </a:rPr>
              <a:t>	В результате взаимодействия металлических деталей с окружающей средой наблюдается атмосферная коррозия, т.е. самопроизвольное и необратимое разрушение деталей.</a:t>
            </a:r>
            <a:endParaRPr lang="en-US" dirty="0">
              <a:solidFill>
                <a:schemeClr val="tx1">
                  <a:lumMod val="95000"/>
                  <a:lumOff val="5000"/>
                </a:schemeClr>
              </a:solidFill>
            </a:endParaRPr>
          </a:p>
        </p:txBody>
      </p:sp>
      <p:sp>
        <p:nvSpPr>
          <p:cNvPr id="9220" name="Номер слайда 3"/>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D96408F5-2FD1-481B-B01C-FA216D245B19}"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Номер слайда 3"/>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46BE3091-0B96-421F-8896-5E1A161027D4}" type="slidenum">
              <a:rPr lang="en-US" smtClean="0"/>
              <a:pPr/>
              <a:t>20</a:t>
            </a:fld>
            <a:endParaRPr lang="en-US"/>
          </a:p>
        </p:txBody>
      </p:sp>
      <p:sp>
        <p:nvSpPr>
          <p:cNvPr id="27651" name="Rectangle 1"/>
          <p:cNvSpPr>
            <a:spLocks noGrp="1" noChangeArrowheads="1"/>
          </p:cNvSpPr>
          <p:nvPr>
            <p:ph sz="quarter" idx="1"/>
          </p:nvPr>
        </p:nvSpPr>
        <p:spPr>
          <a:xfrm>
            <a:off x="168275" y="422275"/>
            <a:ext cx="7961313" cy="5632450"/>
          </a:xfrm>
        </p:spPr>
        <p:txBody>
          <a:bodyPr anchor="ctr">
            <a:spAutoFit/>
          </a:bodyPr>
          <a:lstStyle/>
          <a:p>
            <a:pPr marL="0" indent="0" algn="just" defTabSz="457200">
              <a:spcBef>
                <a:spcPct val="0"/>
              </a:spcBef>
              <a:buClrTx/>
              <a:buSzTx/>
              <a:buFontTx/>
              <a:buNone/>
            </a:pPr>
            <a:r>
              <a:rPr lang="ru-RU" sz="2000">
                <a:solidFill>
                  <a:srgbClr val="000000"/>
                </a:solidFill>
                <a:ea typeface="Times New Roman" pitchFamily="18" charset="0"/>
                <a:cs typeface="Arial" charset="0"/>
              </a:rPr>
              <a:t>Существуют роботизированные складские комплексы, включающие в себя несколько рядов стеллажей; автоматизированный кран-штабелер; погрузочно-разгрузочные устройства (стационарный, поворотный и накопительный столы); унифицированную металлическую тару и автоматизированную систему управления.</a:t>
            </a:r>
            <a:endParaRPr lang="ru-RU" sz="2000">
              <a:ea typeface="Times New Roman" pitchFamily="18" charset="0"/>
              <a:cs typeface="Arial" charset="0"/>
            </a:endParaRPr>
          </a:p>
          <a:p>
            <a:pPr marL="0" indent="0" algn="just" defTabSz="457200">
              <a:spcBef>
                <a:spcPct val="0"/>
              </a:spcBef>
              <a:buClrTx/>
              <a:buSzTx/>
              <a:buFontTx/>
              <a:buNone/>
            </a:pPr>
            <a:r>
              <a:rPr lang="ru-RU" sz="2000">
                <a:solidFill>
                  <a:srgbClr val="000000"/>
                </a:solidFill>
                <a:ea typeface="Times New Roman" pitchFamily="18" charset="0"/>
                <a:cs typeface="Arial" charset="0"/>
              </a:rPr>
              <a:t>Складские сооружения могут быть открытыми, полузакрытыми (навесы) и закрытыми (отапливаемыми или неотапливаемыми). Для хранения огнеопасных материалов используются специальные подземные или полуподземные хранилища.</a:t>
            </a:r>
            <a:endParaRPr lang="ru-RU" sz="2000">
              <a:ea typeface="Times New Roman" pitchFamily="18" charset="0"/>
              <a:cs typeface="Arial" charset="0"/>
            </a:endParaRPr>
          </a:p>
          <a:p>
            <a:pPr marL="0" indent="0" algn="just" defTabSz="457200">
              <a:spcBef>
                <a:spcPct val="0"/>
              </a:spcBef>
              <a:buClrTx/>
              <a:buSzTx/>
              <a:buFontTx/>
              <a:buNone/>
            </a:pPr>
            <a:r>
              <a:rPr lang="ru-RU" sz="2000">
                <a:solidFill>
                  <a:srgbClr val="000000"/>
                </a:solidFill>
                <a:ea typeface="Times New Roman" pitchFamily="18" charset="0"/>
                <a:cs typeface="Arial" charset="0"/>
              </a:rPr>
              <a:t>На открытых оборудованных площадках хранят грузы, не подверженные порче на открытом воздухе (сыпучие, тарно-штучные, крупногабаритные, длинномерные, контейнеры и т.п.). Навесы, защищающие грузы от осадков и солнечных лучей, могут оборудоваться подвесными кранами, электроталями, мостовыми кран-штабеллерами.</a:t>
            </a:r>
            <a:endParaRPr lang="ru-RU" sz="2000">
              <a:ea typeface="Times New Roman" pitchFamily="18" charset="0"/>
              <a:cs typeface="Arial" charset="0"/>
            </a:endParaRPr>
          </a:p>
          <a:p>
            <a:pPr marL="0" indent="0" algn="just" defTabSz="457200">
              <a:spcBef>
                <a:spcPct val="0"/>
              </a:spcBef>
              <a:buClrTx/>
              <a:buSzTx/>
              <a:buFontTx/>
              <a:buNone/>
            </a:pPr>
            <a:r>
              <a:rPr lang="ru-RU" sz="2000">
                <a:solidFill>
                  <a:srgbClr val="000000"/>
                </a:solidFill>
                <a:ea typeface="Times New Roman" pitchFamily="18" charset="0"/>
                <a:cs typeface="Arial" charset="0"/>
              </a:rPr>
              <a:t>Закрытые складские помещения могут быть кирпичными, железобетонными,' легкими металлическими и из клееных древесных материалов.</a:t>
            </a:r>
            <a:endParaRPr lang="ru-RU" sz="2000">
              <a:ea typeface="Times New Roman" pitchFamily="18" charset="0"/>
              <a:cs typeface="Arial"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Номер слайда 3"/>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EC8F4D74-A921-45B8-95AF-A9D7E090A85E}" type="slidenum">
              <a:rPr lang="en-US" smtClean="0"/>
              <a:pPr/>
              <a:t>21</a:t>
            </a:fld>
            <a:endParaRPr lang="en-US"/>
          </a:p>
        </p:txBody>
      </p:sp>
      <p:sp>
        <p:nvSpPr>
          <p:cNvPr id="28675" name="Rectangle 1"/>
          <p:cNvSpPr>
            <a:spLocks noGrp="1" noChangeArrowheads="1"/>
          </p:cNvSpPr>
          <p:nvPr>
            <p:ph sz="quarter" idx="1"/>
          </p:nvPr>
        </p:nvSpPr>
        <p:spPr>
          <a:xfrm>
            <a:off x="190500" y="930275"/>
            <a:ext cx="8166100" cy="5324475"/>
          </a:xfrm>
          <a:solidFill>
            <a:srgbClr val="FFFFFF"/>
          </a:solidFill>
        </p:spPr>
        <p:txBody>
          <a:bodyPr anchor="ctr">
            <a:spAutoFit/>
          </a:bodyPr>
          <a:lstStyle/>
          <a:p>
            <a:pPr marL="0" indent="450850" algn="just" defTabSz="457200">
              <a:spcBef>
                <a:spcPct val="0"/>
              </a:spcBef>
              <a:buClrTx/>
              <a:buSzTx/>
              <a:buFontTx/>
              <a:buNone/>
            </a:pPr>
            <a:r>
              <a:rPr lang="ru-RU" sz="2000">
                <a:solidFill>
                  <a:srgbClr val="000000"/>
                </a:solidFill>
                <a:ea typeface="Times New Roman" pitchFamily="18" charset="0"/>
                <a:cs typeface="Arial" charset="0"/>
              </a:rPr>
              <a:t>С</a:t>
            </a:r>
            <a:r>
              <a:rPr lang="ru-RU" sz="2000" b="1" i="1">
                <a:solidFill>
                  <a:srgbClr val="000000"/>
                </a:solidFill>
                <a:ea typeface="Times New Roman" pitchFamily="18" charset="0"/>
                <a:cs typeface="Arial" charset="0"/>
              </a:rPr>
              <a:t>пособы и организация хранения запасных частей и материалов</a:t>
            </a:r>
            <a:endParaRPr lang="ru-RU" sz="2000">
              <a:latin typeface="Candara" pitchFamily="34" charset="0"/>
              <a:ea typeface="Times New Roman" pitchFamily="18" charset="0"/>
              <a:cs typeface="Arial" charset="0"/>
            </a:endParaRPr>
          </a:p>
          <a:p>
            <a:pPr marL="0" indent="450850" algn="just" defTabSz="457200">
              <a:spcBef>
                <a:spcPct val="0"/>
              </a:spcBef>
              <a:buClrTx/>
              <a:buSzTx/>
              <a:buFontTx/>
              <a:buNone/>
            </a:pPr>
            <a:r>
              <a:rPr lang="ru-RU" sz="2000">
                <a:solidFill>
                  <a:srgbClr val="000000"/>
                </a:solidFill>
                <a:ea typeface="Times New Roman" pitchFamily="18" charset="0"/>
                <a:cs typeface="Arial" charset="0"/>
              </a:rPr>
              <a:t>Каждый вид грузов должен храниться при соблюдении требуемых параметров внешней среды (состава воздуха, освещенности, температуры и влажности). Условия хранения должны обеспечивать качественную и количественную сохранность грузов; максимальное использование площадей и объемов складских помещений; возмож</a:t>
            </a:r>
            <a:r>
              <a:rPr lang="ru-RU" sz="2000">
                <a:solidFill>
                  <a:srgbClr val="000000"/>
                </a:solidFill>
                <a:latin typeface="Candara" pitchFamily="34" charset="0"/>
                <a:ea typeface="Times New Roman" pitchFamily="18" charset="0"/>
                <a:cs typeface="Arial" charset="0"/>
              </a:rPr>
              <a:t>­</a:t>
            </a:r>
            <a:r>
              <a:rPr lang="ru-RU" sz="2000">
                <a:solidFill>
                  <a:srgbClr val="000000"/>
                </a:solidFill>
                <a:ea typeface="Times New Roman" pitchFamily="18" charset="0"/>
                <a:cs typeface="Arial" charset="0"/>
              </a:rPr>
              <a:t>ность рационального размещения материалов с учетом их свойств и технологии переработки, а также возможность автоматизации ра</a:t>
            </a:r>
            <a:r>
              <a:rPr lang="ru-RU" sz="2000">
                <a:solidFill>
                  <a:srgbClr val="000000"/>
                </a:solidFill>
                <a:latin typeface="Candara" pitchFamily="34" charset="0"/>
                <a:ea typeface="Times New Roman" pitchFamily="18" charset="0"/>
                <a:cs typeface="Arial" charset="0"/>
              </a:rPr>
              <a:t>­</a:t>
            </a:r>
            <a:r>
              <a:rPr lang="ru-RU" sz="2000">
                <a:solidFill>
                  <a:srgbClr val="000000"/>
                </a:solidFill>
                <a:ea typeface="Times New Roman" pitchFamily="18" charset="0"/>
                <a:cs typeface="Arial" charset="0"/>
              </a:rPr>
              <a:t>бот по приему и выдаче грузов, противопожарную безопасность, технику безопасности и требуемые санитарные нормы.</a:t>
            </a:r>
            <a:endParaRPr lang="ru-RU" sz="2000">
              <a:latin typeface="Candara" pitchFamily="34" charset="0"/>
              <a:ea typeface="Times New Roman" pitchFamily="18" charset="0"/>
              <a:cs typeface="Arial" charset="0"/>
            </a:endParaRPr>
          </a:p>
          <a:p>
            <a:pPr marL="0" indent="450850" algn="just" defTabSz="457200">
              <a:spcBef>
                <a:spcPct val="0"/>
              </a:spcBef>
              <a:buClrTx/>
              <a:buSzTx/>
              <a:buFontTx/>
              <a:buNone/>
            </a:pPr>
            <a:r>
              <a:rPr lang="ru-RU" sz="2000" b="1" i="1">
                <a:solidFill>
                  <a:srgbClr val="000000"/>
                </a:solidFill>
                <a:ea typeface="Times New Roman" pitchFamily="18" charset="0"/>
                <a:cs typeface="Arial" charset="0"/>
              </a:rPr>
              <a:t>Запасные части и агрегаты </a:t>
            </a:r>
            <a:r>
              <a:rPr lang="ru-RU" sz="2000">
                <a:solidFill>
                  <a:srgbClr val="000000"/>
                </a:solidFill>
                <a:ea typeface="Times New Roman" pitchFamily="18" charset="0"/>
                <a:cs typeface="Arial" charset="0"/>
              </a:rPr>
              <a:t>машин хранят как в закрытых складах, так и под навесами на многоярусных стеллажах или в шкафах. Агрегаты часто хранят в помещениях с деревянными полами, а рабочее оборудование дорожных машин, кузова, кабины - под навесом.</a:t>
            </a:r>
            <a:endParaRPr lang="ru-RU" sz="2000">
              <a:latin typeface="Candara" pitchFamily="34" charset="0"/>
              <a:ea typeface="Times New Roman" pitchFamily="18" charset="0"/>
              <a:cs typeface="Arial" charset="0"/>
            </a:endParaRPr>
          </a:p>
          <a:p>
            <a:pPr marL="0" indent="450850" algn="just" defTabSz="457200">
              <a:spcBef>
                <a:spcPct val="0"/>
              </a:spcBef>
              <a:buClrTx/>
              <a:buSzTx/>
              <a:buFontTx/>
              <a:buNone/>
            </a:pPr>
            <a:r>
              <a:rPr lang="ru-RU" sz="2000" b="1" i="1">
                <a:solidFill>
                  <a:srgbClr val="000000"/>
                </a:solidFill>
                <a:ea typeface="Times New Roman" pitchFamily="18" charset="0"/>
                <a:cs typeface="Arial" charset="0"/>
              </a:rPr>
              <a:t>Подшипники</a:t>
            </a:r>
            <a:r>
              <a:rPr lang="ru-RU" sz="2000" i="1">
                <a:solidFill>
                  <a:srgbClr val="000000"/>
                </a:solidFill>
                <a:ea typeface="Times New Roman" pitchFamily="18" charset="0"/>
                <a:cs typeface="Arial" charset="0"/>
              </a:rPr>
              <a:t> </a:t>
            </a:r>
            <a:r>
              <a:rPr lang="ru-RU" sz="2000">
                <a:solidFill>
                  <a:srgbClr val="000000"/>
                </a:solidFill>
                <a:ea typeface="Times New Roman" pitchFamily="18" charset="0"/>
                <a:cs typeface="Arial" charset="0"/>
              </a:rPr>
              <a:t>должны храниться при относительной влажности воздуха не выше 60% и температуре 8... 10 °С, способствующей лучшему сохранению их смазки.</a:t>
            </a:r>
            <a:endParaRPr lang="ru-RU" sz="2000">
              <a:latin typeface="Candara" pitchFamily="34" charset="0"/>
              <a:ea typeface="Times New Roman" pitchFamily="18" charset="0"/>
              <a:cs typeface="Arial" charset="0"/>
            </a:endParaRPr>
          </a:p>
        </p:txBody>
      </p:sp>
      <p:sp>
        <p:nvSpPr>
          <p:cNvPr id="5" name="Прямоугольник 4"/>
          <p:cNvSpPr/>
          <p:nvPr/>
        </p:nvSpPr>
        <p:spPr>
          <a:xfrm>
            <a:off x="887413" y="260350"/>
            <a:ext cx="6632575" cy="461963"/>
          </a:xfrm>
          <a:prstGeom prst="rect">
            <a:avLst/>
          </a:prstGeom>
        </p:spPr>
        <p:txBody>
          <a:bodyPr>
            <a:spAutoFit/>
          </a:bodyPr>
          <a:lstStyle/>
          <a:p>
            <a:pPr>
              <a:defRPr/>
            </a:pPr>
            <a:r>
              <a:rPr lang="ru-RU" sz="2400" b="1" dirty="0">
                <a:latin typeface="+mj-lt"/>
              </a:rPr>
              <a:t>Особенности хранения элементов машин</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975" y="390525"/>
            <a:ext cx="7272338" cy="584200"/>
          </a:xfrm>
        </p:spPr>
        <p:txBody>
          <a:bodyPr rtlCol="0">
            <a:noAutofit/>
          </a:bodyPr>
          <a:lstStyle/>
          <a:p>
            <a:pPr eaLnBrk="1" fontAlgn="auto" hangingPunct="1">
              <a:spcAft>
                <a:spcPts val="0"/>
              </a:spcAft>
              <a:defRPr/>
            </a:pPr>
            <a:r>
              <a:rPr lang="ru-RU" sz="2400" b="1" dirty="0">
                <a:solidFill>
                  <a:schemeClr val="tx1"/>
                </a:solidFill>
              </a:rPr>
              <a:t>Особенности хранения элементов машин</a:t>
            </a:r>
            <a:endParaRPr lang="en-US" sz="2400" b="1" dirty="0">
              <a:solidFill>
                <a:schemeClr val="tx1">
                  <a:lumMod val="95000"/>
                  <a:lumOff val="5000"/>
                </a:schemeClr>
              </a:solidFill>
            </a:endParaRPr>
          </a:p>
        </p:txBody>
      </p:sp>
      <p:sp>
        <p:nvSpPr>
          <p:cNvPr id="3" name="Content Placeholder 2"/>
          <p:cNvSpPr>
            <a:spLocks noGrp="1"/>
          </p:cNvSpPr>
          <p:nvPr>
            <p:ph sz="quarter" idx="1"/>
          </p:nvPr>
        </p:nvSpPr>
        <p:spPr>
          <a:xfrm>
            <a:off x="490538" y="1365250"/>
            <a:ext cx="8248650" cy="4889500"/>
          </a:xfrm>
        </p:spPr>
        <p:txBody>
          <a:bodyPr rtlCol="0">
            <a:noAutofit/>
          </a:bodyPr>
          <a:lstStyle/>
          <a:p>
            <a:pPr marL="0" indent="457200" eaLnBrk="1" fontAlgn="auto" hangingPunct="1">
              <a:spcBef>
                <a:spcPts val="0"/>
              </a:spcBef>
              <a:spcAft>
                <a:spcPts val="0"/>
              </a:spcAft>
              <a:buFont typeface="Wingdings"/>
              <a:buChar char=""/>
              <a:defRPr/>
            </a:pPr>
            <a:r>
              <a:rPr lang="ru-RU" sz="2000" dirty="0">
                <a:solidFill>
                  <a:schemeClr val="tx1">
                    <a:lumMod val="95000"/>
                    <a:lumOff val="5000"/>
                  </a:schemeClr>
                </a:solidFill>
              </a:rPr>
              <a:t>Стальные канаты бывшие в эксплуатации, перед хранением следует отмыть от грязи и тщательно очистить от следов коррозии, потом проверить их состояние, работоспособность и возможность использования после снятия с хранения. Затем канаты смазывают смазочными материалами, в которых отсутствуют свободные кислоты и щелочи и которые хорошо прилипают к проволоке. Этим требованиям в наибольшей степени отвечают канатные мази.</a:t>
            </a:r>
            <a:r>
              <a:rPr lang="ru-RU" sz="2000" dirty="0"/>
              <a:t> Смазку наносят различными способами: окунанием, шпателями и щетками. Высокое качество нанесения смазки обеспечивают при использовании установки, в которой канат протягивает через ванну с подогретой смазкой. Канаты диаметром до 30 мм хранят в бухтах, прочно перевязанных в четырех - шести местах. При большем диаметре каната его следует наматывать на барабан. В процессе хранения канаты подвергают выборочному контролю, при котором проверяют наличие и состояние антикоррозионного покрытия.</a:t>
            </a:r>
          </a:p>
          <a:p>
            <a:pPr marL="0" indent="0" eaLnBrk="1" fontAlgn="auto" hangingPunct="1">
              <a:spcBef>
                <a:spcPts val="0"/>
              </a:spcBef>
              <a:spcAft>
                <a:spcPts val="0"/>
              </a:spcAft>
              <a:buFont typeface="Wingdings"/>
              <a:buChar char=""/>
              <a:defRPr/>
            </a:pPr>
            <a:endParaRPr lang="ru-RU" sz="2000" b="1" dirty="0">
              <a:solidFill>
                <a:schemeClr val="tx1">
                  <a:lumMod val="95000"/>
                  <a:lumOff val="5000"/>
                </a:schemeClr>
              </a:solidFill>
            </a:endParaRPr>
          </a:p>
          <a:p>
            <a:pPr marL="274320" indent="-274320" eaLnBrk="1" fontAlgn="auto" hangingPunct="1">
              <a:spcAft>
                <a:spcPts val="0"/>
              </a:spcAft>
              <a:buFont typeface="Wingdings"/>
              <a:buChar char=""/>
              <a:defRPr/>
            </a:pPr>
            <a:endParaRPr lang="en-US" sz="2000" dirty="0">
              <a:solidFill>
                <a:schemeClr val="tx1">
                  <a:lumMod val="75000"/>
                  <a:lumOff val="25000"/>
                </a:schemeClr>
              </a:solidFill>
            </a:endParaRPr>
          </a:p>
        </p:txBody>
      </p:sp>
      <p:sp>
        <p:nvSpPr>
          <p:cNvPr id="29700" name="Номер слайда 3"/>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B361B3A3-70C0-4AAF-8DED-53C388B16A7A}"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fontAlgn="auto" hangingPunct="1">
              <a:spcAft>
                <a:spcPts val="0"/>
              </a:spcAft>
              <a:defRPr/>
            </a:pPr>
            <a:r>
              <a:rPr lang="ru-RU" sz="3600" i="1">
                <a:solidFill>
                  <a:srgbClr val="790A14"/>
                </a:solidFill>
              </a:rPr>
              <a:t>Резиновые изделия</a:t>
            </a:r>
            <a:endParaRPr lang="en-US" sz="3600">
              <a:solidFill>
                <a:srgbClr val="790A14"/>
              </a:solidFill>
            </a:endParaRPr>
          </a:p>
        </p:txBody>
      </p:sp>
      <p:sp>
        <p:nvSpPr>
          <p:cNvPr id="3" name="Content Placeholder 2"/>
          <p:cNvSpPr>
            <a:spLocks noGrp="1"/>
          </p:cNvSpPr>
          <p:nvPr>
            <p:ph sz="quarter" idx="1"/>
          </p:nvPr>
        </p:nvSpPr>
        <p:spPr>
          <a:xfrm>
            <a:off x="573088" y="1473200"/>
            <a:ext cx="7788275" cy="4652963"/>
          </a:xfrm>
        </p:spPr>
        <p:txBody>
          <a:bodyPr rtlCol="0">
            <a:normAutofit fontScale="62500" lnSpcReduction="20000"/>
          </a:bodyPr>
          <a:lstStyle/>
          <a:p>
            <a:pPr marL="0" indent="0" eaLnBrk="1" fontAlgn="auto" hangingPunct="1">
              <a:lnSpc>
                <a:spcPct val="110000"/>
              </a:lnSpc>
              <a:spcBef>
                <a:spcPts val="0"/>
              </a:spcBef>
              <a:spcAft>
                <a:spcPts val="0"/>
              </a:spcAft>
              <a:buFont typeface="Wingdings"/>
              <a:buChar char=""/>
              <a:defRPr/>
            </a:pPr>
            <a:r>
              <a:rPr lang="kk-KZ" dirty="0">
                <a:solidFill>
                  <a:schemeClr val="tx1">
                    <a:lumMod val="75000"/>
                    <a:lumOff val="25000"/>
                  </a:schemeClr>
                </a:solidFill>
              </a:rPr>
              <a:t> </a:t>
            </a:r>
            <a:r>
              <a:rPr lang="ru-RU" dirty="0">
                <a:solidFill>
                  <a:schemeClr val="tx1">
                    <a:lumMod val="75000"/>
                    <a:lumOff val="25000"/>
                  </a:schemeClr>
                </a:solidFill>
              </a:rPr>
              <a:t>	</a:t>
            </a:r>
            <a:r>
              <a:rPr lang="ru-RU" b="1" i="1" dirty="0">
                <a:solidFill>
                  <a:schemeClr val="tx1">
                    <a:lumMod val="95000"/>
                    <a:lumOff val="5000"/>
                  </a:schemeClr>
                </a:solidFill>
              </a:rPr>
              <a:t>Резиновые изделия</a:t>
            </a:r>
            <a:r>
              <a:rPr lang="ru-RU" b="1" dirty="0">
                <a:solidFill>
                  <a:schemeClr val="tx1">
                    <a:lumMod val="95000"/>
                    <a:lumOff val="5000"/>
                  </a:schemeClr>
                </a:solidFill>
              </a:rPr>
              <a:t> </a:t>
            </a:r>
            <a:r>
              <a:rPr lang="ru-RU" dirty="0">
                <a:solidFill>
                  <a:schemeClr val="tx1">
                    <a:lumMod val="95000"/>
                    <a:lumOff val="5000"/>
                  </a:schemeClr>
                </a:solidFill>
              </a:rPr>
              <a:t>(покрышки, камеры, резиновые шланги, конвейерные ленты и т.п.) для предупреждения самовулканизации технической резины и ее гниения хранят в специальных затемнённых помещениях подвального или полуподвального типа при температуре воздуха 5-15°С   и относительной влажности 50-80 % .</a:t>
            </a:r>
          </a:p>
          <a:p>
            <a:pPr marL="0" indent="0" eaLnBrk="1" fontAlgn="auto" hangingPunct="1">
              <a:lnSpc>
                <a:spcPct val="110000"/>
              </a:lnSpc>
              <a:spcBef>
                <a:spcPts val="0"/>
              </a:spcBef>
              <a:spcAft>
                <a:spcPts val="0"/>
              </a:spcAft>
              <a:buFont typeface="Wingdings"/>
              <a:buChar char=""/>
              <a:defRPr/>
            </a:pPr>
            <a:r>
              <a:rPr lang="kk-KZ" dirty="0">
                <a:solidFill>
                  <a:schemeClr val="tx1">
                    <a:lumMod val="75000"/>
                    <a:lumOff val="25000"/>
                  </a:schemeClr>
                </a:solidFill>
              </a:rPr>
              <a:t> </a:t>
            </a:r>
            <a:r>
              <a:rPr lang="ru-RU" dirty="0">
                <a:solidFill>
                  <a:schemeClr val="tx1">
                    <a:lumMod val="75000"/>
                    <a:lumOff val="25000"/>
                  </a:schemeClr>
                </a:solidFill>
              </a:rPr>
              <a:t>	</a:t>
            </a:r>
            <a:r>
              <a:rPr lang="ru-RU" dirty="0">
                <a:solidFill>
                  <a:schemeClr val="tx1">
                    <a:lumMod val="95000"/>
                    <a:lumOff val="5000"/>
                  </a:schemeClr>
                </a:solidFill>
              </a:rPr>
              <a:t>Изделия, поступающие на хранение, отмывают от грязи, вытирают и укладывают на стеллажи с соблюдением определенных правил, специфических для каждого типа изделия. Например, покрышки хранят в вертикальном положении с расстоянием между ними 15-20мм. Камеры хранят вложенными внутрь покрышек и наполненными воздухом до их внутренних размеров.</a:t>
            </a:r>
            <a:r>
              <a:rPr lang="kk-KZ" dirty="0"/>
              <a:t> </a:t>
            </a:r>
            <a:r>
              <a:rPr lang="ru-RU" dirty="0"/>
              <a:t>	</a:t>
            </a:r>
          </a:p>
          <a:p>
            <a:pPr marL="0" indent="0" eaLnBrk="1" fontAlgn="auto" hangingPunct="1">
              <a:lnSpc>
                <a:spcPct val="110000"/>
              </a:lnSpc>
              <a:spcBef>
                <a:spcPts val="0"/>
              </a:spcBef>
              <a:spcAft>
                <a:spcPts val="0"/>
              </a:spcAft>
              <a:buFont typeface="Wingdings"/>
              <a:buChar char=""/>
              <a:defRPr/>
            </a:pPr>
            <a:r>
              <a:rPr lang="ru-RU" dirty="0"/>
              <a:t>При обнаружении в процессе хранения на изделиях гнилостных пятен соответствующие места дезинфицируют 2 %-</a:t>
            </a:r>
            <a:r>
              <a:rPr lang="ru-RU" dirty="0" err="1"/>
              <a:t>ным</a:t>
            </a:r>
            <a:r>
              <a:rPr lang="ru-RU" dirty="0"/>
              <a:t> раствором формалина с последующей протиркой насухо.</a:t>
            </a:r>
            <a:endParaRPr lang="en-US" dirty="0"/>
          </a:p>
        </p:txBody>
      </p:sp>
      <p:sp>
        <p:nvSpPr>
          <p:cNvPr id="30724" name="Номер слайда 3"/>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02E9353F-49AD-45DE-A2C3-6813090B5E9A}"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fontAlgn="auto" hangingPunct="1">
              <a:spcAft>
                <a:spcPts val="0"/>
              </a:spcAft>
              <a:defRPr/>
            </a:pPr>
            <a:r>
              <a:rPr lang="ru-RU" sz="3800" i="1">
                <a:solidFill>
                  <a:srgbClr val="790A14"/>
                </a:solidFill>
              </a:rPr>
              <a:t>Гидрооборудование</a:t>
            </a:r>
            <a:endParaRPr lang="en-US" sz="3800">
              <a:solidFill>
                <a:srgbClr val="790A14"/>
              </a:solidFill>
            </a:endParaRPr>
          </a:p>
        </p:txBody>
      </p:sp>
      <p:sp>
        <p:nvSpPr>
          <p:cNvPr id="3" name="Content Placeholder 2"/>
          <p:cNvSpPr>
            <a:spLocks noGrp="1"/>
          </p:cNvSpPr>
          <p:nvPr>
            <p:ph sz="quarter" idx="1"/>
          </p:nvPr>
        </p:nvSpPr>
        <p:spPr>
          <a:xfrm>
            <a:off x="655638" y="1433513"/>
            <a:ext cx="7997825" cy="4692650"/>
          </a:xfrm>
        </p:spPr>
        <p:txBody>
          <a:bodyPr rtlCol="0">
            <a:noAutofit/>
          </a:bodyPr>
          <a:lstStyle/>
          <a:p>
            <a:pPr marL="0" indent="457200" eaLnBrk="1" fontAlgn="auto" hangingPunct="1">
              <a:spcBef>
                <a:spcPts val="0"/>
              </a:spcBef>
              <a:spcAft>
                <a:spcPts val="0"/>
              </a:spcAft>
              <a:buFont typeface="Wingdings"/>
              <a:buChar char=""/>
              <a:defRPr/>
            </a:pPr>
            <a:r>
              <a:rPr lang="ru-RU" sz="2000" dirty="0">
                <a:solidFill>
                  <a:schemeClr val="tx1">
                    <a:lumMod val="95000"/>
                    <a:lumOff val="5000"/>
                  </a:schemeClr>
                </a:solidFill>
              </a:rPr>
              <a:t>Перед хранением </a:t>
            </a:r>
            <a:r>
              <a:rPr lang="ru-RU" sz="2000" i="1" dirty="0">
                <a:solidFill>
                  <a:schemeClr val="tx1">
                    <a:lumMod val="95000"/>
                    <a:lumOff val="5000"/>
                  </a:schemeClr>
                </a:solidFill>
              </a:rPr>
              <a:t>гидрооборудования</a:t>
            </a:r>
            <a:r>
              <a:rPr lang="ru-RU" sz="2000" dirty="0">
                <a:solidFill>
                  <a:schemeClr val="tx1">
                    <a:lumMod val="95000"/>
                    <a:lumOff val="5000"/>
                  </a:schemeClr>
                </a:solidFill>
              </a:rPr>
              <a:t>  наружные поверхности приборов тщательно протирают от пыли и грязи. Затем проверяют герметичность гидросистемы и устраняют подтеки масла, сливают из гидросистемы масло, тщательно промывают ее промывочной жидкостью и заполняют обезвоженным дизельным маслом с добавлением 5 %-ной присадки - ингибитора коррозии АКОР -1.</a:t>
            </a:r>
          </a:p>
          <a:p>
            <a:pPr marL="0" indent="457200" eaLnBrk="1" fontAlgn="auto" hangingPunct="1">
              <a:spcBef>
                <a:spcPts val="0"/>
              </a:spcBef>
              <a:spcAft>
                <a:spcPts val="0"/>
              </a:spcAft>
              <a:buFont typeface="Wingdings"/>
              <a:buChar char=""/>
              <a:defRPr/>
            </a:pPr>
            <a:r>
              <a:rPr lang="ru-RU" sz="2000" dirty="0">
                <a:solidFill>
                  <a:schemeClr val="tx1">
                    <a:lumMod val="95000"/>
                    <a:lumOff val="5000"/>
                  </a:schemeClr>
                </a:solidFill>
              </a:rPr>
              <a:t>Штоки гидроцилиндров втягивают до упора поршня в заднюю крышку. Клапаны гидромеханического регулирования закрывают. Выступающие части штоков и стержней, клапанов покрывают защитной смазкой ПВК. Горловину бака для жидкости, отверстие сапуна и другие отверстия герметизируют прокладками, пробками и оклейками. С гибких резиновых шлангов смывают теплой мыльной водой масляные пятна и обдувают сжатым воздухом для полного удаления влаги. Затем на поверхность шлангов при помощи пистолета-распылителя или кисти наносят алюминиевую краску или восковой состав. </a:t>
            </a:r>
          </a:p>
        </p:txBody>
      </p:sp>
      <p:sp>
        <p:nvSpPr>
          <p:cNvPr id="31748" name="Номер слайда 3"/>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53459DA9-9A8F-45AB-917B-9D46758860D5}"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fontAlgn="auto" hangingPunct="1">
              <a:spcAft>
                <a:spcPts val="0"/>
              </a:spcAft>
              <a:defRPr/>
            </a:pPr>
            <a:r>
              <a:rPr lang="ru-RU" sz="3600" i="1">
                <a:solidFill>
                  <a:srgbClr val="790A14"/>
                </a:solidFill>
              </a:rPr>
              <a:t>Электрооборудование</a:t>
            </a:r>
            <a:endParaRPr lang="en-US" sz="3600">
              <a:solidFill>
                <a:srgbClr val="790A14"/>
              </a:solidFill>
            </a:endParaRPr>
          </a:p>
        </p:txBody>
      </p:sp>
      <p:sp>
        <p:nvSpPr>
          <p:cNvPr id="3" name="Content Placeholder 2"/>
          <p:cNvSpPr>
            <a:spLocks noGrp="1"/>
          </p:cNvSpPr>
          <p:nvPr>
            <p:ph sz="quarter" idx="1"/>
          </p:nvPr>
        </p:nvSpPr>
        <p:spPr>
          <a:xfrm>
            <a:off x="614363" y="1501775"/>
            <a:ext cx="7747000" cy="4624388"/>
          </a:xfrm>
        </p:spPr>
        <p:txBody>
          <a:bodyPr rtlCol="0">
            <a:normAutofit fontScale="62500" lnSpcReduction="20000"/>
          </a:bodyPr>
          <a:lstStyle/>
          <a:p>
            <a:pPr marL="0" indent="457200" eaLnBrk="1" fontAlgn="auto" hangingPunct="1">
              <a:lnSpc>
                <a:spcPct val="120000"/>
              </a:lnSpc>
              <a:spcBef>
                <a:spcPts val="0"/>
              </a:spcBef>
              <a:spcAft>
                <a:spcPts val="0"/>
              </a:spcAft>
              <a:buFont typeface="Wingdings"/>
              <a:buChar char=""/>
              <a:defRPr/>
            </a:pPr>
            <a:r>
              <a:rPr lang="ru-RU" i="1" dirty="0">
                <a:solidFill>
                  <a:schemeClr val="tx1">
                    <a:lumMod val="95000"/>
                    <a:lumOff val="5000"/>
                  </a:schemeClr>
                </a:solidFill>
              </a:rPr>
              <a:t>Электрооборудование</a:t>
            </a:r>
            <a:r>
              <a:rPr lang="ru-RU" dirty="0">
                <a:solidFill>
                  <a:schemeClr val="tx1">
                    <a:lumMod val="95000"/>
                    <a:lumOff val="5000"/>
                  </a:schemeClr>
                </a:solidFill>
              </a:rPr>
              <a:t> перед установкой машин на хранение подвергают проверке, при этом устраняют выявленные неисправности. При необходимости очищают изоляцию проводов от масел и смазок.</a:t>
            </a:r>
          </a:p>
          <a:p>
            <a:pPr marL="0" indent="457200" eaLnBrk="1" fontAlgn="auto" hangingPunct="1">
              <a:lnSpc>
                <a:spcPct val="120000"/>
              </a:lnSpc>
              <a:spcBef>
                <a:spcPts val="0"/>
              </a:spcBef>
              <a:spcAft>
                <a:spcPts val="0"/>
              </a:spcAft>
              <a:buFont typeface="Wingdings"/>
              <a:buChar char=""/>
              <a:defRPr/>
            </a:pPr>
            <a:r>
              <a:rPr lang="ru-RU" dirty="0">
                <a:solidFill>
                  <a:schemeClr val="tx1">
                    <a:lumMod val="95000"/>
                    <a:lumOff val="5000"/>
                  </a:schemeClr>
                </a:solidFill>
              </a:rPr>
              <a:t>Электродвигатели и генераторы малой и средней мощности демонтируют и хранят в специальных помещениях. При этом их тщательно обмывают, протирают, при необходимости подкрашивают наружные поверхности. Все снятое оборудование следует маркировать или снабжать бирками.                              </a:t>
            </a:r>
          </a:p>
          <a:p>
            <a:pPr marL="0" indent="457200" eaLnBrk="1" fontAlgn="auto" hangingPunct="1">
              <a:lnSpc>
                <a:spcPct val="120000"/>
              </a:lnSpc>
              <a:spcBef>
                <a:spcPts val="0"/>
              </a:spcBef>
              <a:spcAft>
                <a:spcPts val="0"/>
              </a:spcAft>
              <a:buFont typeface="Wingdings"/>
              <a:buChar char=""/>
              <a:defRPr/>
            </a:pPr>
            <a:r>
              <a:rPr lang="ru-RU" dirty="0">
                <a:solidFill>
                  <a:schemeClr val="tx1">
                    <a:lumMod val="95000"/>
                    <a:lumOff val="5000"/>
                  </a:schemeClr>
                </a:solidFill>
              </a:rPr>
              <a:t>Электрические машины большой мощности демонтировать не следует. Их наружные поверхности должны быть промыты и протерты. Поверхности с поврежденным слоем краски необходимо окрасить.</a:t>
            </a:r>
          </a:p>
          <a:p>
            <a:pPr marL="274320" indent="-274320" eaLnBrk="1" fontAlgn="auto" hangingPunct="1">
              <a:spcAft>
                <a:spcPts val="0"/>
              </a:spcAft>
              <a:buFont typeface="Wingdings"/>
              <a:buChar char=""/>
              <a:defRPr/>
            </a:pPr>
            <a:endParaRPr lang="ru-RU" b="1" dirty="0">
              <a:solidFill>
                <a:schemeClr val="tx1">
                  <a:lumMod val="95000"/>
                  <a:lumOff val="5000"/>
                </a:schemeClr>
              </a:solidFill>
            </a:endParaRPr>
          </a:p>
          <a:p>
            <a:pPr marL="274320" indent="-274320" eaLnBrk="1" fontAlgn="auto" hangingPunct="1">
              <a:spcAft>
                <a:spcPts val="0"/>
              </a:spcAft>
              <a:buFont typeface="Wingdings"/>
              <a:buChar char=""/>
              <a:defRPr/>
            </a:pPr>
            <a:endParaRPr lang="en-US" dirty="0">
              <a:solidFill>
                <a:schemeClr val="tx1">
                  <a:lumMod val="75000"/>
                  <a:lumOff val="25000"/>
                </a:schemeClr>
              </a:solidFill>
            </a:endParaRPr>
          </a:p>
        </p:txBody>
      </p:sp>
      <p:sp>
        <p:nvSpPr>
          <p:cNvPr id="32772" name="Номер слайда 3"/>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746E309E-2379-4417-8F2C-35C78F537E1E}"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63550" y="695325"/>
            <a:ext cx="8180416" cy="5430838"/>
          </a:xfrm>
        </p:spPr>
        <p:txBody>
          <a:bodyPr rtlCol="0">
            <a:normAutofit/>
          </a:bodyPr>
          <a:lstStyle/>
          <a:p>
            <a:pPr marL="0" indent="457200" eaLnBrk="1" fontAlgn="auto" hangingPunct="1">
              <a:spcBef>
                <a:spcPts val="0"/>
              </a:spcBef>
              <a:spcAft>
                <a:spcPts val="0"/>
              </a:spcAft>
              <a:buNone/>
              <a:defRPr/>
            </a:pPr>
            <a:r>
              <a:rPr lang="ru-RU" sz="2800" dirty="0">
                <a:solidFill>
                  <a:schemeClr val="tx1">
                    <a:lumMod val="95000"/>
                    <a:lumOff val="5000"/>
                  </a:schemeClr>
                </a:solidFill>
              </a:rPr>
              <a:t>Аккумуляторы снимают с машины (при любом способе хранения) и устанавливают на хранение. Перед хранением следует их подзарядить. Если срок хранения превышает 6 месяцев, батареи подвергают разрядке до напряжения 0, 75. В  каждом элементе, сливают электролит и промывают дистиллированной водой. Допускается хранение аккумуляторов непосредственно на машине, в случае если срок хранения не превышает  </a:t>
            </a:r>
            <a:r>
              <a:rPr lang="kk-KZ" sz="2800" dirty="0">
                <a:solidFill>
                  <a:schemeClr val="tx1">
                    <a:lumMod val="95000"/>
                    <a:lumOff val="5000"/>
                  </a:schemeClr>
                </a:solidFill>
              </a:rPr>
              <a:t>8 </a:t>
            </a:r>
            <a:r>
              <a:rPr lang="ru-RU" sz="2800" dirty="0">
                <a:solidFill>
                  <a:schemeClr val="tx1">
                    <a:lumMod val="95000"/>
                    <a:lumOff val="5000"/>
                  </a:schemeClr>
                </a:solidFill>
              </a:rPr>
              <a:t>месяцев.</a:t>
            </a:r>
          </a:p>
          <a:p>
            <a:pPr marL="274320" indent="-274320" eaLnBrk="1" fontAlgn="auto" hangingPunct="1">
              <a:spcAft>
                <a:spcPts val="0"/>
              </a:spcAft>
              <a:buNone/>
              <a:defRPr/>
            </a:pPr>
            <a:endParaRPr lang="ru-RU" sz="2800" dirty="0">
              <a:solidFill>
                <a:schemeClr val="tx1">
                  <a:lumMod val="75000"/>
                  <a:lumOff val="25000"/>
                </a:schemeClr>
              </a:solidFill>
            </a:endParaRPr>
          </a:p>
        </p:txBody>
      </p:sp>
      <p:sp>
        <p:nvSpPr>
          <p:cNvPr id="33795" name="Номер слайда 3"/>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99822E89-86EE-491A-8EB9-F5A159624290}"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7467600" cy="1143000"/>
          </a:xfrm>
        </p:spPr>
        <p:txBody>
          <a:bodyPr/>
          <a:lstStyle/>
          <a:p>
            <a:pPr>
              <a:defRPr/>
            </a:pPr>
            <a:r>
              <a:rPr lang="ru-RU" sz="3200" b="1" dirty="0">
                <a:solidFill>
                  <a:schemeClr val="tx1"/>
                </a:solidFill>
              </a:rPr>
              <a:t>Консервация, </a:t>
            </a:r>
            <a:r>
              <a:rPr lang="ru-RU" sz="3200" b="1" dirty="0" err="1">
                <a:solidFill>
                  <a:schemeClr val="tx1"/>
                </a:solidFill>
              </a:rPr>
              <a:t>расконсервация</a:t>
            </a:r>
            <a:r>
              <a:rPr lang="ru-RU" sz="3200" b="1" dirty="0">
                <a:solidFill>
                  <a:schemeClr val="tx1"/>
                </a:solidFill>
              </a:rPr>
              <a:t> и хранение автомобилей</a:t>
            </a:r>
            <a:endParaRPr lang="ru-RU" sz="3200" dirty="0"/>
          </a:p>
        </p:txBody>
      </p:sp>
      <p:sp>
        <p:nvSpPr>
          <p:cNvPr id="3" name="Содержимое 2"/>
          <p:cNvSpPr>
            <a:spLocks noGrp="1"/>
          </p:cNvSpPr>
          <p:nvPr>
            <p:ph sz="quarter" idx="1"/>
          </p:nvPr>
        </p:nvSpPr>
        <p:spPr>
          <a:xfrm>
            <a:off x="147638" y="1143000"/>
            <a:ext cx="8591550" cy="5715000"/>
          </a:xfrm>
        </p:spPr>
        <p:txBody>
          <a:bodyPr/>
          <a:lstStyle/>
          <a:p>
            <a:pPr marL="0" indent="0">
              <a:spcBef>
                <a:spcPts val="0"/>
              </a:spcBef>
              <a:defRPr/>
            </a:pPr>
            <a:r>
              <a:rPr lang="ru-RU" sz="1800" dirty="0"/>
              <a:t>Автомобиль при длительном хранении (более 1,5 месяцев) должен подвергнуться консервации. </a:t>
            </a:r>
          </a:p>
          <a:p>
            <a:pPr marL="0" indent="0">
              <a:spcBef>
                <a:spcPts val="0"/>
              </a:spcBef>
              <a:defRPr/>
            </a:pPr>
            <a:r>
              <a:rPr lang="ru-RU" sz="1800" dirty="0"/>
              <a:t>Под консервацией понимается содержание технически исправного автомобиля в состоянии, обеспечивающем его длительное хранение.</a:t>
            </a:r>
            <a:br>
              <a:rPr lang="ru-RU" sz="1800" dirty="0"/>
            </a:br>
            <a:r>
              <a:rPr lang="ru-RU" sz="1800" b="1" cap="all" dirty="0"/>
              <a:t>КОНСЕРВАЦИЯ</a:t>
            </a:r>
            <a:endParaRPr lang="ru-RU" sz="1800" dirty="0"/>
          </a:p>
          <a:p>
            <a:pPr marL="0" indent="0">
              <a:spcBef>
                <a:spcPts val="0"/>
              </a:spcBef>
              <a:defRPr/>
            </a:pPr>
            <a:r>
              <a:rPr lang="ru-RU" sz="1800" dirty="0"/>
              <a:t>Провести очередное техническое обслуживание.</a:t>
            </a:r>
          </a:p>
          <a:p>
            <a:pPr marL="0" indent="0">
              <a:spcBef>
                <a:spcPts val="0"/>
              </a:spcBef>
              <a:defRPr/>
            </a:pPr>
            <a:r>
              <a:rPr lang="ru-RU" sz="1800" dirty="0"/>
              <a:t>Вымыть автомобиль и вытереть насухо. Удалить коррозию и подкрасить места, в которых повреждена краска.</a:t>
            </a:r>
          </a:p>
          <a:p>
            <a:pPr marL="0" indent="0">
              <a:spcBef>
                <a:spcPts val="0"/>
              </a:spcBef>
              <a:defRPr/>
            </a:pPr>
            <a:r>
              <a:rPr lang="ru-RU" sz="1800" dirty="0"/>
              <a:t>Залить для предохранения цилиндров двигателя от коррозии в каждый цилиндр по 30-50 г горячего обезвоженного моторного масла, применяемого для двигателя. Для распределения масла по всей поверхности цилиндров повернуть коленчатый вал двигателя пусковой рукояткой на 15 оборотов.</a:t>
            </a:r>
          </a:p>
          <a:p>
            <a:pPr marL="0" indent="0">
              <a:spcBef>
                <a:spcPts val="0"/>
              </a:spcBef>
              <a:defRPr/>
            </a:pPr>
            <a:r>
              <a:rPr lang="ru-RU" sz="1800" dirty="0"/>
              <a:t>Очистить всю электропроводку и тщательно протереть насухо.</a:t>
            </a:r>
          </a:p>
          <a:p>
            <a:pPr marL="0" indent="0">
              <a:spcBef>
                <a:spcPts val="0"/>
              </a:spcBef>
              <a:defRPr/>
            </a:pPr>
            <a:r>
              <a:rPr lang="ru-RU" sz="1800" dirty="0"/>
              <a:t>Очистить и смазать пластичной смазкой ПВК (при ее отсутствии - техническим вазелином) все неокрашенные наружные металлические поверхности автомобиля и неокрашенные части шарнирных соединений (петель и замков дверей, тяг привода стояночного тормоза, тяг управления карбюратором, буксирного устройства и других узлов, а также запальные свечи). Окрашенные поверхности промыть и протереть насухо.</a:t>
            </a:r>
          </a:p>
          <a:p>
            <a:pPr marL="0" indent="0">
              <a:spcBef>
                <a:spcPts val="0"/>
              </a:spcBef>
              <a:defRPr/>
            </a:pPr>
            <a:r>
              <a:rPr lang="ru-RU" sz="1800" dirty="0"/>
              <a:t>Смазать рессоры графитной смазкой.</a:t>
            </a:r>
          </a:p>
          <a:p>
            <a:pPr marL="0" indent="0">
              <a:spcBef>
                <a:spcPts val="0"/>
              </a:spcBef>
              <a:defRPr/>
            </a:pPr>
            <a:endParaRPr lang="ru-RU" sz="1800" dirty="0"/>
          </a:p>
        </p:txBody>
      </p:sp>
      <p:sp>
        <p:nvSpPr>
          <p:cNvPr id="34820" name="Номер слайда 3"/>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3748F411-5A33-45A1-A692-04F3959E8791}"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Содержимое 2"/>
          <p:cNvSpPr>
            <a:spLocks noGrp="1"/>
          </p:cNvSpPr>
          <p:nvPr>
            <p:ph sz="quarter" idx="1"/>
          </p:nvPr>
        </p:nvSpPr>
        <p:spPr>
          <a:xfrm>
            <a:off x="395288" y="860425"/>
            <a:ext cx="8039100" cy="5786438"/>
          </a:xfrm>
        </p:spPr>
        <p:txBody>
          <a:bodyPr/>
          <a:lstStyle/>
          <a:p>
            <a:pPr marL="0" indent="0">
              <a:spcBef>
                <a:spcPct val="0"/>
              </a:spcBef>
            </a:pPr>
            <a:r>
              <a:rPr lang="ru-RU" sz="1800"/>
              <a:t>Проверить, очистить инструмент, принадлежности и возимый комплект запасных частей и обернуть промасленной бумагой или материей.</a:t>
            </a:r>
          </a:p>
          <a:p>
            <a:pPr marL="0" indent="0">
              <a:spcBef>
                <a:spcPct val="0"/>
              </a:spcBef>
            </a:pPr>
            <a:r>
              <a:rPr lang="ru-RU" sz="1800"/>
              <a:t>Оклеить стекла кузова с наружной стороны светонепроницаемой бумагой (тканью) или закрыть щитками.</a:t>
            </a:r>
          </a:p>
          <a:p>
            <a:pPr marL="0" indent="0">
              <a:spcBef>
                <a:spcPct val="0"/>
              </a:spcBef>
            </a:pPr>
            <a:r>
              <a:rPr lang="ru-RU" sz="1800"/>
              <a:t>Снять, если необходимо, колеса с автомобиля и их разобрать. Очистить диски колес от грязи, коррозии, а при необходимости выправить и окрасить. Шины очистить от грязи, вымыть и насухо протереть. Камеры и внутренние поверхности покрышек протереть тальком. Затем собрать их, довести давление в них до нормы и поставить на место.</a:t>
            </a:r>
          </a:p>
          <a:p>
            <a:pPr marL="0" indent="0">
              <a:spcBef>
                <a:spcPct val="0"/>
              </a:spcBef>
            </a:pPr>
            <a:r>
              <a:rPr lang="ru-RU" sz="1800"/>
              <a:t>Промыть, если необходимо, топливные баки и полностью залить топливом.</a:t>
            </a:r>
          </a:p>
          <a:p>
            <a:pPr marL="0" indent="0">
              <a:spcBef>
                <a:spcPct val="0"/>
              </a:spcBef>
            </a:pPr>
            <a:r>
              <a:rPr lang="ru-RU" sz="1800"/>
              <a:t>Подготовить аккумуляторную батарею к длительному хранению согласно указаниям "Единых правил ухода и эксплуатации автомобильных аккумуляторных свинцовых стартерных батарей".</a:t>
            </a:r>
          </a:p>
          <a:p>
            <a:pPr marL="0" indent="0">
              <a:spcBef>
                <a:spcPct val="0"/>
              </a:spcBef>
            </a:pPr>
            <a:r>
              <a:rPr lang="ru-RU" sz="1800"/>
              <a:t>Заклеить щель воздушного фильтра и выпускную трубу глушителя бумагой, пропитанной солидолом.</a:t>
            </a:r>
          </a:p>
          <a:p>
            <a:pPr marL="0" indent="0">
              <a:spcBef>
                <a:spcPct val="0"/>
              </a:spcBef>
            </a:pPr>
            <a:r>
              <a:rPr lang="ru-RU" sz="1800"/>
              <a:t>Ослабить натяжение ремня вентилятора.</a:t>
            </a:r>
          </a:p>
          <a:p>
            <a:pPr marL="0" indent="0">
              <a:spcBef>
                <a:spcPct val="0"/>
              </a:spcBef>
            </a:pPr>
            <a:endParaRPr lang="ru-RU" sz="1800"/>
          </a:p>
        </p:txBody>
      </p:sp>
      <p:sp>
        <p:nvSpPr>
          <p:cNvPr id="35843" name="Номер слайда 3"/>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3C829A95-FA73-467E-8824-E155A89BE564}" type="slidenum">
              <a:rPr lang="en-US" smtClean="0"/>
              <a:pPr/>
              <a:t>28</a:t>
            </a:fld>
            <a:endParaRPr lang="en-US"/>
          </a:p>
        </p:txBody>
      </p:sp>
      <p:sp>
        <p:nvSpPr>
          <p:cNvPr id="5" name="Прямоугольник 4"/>
          <p:cNvSpPr/>
          <p:nvPr/>
        </p:nvSpPr>
        <p:spPr>
          <a:xfrm>
            <a:off x="3252788" y="273050"/>
            <a:ext cx="2547937" cy="400050"/>
          </a:xfrm>
          <a:prstGeom prst="rect">
            <a:avLst/>
          </a:prstGeom>
        </p:spPr>
        <p:txBody>
          <a:bodyPr>
            <a:spAutoFit/>
          </a:bodyPr>
          <a:lstStyle/>
          <a:p>
            <a:pPr>
              <a:defRPr/>
            </a:pPr>
            <a:r>
              <a:rPr lang="ru-RU" sz="2000" b="1" cap="all" dirty="0">
                <a:latin typeface="+mj-lt"/>
              </a:rPr>
              <a:t>КОНСЕРВАЦИЯ</a:t>
            </a:r>
            <a:endParaRPr lang="ru-RU" sz="2000" dirty="0">
              <a:latin typeface="+mj-lt"/>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Содержимое 2"/>
          <p:cNvSpPr>
            <a:spLocks noGrp="1"/>
          </p:cNvSpPr>
          <p:nvPr>
            <p:ph sz="quarter" idx="1"/>
          </p:nvPr>
        </p:nvSpPr>
        <p:spPr>
          <a:xfrm>
            <a:off x="457200" y="1600200"/>
            <a:ext cx="7467600" cy="4873625"/>
          </a:xfrm>
        </p:spPr>
        <p:txBody>
          <a:bodyPr/>
          <a:lstStyle/>
          <a:p>
            <a:pPr marL="0" indent="0">
              <a:spcBef>
                <a:spcPct val="0"/>
              </a:spcBef>
            </a:pPr>
            <a:r>
              <a:rPr lang="ru-RU" sz="1800"/>
              <a:t>Слить жидкость из системы охлаждения, радиаторов отопителей и бачка омывателя ветрового стекла.</a:t>
            </a:r>
          </a:p>
          <a:p>
            <a:pPr marL="0" indent="0">
              <a:spcBef>
                <a:spcPct val="0"/>
              </a:spcBef>
            </a:pPr>
            <a:r>
              <a:rPr lang="ru-RU" sz="1800"/>
              <a:t>Загерметизировать картеры коробки передач, раздаточной коробки, переднего и заднего мостов, обернув предохранительные клапаны этих агрегатов изоляционной лентой.</a:t>
            </a:r>
          </a:p>
          <a:p>
            <a:pPr marL="0" indent="0">
              <a:spcBef>
                <a:spcPct val="0"/>
              </a:spcBef>
            </a:pPr>
            <a:r>
              <a:rPr lang="ru-RU" sz="1800"/>
              <a:t>Заклеить щель между тормозными щитами и барабанами бумагой, пропитанной солидолом.</a:t>
            </a:r>
          </a:p>
          <a:p>
            <a:pPr marL="0" indent="0">
              <a:spcBef>
                <a:spcPct val="0"/>
              </a:spcBef>
            </a:pPr>
            <a:r>
              <a:rPr lang="ru-RU" sz="1800"/>
              <a:t>Предохранить шины и другие резиновые детали от прямого действия солнечных лучей.</a:t>
            </a:r>
          </a:p>
          <a:p>
            <a:pPr marL="0" indent="0">
              <a:spcBef>
                <a:spcPct val="0"/>
              </a:spcBef>
            </a:pPr>
            <a:r>
              <a:rPr lang="ru-RU" sz="1800"/>
              <a:t>Поставить под мосты металлические или деревянные подставки так, чтобы колеса были приподняты над полом или землей. Рессоры разгрузить, для чего поставить между рамой и мостами деревянные распорки.</a:t>
            </a:r>
          </a:p>
        </p:txBody>
      </p:sp>
      <p:sp>
        <p:nvSpPr>
          <p:cNvPr id="36867" name="Номер слайда 3"/>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58087913-C2B1-47F5-87B9-3FF6D8DC9484}" type="slidenum">
              <a:rPr lang="en-US" smtClean="0"/>
              <a:pPr/>
              <a:t>29</a:t>
            </a:fld>
            <a:endParaRPr lang="en-US"/>
          </a:p>
        </p:txBody>
      </p:sp>
      <p:sp>
        <p:nvSpPr>
          <p:cNvPr id="5" name="Прямоугольник 4"/>
          <p:cNvSpPr/>
          <p:nvPr/>
        </p:nvSpPr>
        <p:spPr>
          <a:xfrm>
            <a:off x="3417888" y="573088"/>
            <a:ext cx="2436812" cy="400050"/>
          </a:xfrm>
          <a:prstGeom prst="rect">
            <a:avLst/>
          </a:prstGeom>
        </p:spPr>
        <p:txBody>
          <a:bodyPr>
            <a:spAutoFit/>
          </a:bodyPr>
          <a:lstStyle/>
          <a:p>
            <a:pPr>
              <a:defRPr/>
            </a:pPr>
            <a:r>
              <a:rPr lang="ru-RU" sz="2000" b="1" cap="all" dirty="0">
                <a:latin typeface="+mj-lt"/>
              </a:rPr>
              <a:t>КОНСЕРВАЦИЯ</a:t>
            </a:r>
            <a:endParaRPr lang="ru-RU" sz="2000" dirty="0">
              <a:latin typeface="+mj-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868363" y="490538"/>
            <a:ext cx="7305675" cy="5635625"/>
          </a:xfrm>
        </p:spPr>
        <p:txBody>
          <a:bodyPr rtlCol="0">
            <a:normAutofit fontScale="92500" lnSpcReduction="10000"/>
          </a:bodyPr>
          <a:lstStyle/>
          <a:p>
            <a:pPr marL="0" indent="0" eaLnBrk="1" fontAlgn="auto" hangingPunct="1">
              <a:lnSpc>
                <a:spcPct val="110000"/>
              </a:lnSpc>
              <a:spcBef>
                <a:spcPts val="0"/>
              </a:spcBef>
              <a:spcAft>
                <a:spcPts val="0"/>
              </a:spcAft>
              <a:buNone/>
              <a:defRPr/>
            </a:pPr>
            <a:r>
              <a:rPr lang="ru-RU" sz="2200" dirty="0">
                <a:solidFill>
                  <a:schemeClr val="tx1">
                    <a:lumMod val="95000"/>
                    <a:lumOff val="5000"/>
                  </a:schemeClr>
                </a:solidFill>
              </a:rPr>
              <a:t>	В результате взаимодействия металлических деталей с окружающей средой наблюдается атмосферная коррозия, т.е. самопроизвольное и необратимое разрушение деталей.</a:t>
            </a:r>
          </a:p>
          <a:p>
            <a:pPr marL="0" indent="0" eaLnBrk="1" fontAlgn="auto" hangingPunct="1">
              <a:lnSpc>
                <a:spcPct val="110000"/>
              </a:lnSpc>
              <a:spcBef>
                <a:spcPts val="0"/>
              </a:spcBef>
              <a:spcAft>
                <a:spcPts val="0"/>
              </a:spcAft>
              <a:buNone/>
              <a:defRPr/>
            </a:pPr>
            <a:r>
              <a:rPr lang="ru-RU" sz="2200" dirty="0">
                <a:solidFill>
                  <a:schemeClr val="tx1">
                    <a:lumMod val="95000"/>
                    <a:lumOff val="5000"/>
                  </a:schemeClr>
                </a:solidFill>
              </a:rPr>
              <a:t>Скорость коррозии железоуглеродистых сплавов (все марки сталей и чугунов) зависит от многих одновременно или раздельно действующих факторов, температуры и влажности воздуха, наличия в ней агрессивных веществ (промышленных газов, твердых частиц пыли и т.д.), а также количества и продолжительности действия атмосферных осадков.</a:t>
            </a:r>
          </a:p>
          <a:p>
            <a:pPr marL="0" indent="0" eaLnBrk="1" fontAlgn="auto" hangingPunct="1">
              <a:lnSpc>
                <a:spcPct val="110000"/>
              </a:lnSpc>
              <a:spcBef>
                <a:spcPts val="0"/>
              </a:spcBef>
              <a:spcAft>
                <a:spcPts val="0"/>
              </a:spcAft>
              <a:buNone/>
              <a:defRPr/>
            </a:pPr>
            <a:r>
              <a:rPr lang="ru-RU" sz="2200" dirty="0">
                <a:solidFill>
                  <a:schemeClr val="tx1">
                    <a:lumMod val="95000"/>
                    <a:lumOff val="5000"/>
                  </a:schemeClr>
                </a:solidFill>
              </a:rPr>
              <a:t>	Так, например, при увеличении относительной влажности от 50 до 100% потери массы стали от коррозии за год могут возрасти более чем в 7 раз и достигнуть 800 г </a:t>
            </a:r>
            <a:r>
              <a:rPr lang="kk-KZ" sz="2200" dirty="0">
                <a:solidFill>
                  <a:schemeClr val="tx1">
                    <a:lumMod val="95000"/>
                    <a:lumOff val="5000"/>
                  </a:schemeClr>
                </a:solidFill>
              </a:rPr>
              <a:t>с 1 </a:t>
            </a:r>
            <a:r>
              <a:rPr lang="ru-RU" sz="2200" dirty="0">
                <a:solidFill>
                  <a:schemeClr val="tx1">
                    <a:lumMod val="95000"/>
                    <a:lumOff val="5000"/>
                  </a:schemeClr>
                </a:solidFill>
              </a:rPr>
              <a:t>м</a:t>
            </a:r>
            <a:r>
              <a:rPr lang="kk-KZ" sz="2200" baseline="30000" dirty="0">
                <a:solidFill>
                  <a:schemeClr val="tx1">
                    <a:lumMod val="95000"/>
                    <a:lumOff val="5000"/>
                  </a:schemeClr>
                </a:solidFill>
              </a:rPr>
              <a:t>2 </a:t>
            </a:r>
            <a:r>
              <a:rPr lang="ru-RU" sz="2200" dirty="0">
                <a:solidFill>
                  <a:schemeClr val="tx1">
                    <a:lumMod val="95000"/>
                    <a:lumOff val="5000"/>
                  </a:schemeClr>
                </a:solidFill>
              </a:rPr>
              <a:t>, а при повышении температуры с 20 до 25 °С в условиях 100 % - ной относительной влажности скорость коррозии увеличивается почти вдвое.</a:t>
            </a:r>
          </a:p>
          <a:p>
            <a:pPr marL="274320" indent="-274320" eaLnBrk="1" fontAlgn="auto" hangingPunct="1">
              <a:spcAft>
                <a:spcPts val="0"/>
              </a:spcAft>
              <a:buFont typeface="Wingdings"/>
              <a:buChar char=""/>
              <a:defRPr/>
            </a:pPr>
            <a:endParaRPr lang="ru-RU" dirty="0">
              <a:solidFill>
                <a:schemeClr val="tx1">
                  <a:lumMod val="75000"/>
                  <a:lumOff val="25000"/>
                </a:schemeClr>
              </a:solidFill>
            </a:endParaRPr>
          </a:p>
        </p:txBody>
      </p:sp>
      <p:sp>
        <p:nvSpPr>
          <p:cNvPr id="10243" name="Номер слайда 3"/>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7BBDEB25-0E4F-4DA2-9AE2-49B8B6C3D355}" type="slidenum">
              <a:rPr lang="en-US" smtClean="0"/>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Содержимое 2"/>
          <p:cNvSpPr>
            <a:spLocks noGrp="1"/>
          </p:cNvSpPr>
          <p:nvPr>
            <p:ph sz="quarter" idx="1"/>
          </p:nvPr>
        </p:nvSpPr>
        <p:spPr>
          <a:xfrm>
            <a:off x="1285852" y="1643050"/>
            <a:ext cx="7467600" cy="3094038"/>
          </a:xfrm>
        </p:spPr>
        <p:txBody>
          <a:bodyPr/>
          <a:lstStyle/>
          <a:p>
            <a:pPr marL="0" indent="0">
              <a:spcBef>
                <a:spcPct val="0"/>
              </a:spcBef>
              <a:buFont typeface="Wingdings" pitchFamily="2" charset="2"/>
              <a:buNone/>
            </a:pPr>
            <a:r>
              <a:rPr lang="ru-RU" sz="2800" dirty="0"/>
              <a:t>Законсервированный автомобиль рекомендуется хранить в чистом вентилируемом помещении с относительной влажностью в пределах 40-70% и температурой воздуха не менее 4-5 град Цельсия. Совместное хранение автомобиля и ядовитых химических веществ: кислот, щелочей и т.п. - </a:t>
            </a:r>
            <a:r>
              <a:rPr lang="ru-RU" sz="2800" i="1" u="sng" dirty="0"/>
              <a:t>запрещается</a:t>
            </a:r>
            <a:r>
              <a:rPr lang="ru-RU" sz="2800" dirty="0"/>
              <a:t>.</a:t>
            </a:r>
            <a:br>
              <a:rPr lang="ru-RU" sz="1800" dirty="0"/>
            </a:br>
            <a:endParaRPr lang="ru-RU" sz="1800" dirty="0"/>
          </a:p>
        </p:txBody>
      </p:sp>
      <p:sp>
        <p:nvSpPr>
          <p:cNvPr id="37891" name="Номер слайда 3"/>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B2C08465-1C6F-4959-A81F-96F39B93C0B7}" type="slidenum">
              <a:rPr lang="en-US" smtClean="0"/>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531813" y="563563"/>
            <a:ext cx="8207375" cy="5691187"/>
          </a:xfrm>
        </p:spPr>
        <p:txBody>
          <a:bodyPr/>
          <a:lstStyle/>
          <a:p>
            <a:pPr>
              <a:defRPr/>
            </a:pPr>
            <a:r>
              <a:rPr lang="ru-RU" sz="1800" b="1" cap="all" dirty="0"/>
              <a:t>ТЕХНИЧЕСКОЕ ОБСЛУЖИВАНИЕ ЗАКОНСЕРВИРОВАННОГО АВТОМОБИЛЯ</a:t>
            </a:r>
            <a:endParaRPr lang="ru-RU" sz="1800" dirty="0"/>
          </a:p>
          <a:p>
            <a:pPr>
              <a:defRPr/>
            </a:pPr>
            <a:r>
              <a:rPr lang="ru-RU" sz="1800" dirty="0"/>
              <a:t>Техническое обслуживание автомобиля проводить один раз в два месяца. При этом выполнять следующее:</a:t>
            </a:r>
          </a:p>
          <a:p>
            <a:pPr>
              <a:defRPr/>
            </a:pPr>
            <a:r>
              <a:rPr lang="ru-RU" sz="1800" dirty="0"/>
              <a:t>Проводить тщательный наружный осмотр автомобиля.</a:t>
            </a:r>
          </a:p>
          <a:p>
            <a:pPr>
              <a:defRPr/>
            </a:pPr>
            <a:r>
              <a:rPr lang="ru-RU" sz="1800" dirty="0"/>
              <a:t>Вывернуть свечи зажигания и при включенной первой передаче в коробке передач и понижающей передаче в раздаточной коробке провернуть коленчатый вал двигателя пусковой рукояткой на 15 оборотов. Один раз в год перед проворачиванием коленчатого вала в цилиндры двигателя заливать по 30-50 г масла, применяемого для двигателя.</a:t>
            </a:r>
          </a:p>
          <a:p>
            <a:pPr>
              <a:defRPr/>
            </a:pPr>
            <a:r>
              <a:rPr lang="ru-RU" sz="1800" dirty="0"/>
              <a:t>Очистить от коррозии пораженные участки, смазать или окрасить их.</a:t>
            </a:r>
          </a:p>
          <a:p>
            <a:pPr>
              <a:defRPr/>
            </a:pPr>
            <a:r>
              <a:rPr lang="ru-RU" sz="1800" dirty="0"/>
              <a:t>Провернуть рулевое колесо в обе стороны 2-3 раза.</a:t>
            </a:r>
          </a:p>
          <a:p>
            <a:pPr>
              <a:defRPr/>
            </a:pPr>
            <a:r>
              <a:rPr lang="ru-RU" sz="1800" dirty="0"/>
              <a:t>Проверить стояночный и рабочие тормоза, сцепление, управление воздушной заслонкой, ножной и ручной приводы дроссельной заслонки карбюратора, переключатели освещения.</a:t>
            </a:r>
          </a:p>
          <a:p>
            <a:pPr>
              <a:defRPr/>
            </a:pPr>
            <a:r>
              <a:rPr lang="ru-RU" sz="1800" dirty="0"/>
              <a:t>Проверить уровень жидкости в резервуарах главного цилиндра тормоза. При необходимости долить.</a:t>
            </a:r>
          </a:p>
          <a:p>
            <a:pPr marL="0" indent="0">
              <a:spcBef>
                <a:spcPts val="0"/>
              </a:spcBef>
              <a:defRPr/>
            </a:pPr>
            <a:endParaRPr lang="ru-RU" sz="1800" dirty="0"/>
          </a:p>
        </p:txBody>
      </p:sp>
      <p:sp>
        <p:nvSpPr>
          <p:cNvPr id="38915" name="Номер слайда 3"/>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B7EE8F19-BCB6-4748-85A1-CC90F7D43AB7}" type="slidenum">
              <a:rPr lang="en-US" smtClean="0"/>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Содержимое 2"/>
          <p:cNvSpPr>
            <a:spLocks noGrp="1"/>
          </p:cNvSpPr>
          <p:nvPr>
            <p:ph sz="quarter" idx="1"/>
          </p:nvPr>
        </p:nvSpPr>
        <p:spPr>
          <a:xfrm>
            <a:off x="457200" y="1600200"/>
            <a:ext cx="7467600" cy="4873625"/>
          </a:xfrm>
        </p:spPr>
        <p:txBody>
          <a:bodyPr/>
          <a:lstStyle/>
          <a:p>
            <a:r>
              <a:rPr lang="ru-RU" sz="1800"/>
              <a:t>Осмотреть датчик-распределитель зажигания и при необходимости смазать его. Проверить состояние всех приборов электрооборудования.</a:t>
            </a:r>
          </a:p>
          <a:p>
            <a:r>
              <a:rPr lang="ru-RU" sz="1800"/>
              <a:t>Проверить инструмент и принадлежности, при необходимости протереть и вновь смазать.</a:t>
            </a:r>
          </a:p>
          <a:p>
            <a:r>
              <a:rPr lang="ru-RU" sz="1800"/>
              <a:t>Проверить состояние шин и других резиновых деталей.</a:t>
            </a:r>
          </a:p>
          <a:p>
            <a:r>
              <a:rPr lang="ru-RU" sz="1800"/>
              <a:t>Устранить неисправности, обнаруженные при осмотре</a:t>
            </a:r>
          </a:p>
        </p:txBody>
      </p:sp>
      <p:sp>
        <p:nvSpPr>
          <p:cNvPr id="39939" name="Номер слайда 3"/>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87732449-0A81-47CD-AAFE-397B261ECCB4}" type="slidenum">
              <a:rPr lang="en-US" smtClean="0"/>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860425"/>
            <a:ext cx="7467600" cy="4873625"/>
          </a:xfrm>
        </p:spPr>
        <p:txBody>
          <a:bodyPr/>
          <a:lstStyle/>
          <a:p>
            <a:pPr marL="0" indent="0">
              <a:spcBef>
                <a:spcPts val="0"/>
              </a:spcBef>
              <a:defRPr/>
            </a:pPr>
            <a:r>
              <a:rPr lang="ru-RU" sz="2000" b="1" cap="all" dirty="0"/>
              <a:t>РАСКОНСЕРВАЦИЯ</a:t>
            </a:r>
          </a:p>
          <a:p>
            <a:pPr marL="0" indent="0">
              <a:spcBef>
                <a:spcPts val="0"/>
              </a:spcBef>
              <a:buFont typeface="Wingdings" pitchFamily="2" charset="2"/>
              <a:buNone/>
              <a:defRPr/>
            </a:pPr>
            <a:endParaRPr lang="ru-RU" sz="2000" dirty="0"/>
          </a:p>
          <a:p>
            <a:pPr marL="0" indent="0">
              <a:spcBef>
                <a:spcPts val="0"/>
              </a:spcBef>
              <a:defRPr/>
            </a:pPr>
            <a:r>
              <a:rPr lang="ru-RU" sz="2000" dirty="0"/>
              <a:t>Удалить с деталей консервационную смазку, для чего их обмыть керосином или неэтилированным бензином. Особо тщательно удалить смазку с деталей, которые могут соприкасаться с резиновыми деталями или окрашенными поверхностями. Свечи тщательно промыть в неэтилированном бензине.</a:t>
            </a:r>
          </a:p>
          <a:p>
            <a:pPr marL="0" indent="0">
              <a:spcBef>
                <a:spcPts val="0"/>
              </a:spcBef>
              <a:defRPr/>
            </a:pPr>
            <a:r>
              <a:rPr lang="ru-RU" sz="2000" dirty="0"/>
              <a:t>Провести ежедневное техническое обслуживание автомобиля.</a:t>
            </a:r>
          </a:p>
          <a:p>
            <a:pPr marL="0" indent="0">
              <a:spcBef>
                <a:spcPts val="0"/>
              </a:spcBef>
              <a:defRPr/>
            </a:pPr>
            <a:r>
              <a:rPr lang="ru-RU" sz="2000" dirty="0"/>
              <a:t>Проверить уровень масла в картере двигателя. Излишек масла слить.</a:t>
            </a:r>
          </a:p>
          <a:p>
            <a:pPr marL="0" indent="0">
              <a:spcBef>
                <a:spcPts val="0"/>
              </a:spcBef>
              <a:defRPr/>
            </a:pPr>
            <a:r>
              <a:rPr lang="ru-RU" sz="2000" dirty="0"/>
              <a:t>Залить перед пуском двигателя в каждый цилиндр по 30-50 г моторного масла и повернуть коленчатый вал пусковой рукояткой на 10-15 оборотов.</a:t>
            </a:r>
          </a:p>
        </p:txBody>
      </p:sp>
      <p:sp>
        <p:nvSpPr>
          <p:cNvPr id="40963" name="Номер слайда 3"/>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67401EAF-9429-45A3-AB91-C562AD6EA1E9}" type="slidenum">
              <a:rPr lang="en-US" smtClean="0"/>
              <a:pPr/>
              <a:t>33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089025" y="804863"/>
            <a:ext cx="7272338" cy="5321300"/>
          </a:xfrm>
        </p:spPr>
        <p:txBody>
          <a:bodyPr rtlCol="0">
            <a:normAutofit fontScale="62500" lnSpcReduction="20000"/>
          </a:bodyPr>
          <a:lstStyle/>
          <a:p>
            <a:pPr marL="0" indent="0" eaLnBrk="1" fontAlgn="auto" hangingPunct="1">
              <a:lnSpc>
                <a:spcPct val="120000"/>
              </a:lnSpc>
              <a:spcBef>
                <a:spcPts val="0"/>
              </a:spcBef>
              <a:spcAft>
                <a:spcPts val="0"/>
              </a:spcAft>
              <a:buFont typeface="Wingdings" pitchFamily="2" charset="2"/>
              <a:buNone/>
              <a:defRPr/>
            </a:pPr>
            <a:r>
              <a:rPr lang="ru-RU" dirty="0">
                <a:solidFill>
                  <a:schemeClr val="tx1">
                    <a:lumMod val="95000"/>
                    <a:lumOff val="5000"/>
                  </a:schemeClr>
                </a:solidFill>
              </a:rPr>
              <a:t>	Под действием солнечного света (солнечной радиации), кислорода и особенно озона воздуха, а также атмосферных осадков и резких перепадов окружающей температуры детали, изготовленные из резины, </a:t>
            </a:r>
            <a:r>
              <a:rPr lang="ru-RU" dirty="0" err="1">
                <a:solidFill>
                  <a:schemeClr val="tx1">
                    <a:lumMod val="95000"/>
                    <a:lumOff val="5000"/>
                  </a:schemeClr>
                </a:solidFill>
              </a:rPr>
              <a:t>резинотекстиля</a:t>
            </a:r>
            <a:r>
              <a:rPr lang="ru-RU" dirty="0">
                <a:solidFill>
                  <a:schemeClr val="tx1">
                    <a:lumMod val="95000"/>
                    <a:lumOff val="5000"/>
                  </a:schemeClr>
                </a:solidFill>
              </a:rPr>
              <a:t>, полимерных материалов и лакокрасочные покрытия подвергаются процессу старения, т.е. разрушению. В результате резина теряет эластичность и растрескивается. Особенно интенсивно этот процесс протекает при совместном воздействии озона и солнечных лучей. Неблагоприятное влияние также оказывают на детали горюче-смазочные материалы, которые вызывают разбухание и размягчение резины.</a:t>
            </a:r>
          </a:p>
          <a:p>
            <a:pPr marL="0" indent="0" eaLnBrk="1" fontAlgn="auto" hangingPunct="1">
              <a:lnSpc>
                <a:spcPct val="120000"/>
              </a:lnSpc>
              <a:spcBef>
                <a:spcPts val="0"/>
              </a:spcBef>
              <a:spcAft>
                <a:spcPts val="0"/>
              </a:spcAft>
              <a:buFont typeface="Wingdings" pitchFamily="2" charset="2"/>
              <a:buNone/>
              <a:defRPr/>
            </a:pPr>
            <a:r>
              <a:rPr lang="ru-RU" dirty="0">
                <a:solidFill>
                  <a:schemeClr val="tx1">
                    <a:lumMod val="95000"/>
                    <a:lumOff val="5000"/>
                  </a:schemeClr>
                </a:solidFill>
              </a:rPr>
              <a:t>	Детали из прорезиненной ткани и дерева при повышенной влажности воздуха, перепадах температуры поражаются плесенью и гнилостными микроорганизмами, что ведет к растрескиванию и снижению прочности этих деталей.</a:t>
            </a:r>
          </a:p>
        </p:txBody>
      </p:sp>
      <p:sp>
        <p:nvSpPr>
          <p:cNvPr id="11267" name="Номер слайда 3"/>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E4420E40-2B05-484E-8D69-CD11871C8068}"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785786" y="1285861"/>
            <a:ext cx="8058156" cy="3929090"/>
          </a:xfrm>
        </p:spPr>
        <p:txBody>
          <a:bodyPr rtlCol="0">
            <a:normAutofit/>
          </a:bodyPr>
          <a:lstStyle/>
          <a:p>
            <a:pPr marL="0" indent="0" eaLnBrk="1" fontAlgn="auto" hangingPunct="1">
              <a:spcBef>
                <a:spcPts val="0"/>
              </a:spcBef>
              <a:spcAft>
                <a:spcPts val="0"/>
              </a:spcAft>
              <a:buFont typeface="Wingdings" pitchFamily="2" charset="2"/>
              <a:buNone/>
              <a:defRPr/>
            </a:pPr>
            <a:r>
              <a:rPr lang="ru-RU" sz="2400" dirty="0">
                <a:solidFill>
                  <a:schemeClr val="tx1">
                    <a:lumMod val="95000"/>
                    <a:lumOff val="5000"/>
                  </a:schemeClr>
                </a:solidFill>
              </a:rPr>
              <a:t>	Вредное действие оказывают на неработающие машины и сборочные единицы длительные статические нагрузки. Например, крупногабаритные детали и сборочные единицы машин, не установленные в горизонтальное положение на подставки, подвергаются деформациям (изгибам, перекосам). Затянутые пружины и рессоры, находящиеся под нагрузкой при длительном хранении, получают остаточные деформации и теряют упругость. </a:t>
            </a:r>
          </a:p>
        </p:txBody>
      </p:sp>
      <p:sp>
        <p:nvSpPr>
          <p:cNvPr id="12291" name="Номер слайда 3"/>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65CC944C-7421-4D09-8D11-35D338D1578A}"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85728"/>
            <a:ext cx="8178800" cy="1084263"/>
          </a:xfrm>
        </p:spPr>
        <p:txBody>
          <a:bodyPr rtlCol="0">
            <a:noAutofit/>
          </a:bodyPr>
          <a:lstStyle/>
          <a:p>
            <a:pPr eaLnBrk="1" fontAlgn="auto" hangingPunct="1">
              <a:spcAft>
                <a:spcPts val="0"/>
              </a:spcAft>
              <a:defRPr/>
            </a:pPr>
            <a:r>
              <a:rPr lang="ru-RU" sz="2000" cap="all" dirty="0">
                <a:solidFill>
                  <a:schemeClr val="tx1"/>
                </a:solidFill>
              </a:rPr>
              <a:t>В зависимости от продолжительности хранения машин и сборочных единиц различают три вида хранения: </a:t>
            </a:r>
          </a:p>
        </p:txBody>
      </p:sp>
      <p:graphicFrame>
        <p:nvGraphicFramePr>
          <p:cNvPr id="6" name="Content Placeholder 5"/>
          <p:cNvGraphicFramePr>
            <a:graphicFrameLocks noGrp="1"/>
          </p:cNvGraphicFramePr>
          <p:nvPr>
            <p:ph sz="quarter" idx="1"/>
          </p:nvPr>
        </p:nvGraphicFramePr>
        <p:xfrm>
          <a:off x="970491" y="2286000"/>
          <a:ext cx="7631642" cy="30034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316" name="Номер слайда 3"/>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EA1427F4-3559-45B0-9034-B46DA5E98DF2}"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fontAlgn="auto" hangingPunct="1">
              <a:spcAft>
                <a:spcPts val="0"/>
              </a:spcAft>
              <a:defRPr/>
            </a:pPr>
            <a:r>
              <a:rPr lang="ru-RU" sz="4000">
                <a:solidFill>
                  <a:schemeClr val="tx1"/>
                </a:solidFill>
              </a:rPr>
              <a:t>Межсменное хранение </a:t>
            </a:r>
            <a:endParaRPr lang="en-US" sz="4000">
              <a:solidFill>
                <a:schemeClr val="tx1"/>
              </a:solidFill>
            </a:endParaRPr>
          </a:p>
        </p:txBody>
      </p:sp>
      <p:sp>
        <p:nvSpPr>
          <p:cNvPr id="3" name="Content Placeholder 2"/>
          <p:cNvSpPr>
            <a:spLocks noGrp="1"/>
          </p:cNvSpPr>
          <p:nvPr>
            <p:ph sz="quarter" idx="1"/>
          </p:nvPr>
        </p:nvSpPr>
        <p:spPr>
          <a:xfrm>
            <a:off x="1089025" y="1612900"/>
            <a:ext cx="7272338" cy="4513263"/>
          </a:xfrm>
        </p:spPr>
        <p:txBody>
          <a:bodyPr rtlCol="0">
            <a:normAutofit fontScale="70000" lnSpcReduction="20000"/>
          </a:bodyPr>
          <a:lstStyle/>
          <a:p>
            <a:pPr marL="0" indent="0" eaLnBrk="1" fontAlgn="auto" hangingPunct="1">
              <a:lnSpc>
                <a:spcPct val="110000"/>
              </a:lnSpc>
              <a:spcBef>
                <a:spcPts val="0"/>
              </a:spcBef>
              <a:spcAft>
                <a:spcPts val="0"/>
              </a:spcAft>
              <a:buFont typeface="Wingdings" pitchFamily="2" charset="2"/>
              <a:buNone/>
              <a:defRPr/>
            </a:pPr>
            <a:r>
              <a:rPr lang="ru-RU" dirty="0">
                <a:solidFill>
                  <a:schemeClr val="tx1">
                    <a:lumMod val="95000"/>
                    <a:lumOff val="5000"/>
                  </a:schemeClr>
                </a:solidFill>
              </a:rPr>
              <a:t>Межсменное хранение следует рассматривать как обязательное мероприятие технического обслуживания, требующее в первую очередь обычного объема работ по внешнему уходу за машиной. Главной задачей при межсменном хранении является обеспечение условий, облегчающих пуск двигателя и предохраняющих машины от порчи под влиянием низких температур. В связи с этим межсменное хранение, особенно в зимних условиях, осуществляется в специально оборудованных помещениях, в крайнем случае, во временных помещениях или под навесами. </a:t>
            </a:r>
            <a:endParaRPr lang="en-US" dirty="0">
              <a:solidFill>
                <a:schemeClr val="tx1">
                  <a:lumMod val="95000"/>
                  <a:lumOff val="5000"/>
                </a:schemeClr>
              </a:solidFill>
            </a:endParaRPr>
          </a:p>
        </p:txBody>
      </p:sp>
      <p:sp>
        <p:nvSpPr>
          <p:cNvPr id="14340" name="Номер слайда 3"/>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7153C7CD-9233-42F6-A534-B5B1E122157B}"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500034" y="1357299"/>
            <a:ext cx="8201031" cy="4071966"/>
          </a:xfrm>
        </p:spPr>
        <p:txBody>
          <a:bodyPr rtlCol="0">
            <a:normAutofit fontScale="70000" lnSpcReduction="20000"/>
          </a:bodyPr>
          <a:lstStyle/>
          <a:p>
            <a:pPr marL="0" indent="0" eaLnBrk="1" fontAlgn="auto" hangingPunct="1">
              <a:lnSpc>
                <a:spcPct val="110000"/>
              </a:lnSpc>
              <a:spcBef>
                <a:spcPts val="0"/>
              </a:spcBef>
              <a:spcAft>
                <a:spcPts val="0"/>
              </a:spcAft>
              <a:buFont typeface="Wingdings" pitchFamily="2" charset="2"/>
              <a:buNone/>
              <a:defRPr/>
            </a:pPr>
            <a:r>
              <a:rPr lang="ru-RU" dirty="0">
                <a:solidFill>
                  <a:schemeClr val="tx1">
                    <a:lumMod val="95000"/>
                    <a:lumOff val="5000"/>
                  </a:schemeClr>
                </a:solidFill>
              </a:rPr>
              <a:t>При отсутствии или отдаленности таких помещений, а также для тяжелых  </a:t>
            </a:r>
            <a:r>
              <a:rPr lang="kk-KZ" dirty="0">
                <a:solidFill>
                  <a:schemeClr val="tx1">
                    <a:lumMod val="95000"/>
                    <a:lumOff val="5000"/>
                  </a:schemeClr>
                </a:solidFill>
              </a:rPr>
              <a:t>и </a:t>
            </a:r>
            <a:r>
              <a:rPr lang="ru-RU" dirty="0">
                <a:solidFill>
                  <a:schemeClr val="tx1">
                    <a:lumMod val="95000"/>
                    <a:lumOff val="5000"/>
                  </a:schemeClr>
                </a:solidFill>
              </a:rPr>
              <a:t>тихоходных машин </a:t>
            </a:r>
            <a:r>
              <a:rPr lang="ru-RU" dirty="0" err="1">
                <a:solidFill>
                  <a:schemeClr val="tx1">
                    <a:lumMod val="95000"/>
                    <a:lumOff val="5000"/>
                  </a:schemeClr>
                </a:solidFill>
              </a:rPr>
              <a:t>межсменное</a:t>
            </a:r>
            <a:r>
              <a:rPr lang="ru-RU" dirty="0">
                <a:solidFill>
                  <a:schemeClr val="tx1">
                    <a:lumMod val="95000"/>
                    <a:lumOff val="5000"/>
                  </a:schemeClr>
                </a:solidFill>
              </a:rPr>
              <a:t> хранение осуществляют непосредственно на строительной </a:t>
            </a:r>
            <a:r>
              <a:rPr lang="ru-RU" dirty="0"/>
              <a:t>площадке. Такие машины, как экскаваторы на гусеничном ходу, путеукладчики и т. п., оставляют на рабочем месте, более подвижные отводят на специальную сухую, защищенную от ветра и стока воды площадку. В снежную или </a:t>
            </a:r>
            <a:r>
              <a:rPr lang="ru-RU" dirty="0">
                <a:solidFill>
                  <a:schemeClr val="tx1">
                    <a:lumMod val="95000"/>
                    <a:lumOff val="5000"/>
                  </a:schemeClr>
                </a:solidFill>
              </a:rPr>
              <a:t>дождливую погоду машины должны быть покрыты брезентовыми полотнищами, при больших габаритах машины можно ограничиться защитой силового агрегата и открытых частей трансмиссии. Зимой необходимо предохранить ходовые органы машины от примерзания к грунту и обеспечить легкий запуск двигателя.</a:t>
            </a:r>
          </a:p>
          <a:p>
            <a:pPr marL="274320" indent="-274320" eaLnBrk="1" fontAlgn="auto" hangingPunct="1">
              <a:spcAft>
                <a:spcPts val="0"/>
              </a:spcAft>
              <a:buFont typeface="Wingdings"/>
              <a:buChar char=""/>
              <a:defRPr/>
            </a:pPr>
            <a:endParaRPr lang="ru-RU" dirty="0">
              <a:solidFill>
                <a:schemeClr val="tx1">
                  <a:lumMod val="75000"/>
                  <a:lumOff val="25000"/>
                </a:schemeClr>
              </a:solidFill>
            </a:endParaRPr>
          </a:p>
        </p:txBody>
      </p:sp>
      <p:sp>
        <p:nvSpPr>
          <p:cNvPr id="15363" name="Номер слайда 3"/>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1C8B52A2-5D58-4A10-B6CD-B0835DD31E77}"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fontAlgn="auto" hangingPunct="1">
              <a:spcAft>
                <a:spcPts val="0"/>
              </a:spcAft>
              <a:defRPr/>
            </a:pPr>
            <a:r>
              <a:rPr lang="ru-RU" sz="3600">
                <a:solidFill>
                  <a:schemeClr val="tx1"/>
                </a:solidFill>
              </a:rPr>
              <a:t>Кратковременное хранение</a:t>
            </a:r>
            <a:endParaRPr lang="en-US" sz="3600">
              <a:solidFill>
                <a:schemeClr val="tx1"/>
              </a:solidFill>
            </a:endParaRPr>
          </a:p>
        </p:txBody>
      </p:sp>
      <p:sp>
        <p:nvSpPr>
          <p:cNvPr id="3" name="Content Placeholder 2"/>
          <p:cNvSpPr>
            <a:spLocks noGrp="1"/>
          </p:cNvSpPr>
          <p:nvPr>
            <p:ph sz="quarter" idx="1"/>
          </p:nvPr>
        </p:nvSpPr>
        <p:spPr>
          <a:xfrm>
            <a:off x="457200" y="1600201"/>
            <a:ext cx="8258204" cy="3757626"/>
          </a:xfrm>
        </p:spPr>
        <p:txBody>
          <a:bodyPr rtlCol="0">
            <a:normAutofit/>
          </a:bodyPr>
          <a:lstStyle/>
          <a:p>
            <a:pPr marL="0" indent="0" eaLnBrk="1" fontAlgn="auto" hangingPunct="1">
              <a:spcBef>
                <a:spcPts val="0"/>
              </a:spcBef>
              <a:spcAft>
                <a:spcPts val="0"/>
              </a:spcAft>
              <a:buFont typeface="Wingdings" pitchFamily="2" charset="2"/>
              <a:buNone/>
              <a:defRPr/>
            </a:pPr>
            <a:r>
              <a:rPr lang="ru-RU" sz="2600" dirty="0">
                <a:solidFill>
                  <a:schemeClr val="tx1">
                    <a:lumMod val="95000"/>
                    <a:lumOff val="5000"/>
                  </a:schemeClr>
                </a:solidFill>
              </a:rPr>
              <a:t>Кратковременное хранение характеризуется тем, что продолжительность нерабочего периода машин находится в пределах от </a:t>
            </a:r>
            <a:r>
              <a:rPr lang="ru-RU" sz="2600" b="1" dirty="0">
                <a:solidFill>
                  <a:schemeClr val="tx1">
                    <a:lumMod val="95000"/>
                    <a:lumOff val="5000"/>
                  </a:schemeClr>
                </a:solidFill>
              </a:rPr>
              <a:t>10 дней до 2 мес</a:t>
            </a:r>
            <a:r>
              <a:rPr lang="kk-KZ" sz="2600" dirty="0">
                <a:solidFill>
                  <a:schemeClr val="tx1">
                    <a:lumMod val="95000"/>
                    <a:lumOff val="5000"/>
                  </a:schemeClr>
                </a:solidFill>
              </a:rPr>
              <a:t>.</a:t>
            </a:r>
            <a:r>
              <a:rPr lang="ru-RU" sz="2600" dirty="0">
                <a:solidFill>
                  <a:schemeClr val="tx1">
                    <a:lumMod val="95000"/>
                    <a:lumOff val="5000"/>
                  </a:schemeClr>
                </a:solidFill>
              </a:rPr>
              <a:t> </a:t>
            </a:r>
          </a:p>
          <a:p>
            <a:pPr marL="0" indent="0" eaLnBrk="1" fontAlgn="auto" hangingPunct="1">
              <a:spcBef>
                <a:spcPts val="0"/>
              </a:spcBef>
              <a:spcAft>
                <a:spcPts val="0"/>
              </a:spcAft>
              <a:buFont typeface="Wingdings" pitchFamily="2" charset="2"/>
              <a:buNone/>
              <a:defRPr/>
            </a:pPr>
            <a:r>
              <a:rPr lang="ru-RU" sz="2600" dirty="0">
                <a:solidFill>
                  <a:schemeClr val="tx1">
                    <a:lumMod val="95000"/>
                    <a:lumOff val="5000"/>
                  </a:schemeClr>
                </a:solidFill>
              </a:rPr>
              <a:t>К кратковременному хранению машины готовят непосредственно после окончания их использования. В зависимости от климатических условий и от наличия помещения машины требуют выполнения некоторых подготовительных работ, применяемых при длительном хранении.</a:t>
            </a:r>
          </a:p>
          <a:p>
            <a:pPr marL="274320" indent="-274320" eaLnBrk="1" fontAlgn="auto" hangingPunct="1">
              <a:spcAft>
                <a:spcPts val="0"/>
              </a:spcAft>
              <a:buFont typeface="Wingdings"/>
              <a:buChar char=""/>
              <a:defRPr/>
            </a:pPr>
            <a:endParaRPr lang="en-US" dirty="0">
              <a:solidFill>
                <a:schemeClr val="tx1">
                  <a:lumMod val="75000"/>
                  <a:lumOff val="25000"/>
                </a:schemeClr>
              </a:solidFill>
            </a:endParaRPr>
          </a:p>
        </p:txBody>
      </p:sp>
      <p:sp>
        <p:nvSpPr>
          <p:cNvPr id="16388" name="Номер слайда 3"/>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2F31C5DA-3230-46AA-8781-D5D2B5D67924}" type="slidenum">
              <a:rPr lang="en-US" smtClean="0"/>
              <a:pPr/>
              <a:t>9</a:t>
            </a:fld>
            <a:endParaRPr lang="en-US"/>
          </a:p>
        </p:txBody>
      </p:sp>
    </p:spTree>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2764</TotalTime>
  <Words>3482</Words>
  <Application>Microsoft Office PowerPoint</Application>
  <PresentationFormat>Экран (4:3)</PresentationFormat>
  <Paragraphs>174</Paragraphs>
  <Slides>33</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33</vt:i4>
      </vt:variant>
    </vt:vector>
  </HeadingPairs>
  <TitlesOfParts>
    <vt:vector size="39" baseType="lpstr">
      <vt:lpstr>Arial</vt:lpstr>
      <vt:lpstr>Candara</vt:lpstr>
      <vt:lpstr>Segoe UI Webfont</vt:lpstr>
      <vt:lpstr>Times New Roman</vt:lpstr>
      <vt:lpstr>Wingdings</vt:lpstr>
      <vt:lpstr>Diseño predeterminado</vt:lpstr>
      <vt:lpstr>Презентация PowerPoint</vt:lpstr>
      <vt:lpstr> Разрушение машин </vt:lpstr>
      <vt:lpstr>Презентация PowerPoint</vt:lpstr>
      <vt:lpstr>Презентация PowerPoint</vt:lpstr>
      <vt:lpstr>Презентация PowerPoint</vt:lpstr>
      <vt:lpstr>В зависимости от продолжительности хранения машин и сборочных единиц различают три вида хранения: </vt:lpstr>
      <vt:lpstr>Межсменное хранение </vt:lpstr>
      <vt:lpstr>Презентация PowerPoint</vt:lpstr>
      <vt:lpstr>Кратковременное хранение</vt:lpstr>
      <vt:lpstr>Длительное хранение </vt:lpstr>
      <vt:lpstr>Презентация PowerPoint</vt:lpstr>
      <vt:lpstr>Презентация PowerPoint</vt:lpstr>
      <vt:lpstr>Презентация PowerPoint</vt:lpstr>
      <vt:lpstr>Презентация PowerPoint</vt:lpstr>
      <vt:lpstr>Презентация PowerPoint</vt:lpstr>
      <vt:lpstr>ХРАНЕНИЕ И НОРМИРОВАНИЕ РАСХОДА ЭКСПЛУАТАЦИОННЫХ МАТЕРИАЛОВ</vt:lpstr>
      <vt:lpstr>Презентация PowerPoint</vt:lpstr>
      <vt:lpstr>Презентация PowerPoint</vt:lpstr>
      <vt:lpstr>Презентация PowerPoint</vt:lpstr>
      <vt:lpstr>Презентация PowerPoint</vt:lpstr>
      <vt:lpstr>Презентация PowerPoint</vt:lpstr>
      <vt:lpstr>Особенности хранения элементов машин</vt:lpstr>
      <vt:lpstr>Резиновые изделия</vt:lpstr>
      <vt:lpstr>Гидрооборудование</vt:lpstr>
      <vt:lpstr>Электрооборудование</vt:lpstr>
      <vt:lpstr>Презентация PowerPoint</vt:lpstr>
      <vt:lpstr>Консервация, расконсервация и хранение автомобилей</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Nurbol Kamzanov</cp:lastModifiedBy>
  <cp:revision>479</cp:revision>
  <dcterms:created xsi:type="dcterms:W3CDTF">2010-05-23T14:28:12Z</dcterms:created>
  <dcterms:modified xsi:type="dcterms:W3CDTF">2021-12-04T14:59:34Z</dcterms:modified>
</cp:coreProperties>
</file>