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0" r:id="rId1"/>
  </p:sldMasterIdLst>
  <p:notesMasterIdLst>
    <p:notesMasterId r:id="rId48"/>
  </p:notesMasterIdLst>
  <p:sldIdLst>
    <p:sldId id="306" r:id="rId2"/>
    <p:sldId id="258" r:id="rId3"/>
    <p:sldId id="257" r:id="rId4"/>
    <p:sldId id="276" r:id="rId5"/>
    <p:sldId id="259" r:id="rId6"/>
    <p:sldId id="260" r:id="rId7"/>
    <p:sldId id="261" r:id="rId8"/>
    <p:sldId id="262" r:id="rId9"/>
    <p:sldId id="263" r:id="rId10"/>
    <p:sldId id="277" r:id="rId11"/>
    <p:sldId id="278" r:id="rId12"/>
    <p:sldId id="301" r:id="rId13"/>
    <p:sldId id="302" r:id="rId14"/>
    <p:sldId id="303" r:id="rId15"/>
    <p:sldId id="304" r:id="rId16"/>
    <p:sldId id="305" r:id="rId17"/>
    <p:sldId id="292" r:id="rId18"/>
    <p:sldId id="293" r:id="rId19"/>
    <p:sldId id="295" r:id="rId20"/>
    <p:sldId id="296" r:id="rId21"/>
    <p:sldId id="297" r:id="rId22"/>
    <p:sldId id="298" r:id="rId23"/>
    <p:sldId id="299" r:id="rId24"/>
    <p:sldId id="300" r:id="rId25"/>
    <p:sldId id="280" r:id="rId26"/>
    <p:sldId id="266" r:id="rId27"/>
    <p:sldId id="267" r:id="rId28"/>
    <p:sldId id="281" r:id="rId29"/>
    <p:sldId id="282" r:id="rId30"/>
    <p:sldId id="268" r:id="rId31"/>
    <p:sldId id="283" r:id="rId32"/>
    <p:sldId id="284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85" r:id="rId41"/>
    <p:sldId id="286" r:id="rId42"/>
    <p:sldId id="288" r:id="rId43"/>
    <p:sldId id="287" r:id="rId44"/>
    <p:sldId id="291" r:id="rId45"/>
    <p:sldId id="290" r:id="rId46"/>
    <p:sldId id="289" r:id="rId4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7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8ABEC1A-2209-4D9C-8BA5-EABEF207166A}" type="datetimeFigureOut">
              <a:rPr lang="ru-RU"/>
              <a:pPr>
                <a:defRPr/>
              </a:pPr>
              <a:t>04.12.2021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9180904-0EDE-47C6-8E80-DD37DF4A2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D30DC-9403-434A-9A1A-0FCACFD8106D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BF5F1-5E68-4E39-9B8E-485A25AAF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0EC3C-B71E-4316-AD16-939CAD1A1E74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11AEC-A9B4-4A2E-A797-5D7E705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9B2A9-1301-4EA1-84AD-031DD5A346FE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D4E8F-2732-4C32-80A7-4D962D1C9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AD44CA-6007-45D5-AF2A-160EC3E9A5CD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14EFB6-ABF9-4865-8B3B-96628E3CE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19BD3-1AE1-48A1-93DD-9D4AD0530918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193FB-9D14-4C4B-9F15-DFF78034D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92E1-9F69-46A2-B865-49308046A33A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E833-A2BB-4BF5-B6AE-61FAB4FBC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0B9E-B4BB-497B-A301-98B5CC452AF9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7ED70-6601-48D7-BF5C-5BAC79535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298489-36FA-47A5-B07F-D2332E8C1520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779E4A3-357C-4AF7-8310-D7876AF08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951C2-EBDB-484A-9433-A94E18DFF8B6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2F27F-4C49-4514-90FE-2942FE144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08F187-A0F1-4812-8402-9B6BC43D6A50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4C2FAB9-637F-4DD6-A1FC-042F375E1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54E445-5FE2-48D8-B353-15A2473135E1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AF4AB3E-FA7E-4F16-A62E-7CA957B55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BAB165-37A9-44DB-846B-1A912EE80DA2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4C30A2-D1F4-44AC-BAD1-B67FB8F0E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87" r:id="rId4"/>
    <p:sldLayoutId id="2147483888" r:id="rId5"/>
    <p:sldLayoutId id="2147483895" r:id="rId6"/>
    <p:sldLayoutId id="2147483889" r:id="rId7"/>
    <p:sldLayoutId id="2147483896" r:id="rId8"/>
    <p:sldLayoutId id="2147483897" r:id="rId9"/>
    <p:sldLayoutId id="2147483890" r:id="rId10"/>
    <p:sldLayoutId id="21474838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84979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3B3C4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DE921-8D39-4576-9999-8CADDE2F3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2E86F1-8893-44F4-AA01-8516583747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050347-B6E5-495A-AC12-12546F9EB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14EFB6-ABF9-4865-8B3B-96628E3CE39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2225359-D755-4847-80AC-F251EA471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D72679D-580B-4364-8D00-60D14195BBA7}"/>
              </a:ext>
            </a:extLst>
          </p:cNvPr>
          <p:cNvSpPr txBox="1"/>
          <p:nvPr/>
        </p:nvSpPr>
        <p:spPr>
          <a:xfrm>
            <a:off x="125759" y="1320045"/>
            <a:ext cx="8892480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№5 «</a:t>
            </a:r>
            <a:r>
              <a:rPr lang="ru-RU" sz="2800" b="1" dirty="0">
                <a:solidFill>
                  <a:schemeClr val="bg1"/>
                </a:solidFill>
                <a:latin typeface="+mj-lt"/>
              </a:rPr>
              <a:t>Система планово-предупредительного технического обслуживания и ремонта машин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800">
                <a:solidFill>
                  <a:schemeClr val="bg1"/>
                </a:solidFill>
                <a:cs typeface="Times New Roman" panose="02020603050405020304" pitchFamily="18" charset="0"/>
              </a:rPr>
              <a:t>Часть 1</a:t>
            </a:r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FF44446-C32A-4E53-8C1A-D41BA846B9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9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3263"/>
            <a:ext cx="8004175" cy="503078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defRPr/>
            </a:pPr>
            <a:r>
              <a:rPr lang="ru-RU" dirty="0"/>
              <a:t>      Ежедневное техническое обслуживание (ЕО) выполняется ежедневно перед выездом на линию и после возвращения машины с линии в </a:t>
            </a:r>
            <a:r>
              <a:rPr lang="ru-RU" dirty="0" err="1"/>
              <a:t>межсменное</a:t>
            </a:r>
            <a:r>
              <a:rPr lang="ru-RU" dirty="0"/>
              <a:t> время и включает: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/>
              <a:t>- контрольно-осмотровые работы по механизмам и системам, обеспечивающим безопасность движения, а также кузову, кабине, приборам освещения;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/>
              <a:t>- уборочно-моечные и сушильно-обтирочные операции;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dirty="0"/>
              <a:t>дозаправку автомобиля топливом, маслом, сжатым воздухом и охлаждающей жидкостью.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Tx/>
              <a:buChar char="-"/>
              <a:defRPr/>
            </a:pPr>
            <a:endParaRPr lang="ru-RU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/>
              <a:t>Мойка машины осуществляется по потребности в зависимости от погодных, климатических условий и санитарных требований, а также от требований, предъявляемых к внешнему виду автомобиля. </a:t>
            </a:r>
          </a:p>
          <a:p>
            <a:pPr marL="365760" indent="-256032" eaLnBrk="1" fontAlgn="auto" hangingPunct="1">
              <a:lnSpc>
                <a:spcPct val="11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7411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F688047-EA79-4161-97C5-6D5ED3310D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3263"/>
            <a:ext cx="7899400" cy="4541837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800" dirty="0"/>
              <a:t>Первое техническое обслуживание (ТО-1) заключается в наружном техническом осмотре всего автомобиля и выполнении в установленном объёме контрольно-диагностических, крепежных, регулировочных, смазочных, электротехнических и заправочных работ с проверкой работы двигателя, рулевого управления, тормозов и других механизмов. Комплекс диагностических работ (Д-1), выполняемый при или перед ТО-1, служит для диагностирования механизмов и систем, обеспечивающих безопасность движения автомобиля. Проводится ТО-1 в </a:t>
            </a:r>
            <a:r>
              <a:rPr lang="ru-RU" sz="2800" dirty="0" err="1"/>
              <a:t>межсменное</a:t>
            </a:r>
            <a:r>
              <a:rPr lang="ru-RU" sz="2800" dirty="0"/>
              <a:t> время периодически, через установленные интервалы по пробегу, и должно обеспечить безотказную работу агрегатов, механизмов и систем автомобиля в пределах установленной периодичности.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843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E07014B-6B98-4B70-A362-818077A8F73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ТО-1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altLang="ru-RU" b="1" dirty="0">
              <a:solidFill>
                <a:schemeClr val="tx1"/>
              </a:solidFill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67650" cy="4873625"/>
          </a:xfrm>
        </p:spPr>
        <p:txBody>
          <a:bodyPr>
            <a:normAutofit/>
          </a:bodyPr>
          <a:lstStyle/>
          <a:p>
            <a:pPr marL="0" indent="4572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1800" b="1" dirty="0"/>
              <a:t>Контрольные, крепежные и регулировочные работы:</a:t>
            </a:r>
          </a:p>
          <a:p>
            <a:pPr marL="0" indent="4572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altLang="ru-RU" sz="1800" b="1" dirty="0"/>
          </a:p>
          <a:p>
            <a:pPr marL="0" indent="4572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1800" dirty="0"/>
              <a:t>Проверяют крепление двигателя к раме и оборудования к двигателю, приемной трубы глушителя к выпускному коллектору. Проверяют натяжение приводных ремней вентилятора, генератора, компрессора, насоса </a:t>
            </a:r>
            <a:r>
              <a:rPr lang="ru-RU" altLang="ru-RU" sz="1800" dirty="0" err="1"/>
              <a:t>гидроусилителя</a:t>
            </a:r>
            <a:r>
              <a:rPr lang="ru-RU" altLang="ru-RU" sz="1800" dirty="0"/>
              <a:t>, выявляют состояние приборов системы питания, герметичность их соединений и устраняют обнаруженное </a:t>
            </a:r>
            <a:r>
              <a:rPr lang="ru-RU" altLang="ru-RU" sz="1800" dirty="0" err="1"/>
              <a:t>подтекание</a:t>
            </a:r>
            <a:r>
              <a:rPr lang="ru-RU" altLang="ru-RU" sz="1800" dirty="0"/>
              <a:t> топлива; у автомобилей с дизельными двигателями проверяют действие привода топливного насоса высокого давления и останова двигателя; проверяют крепление коробки передач к картеру сцепления, фланцев кардана к коробке передач и заднему мосту, промежуточной опоры к поперечине рамы, фланцев полуосей к ступицам колес, крышек к картеру главной передачи, свободный ход педали сцепления; крепление рулевого колеса, гаек, шаровых пальцев, сошки, рычагов поворотных цапф, герметичность системы усилителя рулевого управления;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altLang="ru-RU" sz="1800" b="1" dirty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70F9D15-6E90-4E76-B76C-A4C9480E7D5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ТО-1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altLang="ru-RU" b="1" dirty="0">
              <a:solidFill>
                <a:schemeClr val="tx1"/>
              </a:solidFill>
            </a:endParaRPr>
          </a:p>
        </p:txBody>
      </p:sp>
      <p:sp>
        <p:nvSpPr>
          <p:cNvPr id="18435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altLang="ru-RU" sz="1800" b="1" dirty="0"/>
              <a:t>Контрольные, крепежные и регулировочные работы: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ru-RU" altLang="ru-RU" sz="1800" b="1" dirty="0"/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altLang="ru-RU" sz="1800" dirty="0"/>
              <a:t>убеждаются в герметичности трубопроводов и приборов привода тормозов, у автомобилей с гидравлическим приводом тормозов - свободный ход педали рабочего тормоза, у автомобилей с пневматическим приводом тормозов - состояние тормозного крана, шплинтовку пальцев штоков тормозных камер,  исправность привода стояночного тормоза, выявляют состояние рамы, узлов и деталей, подвески, буксирного прибора, седельно-сцепного устройства, проверяют действие запорного механизма и шарниров "откидывающейся" кабины, замков и ручек дверей кабины, крепление кузова к раме автомобиля, крыльев, подножек, брызговиков.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ru-RU" altLang="ru-RU" sz="1800" b="1" dirty="0"/>
          </a:p>
          <a:p>
            <a:pPr eaLnBrk="1" hangingPunct="1">
              <a:defRPr/>
            </a:pPr>
            <a:endParaRPr lang="ru-RU" altLang="ru-RU" dirty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BDC9449-273E-4520-A294-688D0969CA6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ТО-1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altLang="ru-RU" b="1" dirty="0">
              <a:solidFill>
                <a:schemeClr val="tx1"/>
              </a:solidFill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81938" cy="4873625"/>
          </a:xfrm>
        </p:spPr>
        <p:txBody>
          <a:bodyPr/>
          <a:lstStyle/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 b="1"/>
              <a:t>Контрольные, крепежные и регулировочные работы:</a:t>
            </a:r>
          </a:p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altLang="ru-RU" sz="1800" b="1"/>
          </a:p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/>
              <a:t>убеждаются, что уровень электролита во всех элементах аккумуляторной батареи соответствует норме. Проверяют крепление батареи и надежность контакта наконечников проводов с ее полюсными выводами. У автомобилей-самосвалов и седельных тягачей дополнительно проверяют состояние надрамника, шарнирных соединений, устройства подъема платформы, предохранительного упора, заднего борта и его запорного устройства, седельно-сцепного устройства; осматривают и закрепляют коробку отбора мощности, кронштейны подвески платформы, соединения штока и цилиндра устройства подъема платформы, кронштейн запасного колеса; проверяют герметичность соединений маслопроводов, шлангов, действие устройства подъема платформы, уровень масла в баке механизма подъема </a:t>
            </a: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722EB09-3715-43C6-ADC0-9D6291F59F6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ТО-1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altLang="ru-RU" b="1" dirty="0">
              <a:solidFill>
                <a:schemeClr val="tx1"/>
              </a:solidFill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altLang="ru-RU" sz="1800" b="1" dirty="0"/>
              <a:t>Смазочные и очистительные работы.</a:t>
            </a:r>
            <a:endParaRPr lang="ru-RU" altLang="ru-RU" sz="1800" b="1"/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ru-RU" altLang="ru-RU" sz="1800" b="1" dirty="0"/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altLang="ru-RU" sz="1800" dirty="0"/>
              <a:t> Для них предусмотрено выполнение следующих операций: смазывание узлов трения через заправочные масленки, проверка уровня масла в картерах агрегатов в соответствии с картой смазки, уровня тормозной жидкости в бачке гидропривода, доливка этой жидкости при необходимости, прочистка сапунов коробки передач и картера главной передачи, промывка воздушных фильтров </a:t>
            </a:r>
            <a:r>
              <a:rPr lang="ru-RU" altLang="ru-RU" sz="1800" dirty="0" err="1"/>
              <a:t>гидровакуумного</a:t>
            </a:r>
            <a:r>
              <a:rPr lang="ru-RU" altLang="ru-RU" sz="1800" dirty="0"/>
              <a:t> усилителя тормозов, замена масла в картере двигателя при работе в условиях большой запыленности, слив отстоя из масляных фильтров, промывка фильтрующего элемента воздушного фильтра.</a:t>
            </a:r>
          </a:p>
          <a:p>
            <a:pPr eaLnBrk="1" hangingPunct="1">
              <a:defRPr/>
            </a:pPr>
            <a:endParaRPr lang="ru-RU" altLang="ru-RU" dirty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0A3AD1E-6892-42BD-8EC6-2D7593D75D3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3263"/>
            <a:ext cx="7899400" cy="4541837"/>
          </a:xfrm>
        </p:spPr>
        <p:txBody>
          <a:bodyPr>
            <a:normAutofit fontScale="85000" lnSpcReduction="20000"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defRPr/>
            </a:pPr>
            <a:r>
              <a:rPr lang="ru-RU" dirty="0"/>
              <a:t>Углубленное диагностирование Д-2 проводят за 1–2 дня до ТО-2 для того, чтобы обеспечить информацией зону ТО- 2 о предстоящем объеме работ, а при выявлении большого объема текущего ремонта заранее переадресовать автомобиль в зону текущего ремонта. 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ru-RU" dirty="0"/>
          </a:p>
          <a:p>
            <a:pPr marL="0" indent="457200">
              <a:lnSpc>
                <a:spcPct val="110000"/>
              </a:lnSpc>
              <a:spcBef>
                <a:spcPts val="0"/>
              </a:spcBef>
              <a:defRPr/>
            </a:pPr>
            <a:r>
              <a:rPr lang="ru-RU" b="1" dirty="0"/>
              <a:t>Второе техническое обслуживание (ТО-2) </a:t>
            </a:r>
            <a:r>
              <a:rPr lang="ru-RU" dirty="0"/>
              <a:t>включает выполнение в установленном объеме крепежных, регулировочных, смазочных и других работ, а также проверку действия агрегатов, механизмов и приборов в процессе работы. Проводят ТО-2, сняв автомобиль на 1–2 дня с эксплуатации. 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defRPr/>
            </a:pPr>
            <a:endParaRPr lang="ru-RU" dirty="0"/>
          </a:p>
          <a:p>
            <a:pPr marL="0" indent="457200">
              <a:lnSpc>
                <a:spcPct val="110000"/>
              </a:lnSpc>
              <a:spcBef>
                <a:spcPts val="0"/>
              </a:spcBef>
              <a:defRPr/>
            </a:pPr>
            <a:r>
              <a:rPr lang="ru-RU" dirty="0"/>
              <a:t>На автотранспортном предприятии Д-1 и Д-2 объединяют на одном участке, используя комбинированные стационарные стенды. На крупных АТП и на базах централизованного обслуживания все средства диагностирования централизуют и оптимально автоматизируют. </a:t>
            </a:r>
            <a:endParaRPr lang="en-US" dirty="0"/>
          </a:p>
        </p:txBody>
      </p:sp>
      <p:sp>
        <p:nvSpPr>
          <p:cNvPr id="2355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99CC544-D805-45AC-AFE9-C4C6A31D341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altLang="ru-RU" dirty="0">
              <a:solidFill>
                <a:schemeClr val="tx1"/>
              </a:solidFill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sz="quarter" idx="1"/>
          </p:nvPr>
        </p:nvSpPr>
        <p:spPr>
          <a:xfrm>
            <a:off x="457200" y="1381125"/>
            <a:ext cx="7991475" cy="4873625"/>
          </a:xfrm>
        </p:spPr>
        <p:txBody>
          <a:bodyPr/>
          <a:lstStyle/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/>
              <a:t>Во время ТО-2 выполняют все работы в объеме ТО-1, а также дополнительные работы большой трудоемкости, выявленные по результатам Д-2.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/>
              <a:t>Контрольно-диагностические работы. Д-2 проводят за 1-2 дня до начала ТО-2 и выполняют регулировочные работы, предусмотренные технологией диагностирования. По окончании Д-2 автомобиль с выявленными неисправностями, устранение которых требует выполнения работ большой трудоемкости, направляют в зону текущего ремонта. Автомобиль, требующий проведения регулировочных и ремонтных воздействий, если их целесообразно совмещать с ТО-2, направляют в эксплуатацию на 1-2 дня для подготовки производства, а затем на ТО-2.</a:t>
            </a:r>
          </a:p>
          <a:p>
            <a:pPr eaLnBrk="1" hangingPunct="1">
              <a:defRPr/>
            </a:pPr>
            <a:endParaRPr lang="ru-RU" dirty="0"/>
          </a:p>
          <a:p>
            <a:pPr eaLnBrk="1" hangingPunct="1">
              <a:defRPr/>
            </a:pPr>
            <a:endParaRPr lang="ru-RU" alt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7159507-5FCB-4302-95CA-88A3D13E644B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531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b="1" dirty="0"/>
              <a:t>Контрольные, крепежные и регулировочные работы. 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b="1" dirty="0"/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/>
              <a:t>Они содержат значительное число операции, при которых: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/>
              <a:t>проверяют крепление и исправность регулятора частоты вращения коленчатого вала двигателя, компрессора, вентилятора, головки блока цилиндров, поддонов картера двигателя и механизма сцепления, привода жалюзи радиатора. При необходимости проводят крепежные работы и устраняют обнаруженные неисправности. Выявляют и регулируют зазоры в клапанном механизме; 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/>
              <a:t>Убеждаются в герметичности системы питания дизельных двигателей, системы охлаждения и смазочной системы, исправности карбюратора, привода дроссельной и воздушной заслонок, топливного насоса, масляных и топливных фильтров, форсунок, механизма управления подачей топлива, останова двигателя. Если необходимо, устраняют неисправности и </a:t>
            </a:r>
            <a:r>
              <a:rPr lang="ru-RU" sz="1800" dirty="0" err="1"/>
              <a:t>опрессовывают</a:t>
            </a:r>
            <a:r>
              <a:rPr lang="ru-RU" sz="1800" dirty="0"/>
              <a:t> систему питания дизельных двигателей;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C21F83D-3763-472C-B33F-B431F8FEE2C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627" name="Объект 2"/>
          <p:cNvSpPr>
            <a:spLocks noGrp="1"/>
          </p:cNvSpPr>
          <p:nvPr>
            <p:ph sz="quarter" idx="1"/>
          </p:nvPr>
        </p:nvSpPr>
        <p:spPr>
          <a:xfrm>
            <a:off x="457200" y="1758950"/>
            <a:ext cx="8031163" cy="3276600"/>
          </a:xfrm>
        </p:spPr>
        <p:txBody>
          <a:bodyPr/>
          <a:lstStyle/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/>
              <a:t>Проверяют и закрепляют стартер, генератор и реле-регулятор. Регулируют натяжение приводного ремня генератора. После пробега 25-30 тыс. км с двигателя снимают генератор и стартер, проверяют состояние щеток, коллектора, подшипников, заменяют изношенные детали и испытывают генератор и стартер на стенде под нагрузкой; вывертывают свечи зажигания, очищают нагар, регулируют зазор между электродами и проверяют работу свечей с помощью прибора 202 п. Снимают прерыватель-распределитель, осматривают состояние контактов, регулируют зазор между ними, смазывают вал прерывателя-распределителя, ось молоточка, кулачковую втулку и проверяют работу прерывателя-распределителя на приборе СПЗ-8м;</a:t>
            </a:r>
          </a:p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1800"/>
          </a:p>
        </p:txBody>
      </p:sp>
      <p:sp>
        <p:nvSpPr>
          <p:cNvPr id="26628" name="Прямоугольник 3"/>
          <p:cNvSpPr>
            <a:spLocks noChangeArrowheads="1"/>
          </p:cNvSpPr>
          <p:nvPr/>
        </p:nvSpPr>
        <p:spPr bwMode="auto">
          <a:xfrm>
            <a:off x="993775" y="1233488"/>
            <a:ext cx="6232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Контрольные, крепежные и регулировочные работы</a:t>
            </a:r>
            <a:endParaRPr lang="ru-RU"/>
          </a:p>
        </p:txBody>
      </p:sp>
      <p:sp>
        <p:nvSpPr>
          <p:cNvPr id="26629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7CDC48-74DD-4B6B-A774-7C83C6C07850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Сущность и содержание системы</a:t>
            </a:r>
            <a:br>
              <a:rPr lang="ru-RU" dirty="0"/>
            </a:br>
            <a:endParaRPr lang="en-US" dirty="0"/>
          </a:p>
        </p:txBody>
      </p:sp>
      <p:sp>
        <p:nvSpPr>
          <p:cNvPr id="819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229600" cy="35544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       </a:t>
            </a:r>
            <a:r>
              <a:rPr lang="ru-RU" sz="2800" dirty="0"/>
              <a:t>Высокий уровень организации технического обслуживания и ремонта позволяет содержать парк машин транспортной техники в исправном состоянии, способствует повышению их работоспособности, а также обеспечивает восстановление ресурса.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2FF5665-EF63-4B01-9294-ADDB8D90D56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603" name="Объект 2"/>
          <p:cNvSpPr>
            <a:spLocks noGrp="1"/>
          </p:cNvSpPr>
          <p:nvPr>
            <p:ph sz="quarter" idx="1"/>
          </p:nvPr>
        </p:nvSpPr>
        <p:spPr>
          <a:xfrm>
            <a:off x="671513" y="2197100"/>
            <a:ext cx="7467600" cy="3536950"/>
          </a:xfrm>
        </p:spPr>
        <p:txBody>
          <a:bodyPr/>
          <a:lstStyle/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/>
              <a:t>Выявляют свободный и полный ход педали сцепления, действие оттяжной пружины педали, а при необходимости регулируют;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/>
              <a:t>Проверяют состояние и герметичность коробки передач, действие дистанционного управления, очищают сапун. В гидромеханической передаче регулируют механизм управления золотниками, проверяют и регулируют давление масла в системе;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/>
              <a:t>Замеряют люфт в шарнирных и шлицевых соединениях карданной передачи, в подшипниках промежуточной опоры;</a:t>
            </a:r>
          </a:p>
          <a:p>
            <a:pPr marL="0" indent="4572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800" dirty="0"/>
              <a:t>Убеждаются в герметичности соединений картера заднего моста, закрепляют редуктор и колесные передачи, очищают сапун;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27652" name="Прямоугольник 3"/>
          <p:cNvSpPr>
            <a:spLocks noChangeArrowheads="1"/>
          </p:cNvSpPr>
          <p:nvPr/>
        </p:nvSpPr>
        <p:spPr bwMode="auto">
          <a:xfrm>
            <a:off x="1141413" y="1758950"/>
            <a:ext cx="6232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Контрольные, крепежные и регулировочные работы</a:t>
            </a:r>
            <a:endParaRPr lang="ru-RU"/>
          </a:p>
        </p:txBody>
      </p:sp>
      <p:sp>
        <p:nvSpPr>
          <p:cNvPr id="27653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E13FAA4-E22F-4E7F-A289-50FD924531AC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723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675" name="Объект 2"/>
          <p:cNvSpPr>
            <a:spLocks noGrp="1"/>
          </p:cNvSpPr>
          <p:nvPr>
            <p:ph sz="quarter" idx="1"/>
          </p:nvPr>
        </p:nvSpPr>
        <p:spPr>
          <a:xfrm>
            <a:off x="661988" y="1984375"/>
            <a:ext cx="7467600" cy="2709863"/>
          </a:xfrm>
        </p:spPr>
        <p:txBody>
          <a:bodyPr/>
          <a:lstStyle/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/>
              <a:t>Проверяют крепление рулевого колеса, рулевой колонки, рулевого механизма, рычагов поворотных цапф, шаровых пальцев карданного вала привода рулевого управления и выполняют крепежные работы. Выявляют люфт рулевого управления, люфт в шарнирах рулевых тяг, шкворневых соединениях поворотных цапф, углы установки и балансировку передних колес. При необходимости регулируют люфт рулевого управления, заменяют шарниры рулевых тяг и шкворни, регулируют схождение передних колес, балансируют колеса;</a:t>
            </a:r>
            <a:endParaRPr lang="ru-RU"/>
          </a:p>
        </p:txBody>
      </p:sp>
      <p:sp>
        <p:nvSpPr>
          <p:cNvPr id="28676" name="Прямоугольник 3"/>
          <p:cNvSpPr>
            <a:spLocks noChangeArrowheads="1"/>
          </p:cNvSpPr>
          <p:nvPr/>
        </p:nvSpPr>
        <p:spPr bwMode="auto">
          <a:xfrm>
            <a:off x="1238250" y="1389063"/>
            <a:ext cx="6232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Контрольные, крепежные и регулировочные работы</a:t>
            </a:r>
            <a:endParaRPr lang="ru-RU"/>
          </a:p>
        </p:txBody>
      </p:sp>
      <p:sp>
        <p:nvSpPr>
          <p:cNvPr id="28677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EB00BB4-BCE1-4F45-ADEC-AF8720F41A4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699" name="Объект 2"/>
          <p:cNvSpPr>
            <a:spLocks noGrp="1"/>
          </p:cNvSpPr>
          <p:nvPr>
            <p:ph sz="quarter" idx="1"/>
          </p:nvPr>
        </p:nvSpPr>
        <p:spPr>
          <a:xfrm>
            <a:off x="457200" y="1955800"/>
            <a:ext cx="7953375" cy="3489325"/>
          </a:xfrm>
        </p:spPr>
        <p:txBody>
          <a:bodyPr/>
          <a:lstStyle/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/>
              <a:t>Проверяют крепление привода тормозного крана, главного тормозного цилиндра, усилителя тормозной системы, воздушных баллонов, тормозных камер, опор разжимных кулаков и выполняют крепежные работы, убеждаются в нормальной работе компрессора. Снимают ступицы колес с тормозными барабанами и проверяют состояние накладок тормозных колодок, стяжных пружин колодок, опорных дисков, подшипников колес. Устанавливают ступицы колес и регулируют затяжку подшипников, зазоры между барабанами колес и тормозными накладками. В случае попадания воздуха в систему гидравлического привода тормозной системы удаляют воздух из системы и проверяют действие гидровакуумного или пневматического усилителя, исправность привода стояночного и моторного тормозов;</a:t>
            </a:r>
          </a:p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1800"/>
          </a:p>
        </p:txBody>
      </p:sp>
      <p:sp>
        <p:nvSpPr>
          <p:cNvPr id="29700" name="Прямоугольник 4"/>
          <p:cNvSpPr>
            <a:spLocks noChangeArrowheads="1"/>
          </p:cNvSpPr>
          <p:nvPr/>
        </p:nvSpPr>
        <p:spPr bwMode="auto">
          <a:xfrm>
            <a:off x="977900" y="1401763"/>
            <a:ext cx="6232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Контрольные, крепежные и регулировочные работы</a:t>
            </a:r>
            <a:endParaRPr lang="ru-RU"/>
          </a:p>
        </p:txBody>
      </p:sp>
      <p:sp>
        <p:nvSpPr>
          <p:cNvPr id="29701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00AB363-07AA-4D45-AE71-56DDBA73EF79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sz="quarter" idx="1"/>
          </p:nvPr>
        </p:nvSpPr>
        <p:spPr>
          <a:xfrm>
            <a:off x="457200" y="1984375"/>
            <a:ext cx="7672388" cy="2382838"/>
          </a:xfrm>
        </p:spPr>
        <p:txBody>
          <a:bodyPr/>
          <a:lstStyle/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/>
              <a:t>Убеждаются, что нет перекосов переднего и заднего мостов. Проверяют состояние рамы. Закрепляют стремянки рессор, амортизаторы, реактивные штанги и балансиры. Выявляют надежность крепления колес;  проверяют крепление кабины, платформы, подножек, крыльев, брызговиков. При необходимости выполняют крепежные работы. Убеждаются в нормальной работе системы вентиляции и отопления. Проверяют уплотнения дверей, рычагов и педалей.</a:t>
            </a:r>
          </a:p>
        </p:txBody>
      </p:sp>
      <p:sp>
        <p:nvSpPr>
          <p:cNvPr id="30724" name="Прямоугольник 3"/>
          <p:cNvSpPr>
            <a:spLocks noChangeArrowheads="1"/>
          </p:cNvSpPr>
          <p:nvPr/>
        </p:nvSpPr>
        <p:spPr bwMode="auto">
          <a:xfrm>
            <a:off x="1036638" y="1417638"/>
            <a:ext cx="6232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Контрольные, крепежные и регулировочные работы</a:t>
            </a:r>
            <a:endParaRPr lang="ru-RU"/>
          </a:p>
        </p:txBody>
      </p:sp>
      <p:sp>
        <p:nvSpPr>
          <p:cNvPr id="30725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1D7333E-850E-431E-9C45-308FD2786E70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tx1"/>
                </a:solidFill>
              </a:rPr>
              <a:t>Виды работ выполняемые ТО-2</a:t>
            </a:r>
            <a:br>
              <a:rPr lang="ru-RU" altLang="ru-RU" b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747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67650" cy="3298825"/>
          </a:xfrm>
        </p:spPr>
        <p:txBody>
          <a:bodyPr/>
          <a:lstStyle/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 b="1"/>
              <a:t>Смазочные и очистительные работы</a:t>
            </a:r>
            <a:r>
              <a:rPr lang="ru-RU" sz="1800"/>
              <a:t>. </a:t>
            </a:r>
          </a:p>
          <a:p>
            <a:pPr marL="0" indent="4572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1800"/>
              <a:t>Данные работы включают в себя смазывание всех узлов трения в соответствии с картой смазки, проверку уровня масла в топливном насосе высокого давления (ТНВД), замену (по графику) масла в картере двигателя, замену или очистку масляных фильтров, очистку и промывку клапана вентиляции картера двигателя, слив отстоя из корпусов масляные фильтров, замену (по графику) или доливку масла в картеры агрегатов трансмиссии, доливку жидкости в бачки гидропривода тормозов, промывку фильтрующих элементов воздушного и топливных фильтров (замену топливных фильтров у дизельных двигателей), промывку фильтрующих элементов влагомаслоотделителя.</a:t>
            </a:r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B4B285-9933-418F-900E-C4C82AADEFBA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3263"/>
            <a:ext cx="7899400" cy="4541837"/>
          </a:xfrm>
        </p:spPr>
        <p:txBody>
          <a:bodyPr/>
          <a:lstStyle/>
          <a:p>
            <a:pPr marL="0" indent="457200">
              <a:spcBef>
                <a:spcPct val="0"/>
              </a:spcBef>
            </a:pPr>
            <a:r>
              <a:rPr lang="ru-RU" sz="1800"/>
              <a:t>Определение места диагностики в технологическом процессе технического обслуживания и ремонта автомобилей позволяет сформулировать и основные требования к средствам диагностики. </a:t>
            </a:r>
          </a:p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endParaRPr lang="ru-RU" sz="1800"/>
          </a:p>
          <a:p>
            <a:pPr marL="0" indent="457200">
              <a:spcBef>
                <a:spcPct val="0"/>
              </a:spcBef>
            </a:pPr>
            <a:r>
              <a:rPr lang="ru-RU" sz="1800"/>
              <a:t>Для диагностики Д-1 механизмов, обеспечивающих безопасность движения, требуются быстродействующие автоматизированные средства для диагностирования тормозных механизмов и рулевого управления. </a:t>
            </a:r>
          </a:p>
          <a:p>
            <a:pPr marL="0" indent="457200">
              <a:spcBef>
                <a:spcPct val="0"/>
              </a:spcBef>
            </a:pPr>
            <a:endParaRPr lang="ru-RU" sz="1800"/>
          </a:p>
          <a:p>
            <a:pPr marL="0" indent="457200">
              <a:spcBef>
                <a:spcPct val="0"/>
              </a:spcBef>
            </a:pPr>
            <a:r>
              <a:rPr lang="ru-RU" sz="1800"/>
              <a:t>Для диагностирования автомобиля в целом (Д-2) и его агрегатов необходимы стенды с беговыми барабанами для определения мощностных и экономических показателей, а также состояния систем и агрегатов, максимально приближающие условия диагностирования к условиям работы автомобиля. </a:t>
            </a:r>
          </a:p>
          <a:p>
            <a:pPr marL="0" indent="457200">
              <a:spcBef>
                <a:spcPct val="0"/>
              </a:spcBef>
            </a:pPr>
            <a:endParaRPr lang="ru-RU" sz="1800"/>
          </a:p>
          <a:p>
            <a:pPr marL="0" indent="457200">
              <a:spcBef>
                <a:spcPct val="0"/>
              </a:spcBef>
            </a:pPr>
            <a:r>
              <a:rPr lang="ru-RU" sz="1800"/>
              <a:t>Для диагностики, совмещенной с техническим обслуживанием  и ремонтом, должны использоваться передвижные и переносные диагностические средства и приборы. </a:t>
            </a:r>
          </a:p>
        </p:txBody>
      </p:sp>
      <p:sp>
        <p:nvSpPr>
          <p:cNvPr id="32771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A48D035-CC50-4B0B-BA1A-DE498F107E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573088"/>
            <a:ext cx="8229600" cy="543401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b="1"/>
              <a:t>     </a:t>
            </a:r>
            <a:r>
              <a:rPr lang="ru-RU" sz="1800" b="1" u="sng"/>
              <a:t>Сезонное техническое обслуживание</a:t>
            </a:r>
            <a:r>
              <a:rPr lang="ru-RU" sz="1800" u="sng"/>
              <a:t> </a:t>
            </a:r>
            <a:r>
              <a:rPr lang="ru-RU" sz="1800"/>
              <a:t>проводят для подготовки машин к осенне-зимней и весенне-летней эксплуатации, а также перед их хранением. Таким образом, обычно этот вид обслуживания осуществляют 2 раза в год. При выполнении сезонно</a:t>
            </a:r>
            <a:r>
              <a:rPr lang="kk-KZ" sz="1800"/>
              <a:t>г</a:t>
            </a:r>
            <a:r>
              <a:rPr lang="ru-RU" sz="1800"/>
              <a:t>о обслуживания главным образом производят замену масел, топлива и охлаждающей жидкости при переходе к соответствующему периоду эксплуатации. При СО промывают картеры двигателя, коробки передач, заднего и среднего ведущих мостов, а также картер рулевого управления. После промывки, в зависимости от времени года, заливают свежую смазку (летнюю или зимнюю). Кроме перечисленных работ, необходимо также промыть радиатор, полость охлаждения двигателя, систему отопительного устройства и заправить их охлаждающей жидкостью, после чего проверить исправность и действие жалюзи радиатора и термостата, зарядить аккумуляторную батарею, доведя плотность электролита до соответствующей сезону эксплуатации, установить или снять утеплительные устройства для аккумуляторной батареи, подготовить и привести в исправность утеплительные чехлы радиатора и капота, цепи противоскольжения и шанцевый инструмент. Места повреждения покраски на кабине и кузове зачистить наждачной бумагой, наложить грунтовку и тщательно (в несколько слоев) закрасить.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1800"/>
              <a:t> </a:t>
            </a:r>
            <a:endParaRPr lang="en-US" sz="1800"/>
          </a:p>
        </p:txBody>
      </p:sp>
      <p:sp>
        <p:nvSpPr>
          <p:cNvPr id="3379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FF3F807-FD62-4EB2-BE38-0B04595FBCC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1675"/>
            <a:ext cx="8229600" cy="4643438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2300" b="1" dirty="0"/>
              <a:t>       </a:t>
            </a:r>
            <a:r>
              <a:rPr lang="ru-RU" b="1" u="sng" dirty="0"/>
              <a:t>Текущий ремонт</a:t>
            </a:r>
            <a:r>
              <a:rPr lang="ru-RU" dirty="0"/>
              <a:t> выполняют для</a:t>
            </a:r>
            <a:r>
              <a:rPr lang="kk-KZ" dirty="0"/>
              <a:t> восстановления</a:t>
            </a:r>
            <a:r>
              <a:rPr lang="ru-RU" dirty="0"/>
              <a:t> работоспособности машин, и состоит он замене отдельных деталей и сборочных единиц.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kk-KZ" b="1" dirty="0"/>
              <a:t>        </a:t>
            </a:r>
            <a:r>
              <a:rPr lang="ru-RU" b="1" u="sng" dirty="0"/>
              <a:t>Капитальный ремонт</a:t>
            </a:r>
            <a:r>
              <a:rPr lang="ru-RU" dirty="0"/>
              <a:t> выполняют для восстановления исправности и полного или близкого к полному ресурсу машины с восстановлением любых ее частей, в том числе и базовых. Одним из важнейших элементов технического обслуживания и ремонта, определяющим организацию выполнения работ, является его режим, включающий периодичность, трудоемкость и объем работ.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4819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66F2336-2FE1-42F5-B94F-424ADF2776A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1675"/>
            <a:ext cx="8229600" cy="5032375"/>
          </a:xfrm>
        </p:spPr>
        <p:txBody>
          <a:bodyPr>
            <a:normAutofit lnSpcReduction="10000"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/>
              <a:t>Текущий ремонт (ТР) осуществляется на автотранспортных предприятиях или на станциях технического обслуживания и заключается в устранении мелких неисправностей и отказов автомобиля. Способствует выполнению установленных норм пробега автомобиля до капитального ремонта. 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/>
              <a:t>Цель диагностирования при текущем ремонте заключается в выявлении отказа или неисправности и установлении наиболее эффективного способа их устранения: на месте, со снятием узлов или агрегатов, с полной или частичной их разборкой или регулировкой. Текущий ремонт заключается в проведении разборочно-сборочных, слесарных, сварочных и других работ, а также в замене деталей в агрегатах (кроме базовых) и отдельных узлов и агрегатов в автомобиле (прицепе, полуприцепе), требующих соответственно текущего или капитального ремонта. При текущем ремонте агрегаты на автомобиле меняют только в том случае, если время ремонта агрегата превышает время, необходимое для его замены. </a:t>
            </a:r>
          </a:p>
        </p:txBody>
      </p:sp>
      <p:sp>
        <p:nvSpPr>
          <p:cNvPr id="35843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955E6B2-B26E-4BFE-B06D-269A309C119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1675"/>
            <a:ext cx="8229600" cy="4643438"/>
          </a:xfrm>
        </p:spPr>
        <p:txBody>
          <a:bodyPr/>
          <a:lstStyle/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1800"/>
              <a:t>Капитальный ремонт (КР) автомобилей, агрегатов и узлов выполняется на специализированных ремонтных предприятиях, заводах, мастерских. Он предусматривает восстановление работоспособности автомобилей и агрегатов для обеспечения пробега до следующего капитального ремонта или списания, но не менее чем при 80% их пробега от норм пробега для новых автомобилей и агрегатов. При капитальном ремонте автомобиля или агрегата выполняется его полная разборка на узлы и детали, которые затем ремонтируют или заменяют. После укомплектования деталями агрегаты собирают, испытывают и направляют на сборку автомобиля. При обезличенном методе ремонта автомобиль собирают из ранее отремонтированных агрегатов. Легковые автомобили и автобусы направляют в капитальный ремонт, если необходим капитальный ремонт его кузова. Грузовые автомобили направляют в капитальный ремонт, если необходим капитальный ремонт рамы, кабины, а также капитальный ремонт не менее трех основных агрегатов. За свой срок службы полнокомплектный автомобиль подвергается, как правило, одному капитальному ремонту. Цель диагностирования при капитальном ремонте – проверка качества ремонта.</a:t>
            </a:r>
          </a:p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1800"/>
              <a:t> 	</a:t>
            </a:r>
          </a:p>
        </p:txBody>
      </p:sp>
      <p:sp>
        <p:nvSpPr>
          <p:cNvPr id="36867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359FCBF-6C32-4275-A618-D0092908D18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3850"/>
            <a:ext cx="7856538" cy="12525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 рыночных условиях могут быть использованы три принципа технического обслуживания и ремонта машин транспортной техники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76388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     </a:t>
            </a:r>
            <a:r>
              <a:rPr lang="ru-RU" b="1" i="1" u="sng" dirty="0"/>
              <a:t>Первый принцип</a:t>
            </a:r>
            <a:r>
              <a:rPr lang="ru-RU" b="1" i="1" dirty="0"/>
              <a:t> </a:t>
            </a:r>
            <a:r>
              <a:rPr lang="ru-RU" dirty="0"/>
              <a:t>предусматривает плановое выполнение мероприятий системы технического обслуживания (ТО) и ремонта. Главная его цель – предупреждение чрезмерного изнашивания машин.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     </a:t>
            </a:r>
            <a:r>
              <a:rPr lang="ru-RU" b="1" i="1" u="sng" dirty="0"/>
              <a:t>Второй принцип</a:t>
            </a:r>
            <a:r>
              <a:rPr lang="ru-RU" b="1" i="1" dirty="0"/>
              <a:t> </a:t>
            </a:r>
            <a:r>
              <a:rPr lang="ru-RU" dirty="0"/>
              <a:t>регламентирует сроки и содержание видов ТО и ремонта в зависимости от наработки сборочных единиц и составных частей.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     Согласно </a:t>
            </a:r>
            <a:r>
              <a:rPr lang="ru-RU" b="1" i="1" u="sng" dirty="0"/>
              <a:t>третьему принципу</a:t>
            </a:r>
            <a:r>
              <a:rPr lang="ru-RU" b="1" i="1" dirty="0"/>
              <a:t> </a:t>
            </a:r>
            <a:r>
              <a:rPr lang="ru-RU" dirty="0"/>
              <a:t>работы (ремонтно-обслуживающие воздействия) проводятся по потребности после случайного отказа; этот метод в большей степени применим по мере приближения машины к списанию, когда внезапные отказы становятся частыми.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10A0C4E-6832-43D8-91FF-CFD4B3072B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85863"/>
            <a:ext cx="8229600" cy="4821237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2300" b="1" dirty="0"/>
              <a:t>        </a:t>
            </a:r>
            <a:r>
              <a:rPr lang="ru-RU" b="1" u="sng" dirty="0"/>
              <a:t>Периодичность технического обслуживания</a:t>
            </a:r>
            <a:r>
              <a:rPr lang="ru-RU" u="sng" dirty="0"/>
              <a:t> (ремонта) </a:t>
            </a:r>
            <a:r>
              <a:rPr lang="ru-RU" dirty="0"/>
              <a:t>- интервал времени или наработка между данным видом технического обслуживания (ремонта) и последующим таким же видом или другим - большей сложности.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                       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kk-KZ" b="1" dirty="0"/>
              <a:t>       </a:t>
            </a:r>
            <a:r>
              <a:rPr lang="ru-RU" b="1" u="sng" dirty="0"/>
              <a:t>Трудоемкость технического обслуживания</a:t>
            </a:r>
            <a:r>
              <a:rPr lang="ru-RU" u="sng" dirty="0"/>
              <a:t> (ремонта) </a:t>
            </a:r>
            <a:r>
              <a:rPr lang="ru-RU" dirty="0"/>
              <a:t>- труд</a:t>
            </a:r>
            <a:r>
              <a:rPr lang="kk-KZ" dirty="0"/>
              <a:t>з</a:t>
            </a:r>
            <a:r>
              <a:rPr lang="ru-RU" dirty="0" err="1"/>
              <a:t>атраты</a:t>
            </a:r>
            <a:r>
              <a:rPr lang="ru-RU" dirty="0"/>
              <a:t> проведения одного технического обслуживания (ремонта) данного вида.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7891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0EF1382-3B92-406C-AD66-92DB0163CE4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85863"/>
            <a:ext cx="8229600" cy="4821237"/>
          </a:xfrm>
        </p:spPr>
        <p:txBody>
          <a:bodyPr/>
          <a:lstStyle/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2000"/>
              <a:t>Расходы на техническое обслуживание и ремонтов значительной мере зависят от режимов их проведения. От срока отправки машины на техническое обслуживание (ремонт) зависит длительность ее простоев, потребность в рабочей силе и материалах. От вида операций, выполняемых при техническом обслуживании или ремонте, зависят выбор квалификации рабочих, тип применяемого оборудования, его количество, а также организация и технология производства работ.</a:t>
            </a:r>
          </a:p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2000"/>
              <a:t>Применения оптимальных, т.е. экономически и технически обоснованных режимов позволяет поддерживать высокое техническое состояние машин при наименьших затратах на их содержание, добиваться наилучшего использования производственных площадей предприятий и оборудования, создавать реальные предпосылки для совершенствования технологического процесса технического обслуживания и ремонта.</a:t>
            </a:r>
          </a:p>
        </p:txBody>
      </p:sp>
      <p:sp>
        <p:nvSpPr>
          <p:cNvPr id="3891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92CC164-3D47-412E-809F-F64F7927788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85863"/>
            <a:ext cx="8229600" cy="4821237"/>
          </a:xfrm>
        </p:spPr>
        <p:txBody>
          <a:bodyPr/>
          <a:lstStyle/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2000"/>
              <a:t>Оптимальные режимы зависят от следующих основных факторов: режима работы машин, климатических условий, качества горюче-смазочных материалов, квалификации обслуживающего персонала, качества технического обслуживания и ремонта.</a:t>
            </a:r>
          </a:p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r>
              <a:rPr lang="ru-RU" sz="2000"/>
              <a:t>Многообразие этих факторов осложняют решение задачи по определению оптимального режима технического обслуживания (ремонта) для различных типов машин </a:t>
            </a:r>
            <a:r>
              <a:rPr lang="kk-KZ" sz="2000"/>
              <a:t>в</a:t>
            </a:r>
            <a:r>
              <a:rPr lang="ru-RU" sz="2000"/>
              <a:t> связи с этим разработка режимов технического обслуживания и ремонта базируется на постоянных наблюдениях и анализе большего количества учетного материала. Данная задача может быть несколько упрощена путем использования режимов, рекомендованных нормативной и эксплуатационной документацией, и последующей их корректировкой применительно к конкретным условиям эксплуатации.</a:t>
            </a:r>
          </a:p>
          <a:p>
            <a:pPr marL="0" indent="457200">
              <a:spcBef>
                <a:spcPct val="0"/>
              </a:spcBef>
              <a:buFont typeface="Wingdings" pitchFamily="2" charset="2"/>
              <a:buNone/>
            </a:pPr>
            <a:endParaRPr lang="ru-RU" sz="2000"/>
          </a:p>
        </p:txBody>
      </p:sp>
      <p:sp>
        <p:nvSpPr>
          <p:cNvPr id="39939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FB491F3-10C3-49BE-81EF-138A37EE8BA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dirty="0">
                <a:solidFill>
                  <a:schemeClr val="tx1"/>
                </a:solidFill>
              </a:rPr>
              <a:t>Планирование и учёт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2250" cy="4873625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86" dirty="0"/>
              <a:t>        </a:t>
            </a:r>
            <a:r>
              <a:rPr lang="ru-RU" sz="2486" u="sng" dirty="0"/>
              <a:t>Планирование организации технического обслуживания и ремонта</a:t>
            </a:r>
            <a:r>
              <a:rPr lang="ru-RU" sz="2486" dirty="0"/>
              <a:t> предусматривает разработку двух основных документов: годового и месячного планов технических обслуживании и ремонтов машин.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sz="2486" dirty="0"/>
              <a:t>         </a:t>
            </a:r>
            <a:r>
              <a:rPr lang="ru-RU" sz="2486" u="sng" dirty="0"/>
              <a:t>Цель</a:t>
            </a:r>
            <a:r>
              <a:rPr lang="ru-RU" sz="2486" dirty="0"/>
              <a:t> этих документов заключается в том, чтобы установить количество технических обслуживании и ремонтов, определить сроки их выполнения, потребность в рабочей силе, количество передвижных средств и эксплуатационных материалов. Таким образом, годовой план является основанием для расчета материальных и трудовых ресурсов при разработке производственных планов.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960E34D-2143-4437-8D5D-5B0F5AF475D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401638"/>
            <a:ext cx="7870825" cy="59150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ru-RU"/>
              <a:t>       </a:t>
            </a:r>
            <a:r>
              <a:rPr lang="ru-RU" u="sng"/>
              <a:t>Для расчетов связанных с планированием технического обслуживания и ремонта, необходимы следующие данные: 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число машин по типам и маркам; 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число машин, подлежащих списанию;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число новых машин, которое эксплуатационное предприятие предполагает получить в планируемом году;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фактическое число </a:t>
            </a:r>
            <a:r>
              <a:rPr lang="kk-KZ" sz="2400"/>
              <a:t>м</a:t>
            </a:r>
            <a:r>
              <a:rPr lang="ru-RU" sz="2400"/>
              <a:t>ашино-часов (наработка), отработанное машинами с начала года, начала эксплуатации или после капитального ремонта;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планируемое на год число часов работы машин;</a:t>
            </a:r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400"/>
              <a:t>- периодичность выполнения соответствующего вида технического обслуживания или ремонта;</a:t>
            </a:r>
            <a:endParaRPr lang="kk-KZ" sz="2400"/>
          </a:p>
          <a:p>
            <a:pPr marL="0" lvl="1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kk-KZ" sz="2400"/>
              <a:t>- нормы трудоёмкости проведения ТО и ремонта машин. </a:t>
            </a:r>
            <a:endParaRPr lang="en-US" sz="2400"/>
          </a:p>
        </p:txBody>
      </p:sp>
      <p:sp>
        <p:nvSpPr>
          <p:cNvPr id="41987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32201C-08E1-4A51-89D9-8107820177D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250825"/>
            <a:ext cx="8229600" cy="6032500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dirty="0"/>
              <a:t>	</a:t>
            </a:r>
            <a:r>
              <a:rPr lang="ru-RU" sz="2968" u="sng" dirty="0"/>
              <a:t>Число технических обслуживаний и ремонтов по видам</a:t>
            </a:r>
            <a:r>
              <a:rPr lang="ru-RU" sz="2968" dirty="0"/>
              <a:t>, которые должны быть осуществлены на протяжении планируемого года, по каждой из машин определяют расчетом: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968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968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968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968" dirty="0"/>
              <a:t>                                                                            (1)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968" dirty="0"/>
              <a:t>где </a:t>
            </a:r>
            <a:r>
              <a:rPr lang="ru-RU" sz="2968" u="sng" dirty="0"/>
              <a:t>Н</a:t>
            </a:r>
            <a:r>
              <a:rPr lang="ru-RU" sz="2968" u="sng" baseline="-25000" dirty="0"/>
              <a:t>ф</a:t>
            </a:r>
            <a:r>
              <a:rPr lang="ru-RU" sz="2968" dirty="0"/>
              <a:t> - фактическая наработка машины на начало планируемого года со    времени проведения последнего, аналогичного расчетному, вида технического обслуживания (ремонта)с начала эксплуатации, ч;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968" dirty="0"/>
              <a:t>      </a:t>
            </a:r>
            <a:r>
              <a:rPr lang="ru-RU" sz="2968" u="sng" dirty="0"/>
              <a:t>Н</a:t>
            </a:r>
            <a:r>
              <a:rPr lang="ru-RU" sz="2968" u="sng" baseline="-25000" dirty="0"/>
              <a:t>пл</a:t>
            </a:r>
            <a:r>
              <a:rPr lang="ru-RU" sz="2968" dirty="0"/>
              <a:t> - планируемая наработка на расчетный период, ч;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968" dirty="0"/>
              <a:t>      </a:t>
            </a:r>
            <a:r>
              <a:rPr lang="ru-RU" sz="2968" u="sng" dirty="0"/>
              <a:t>Т</a:t>
            </a:r>
            <a:r>
              <a:rPr lang="ru-RU" sz="2968" u="sng" baseline="-25000" dirty="0"/>
              <a:t>п</a:t>
            </a:r>
            <a:r>
              <a:rPr lang="ru-RU" sz="2968" dirty="0"/>
              <a:t> - периодичность выполнения соответствующего вида технического обслуживания (ремонта), по которому ведется расчет, ч;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968" dirty="0"/>
              <a:t>      </a:t>
            </a:r>
            <a:r>
              <a:rPr lang="ru-RU" sz="2968" u="sng" dirty="0"/>
              <a:t>К</a:t>
            </a:r>
            <a:r>
              <a:rPr lang="ru-RU" sz="2968" u="sng" baseline="-25000" dirty="0"/>
              <a:t>п</a:t>
            </a:r>
            <a:r>
              <a:rPr lang="ru-RU" sz="2968" dirty="0"/>
              <a:t> - количество всех видов технических обслуживании и ремонтов с периодичностью большей, чем периодичность того вида, по которому ведется расчет.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  <p:pic>
        <p:nvPicPr>
          <p:cNvPr id="43011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2838" y="1308100"/>
            <a:ext cx="3322637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B57C641-6F0E-44DD-AC52-D21221AF3E6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300038"/>
            <a:ext cx="8229600" cy="5707062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dirty="0"/>
              <a:t>	</a:t>
            </a:r>
            <a:r>
              <a:rPr lang="ru-RU" sz="2200" u="sng" dirty="0"/>
              <a:t>Месячным планом - графиком технического обслуживания и ремонта </a:t>
            </a:r>
            <a:r>
              <a:rPr lang="ru-RU" sz="2200" dirty="0"/>
              <a:t>устанавливают день остановки машины для проведения соответствующих воздействий и продолжительность простоя машины в днях. Порядковый рабочий день месяца, в который начинают техническое обслуживание и ремонт машины, определяют по формуле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2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200" dirty="0"/>
              <a:t> </a:t>
            </a:r>
            <a:endParaRPr lang="ru-RU" sz="22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                                                                (2)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	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где К</a:t>
            </a:r>
            <a:r>
              <a:rPr lang="ru-RU" sz="2200" baseline="-25000" dirty="0"/>
              <a:t>Др</a:t>
            </a:r>
            <a:r>
              <a:rPr lang="ru-RU" sz="2200" dirty="0"/>
              <a:t> - количество рабочих дней в планируемом месяце, определяемое по календарю с учетом установленного в данном предприятии режима работы;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200" dirty="0"/>
              <a:t>      </a:t>
            </a:r>
            <a:r>
              <a:rPr lang="ru-RU" sz="2200" dirty="0" err="1"/>
              <a:t>Н</a:t>
            </a:r>
            <a:r>
              <a:rPr lang="ru-RU" sz="2200" baseline="-25000" dirty="0" err="1"/>
              <a:t>пл</a:t>
            </a:r>
            <a:r>
              <a:rPr lang="ru-RU" sz="2200" dirty="0"/>
              <a:t> - планируемая наработка на расчетный период, ч.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486" dirty="0"/>
          </a:p>
        </p:txBody>
      </p:sp>
      <p:pic>
        <p:nvPicPr>
          <p:cNvPr id="44035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3675" y="2617788"/>
            <a:ext cx="369887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F16720B-D8F7-41DF-AEC0-714B5D3AF16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284163"/>
            <a:ext cx="8229600" cy="6149975"/>
          </a:xfrm>
        </p:spPr>
        <p:txBody>
          <a:bodyPr>
            <a:normAutofit fontScale="5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	</a:t>
            </a:r>
            <a:r>
              <a:rPr lang="ru-RU" sz="2824" u="sng" dirty="0"/>
              <a:t>Трудоемкость работ </a:t>
            </a:r>
            <a:r>
              <a:rPr lang="ru-RU" sz="2824" dirty="0"/>
              <a:t>по техническому обслуживанию и ремонту машин, приходящуюся на передвижные мастерские, используют для определения их количества по формуле: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 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                                                </a:t>
            </a:r>
            <a:r>
              <a:rPr lang="kk-KZ" sz="2824" dirty="0"/>
              <a:t>   </a:t>
            </a:r>
            <a:r>
              <a:rPr lang="ru-RU" sz="2824" dirty="0"/>
              <a:t>                          (3)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где </a:t>
            </a:r>
            <a:r>
              <a:rPr lang="en-US" sz="2824" dirty="0"/>
              <a:t>Q</a:t>
            </a:r>
            <a:r>
              <a:rPr lang="ru-RU" sz="2824" baseline="-25000" dirty="0"/>
              <a:t>м</a:t>
            </a:r>
            <a:r>
              <a:rPr lang="ru-RU" sz="2824" dirty="0"/>
              <a:t>  - трудоемкость работ по техническому обслуживанию и ремонту, приходящаяся на передвижные мастерские, чел</a:t>
            </a:r>
            <a:r>
              <a:rPr lang="kk-KZ" sz="2824" dirty="0"/>
              <a:t>-ч</a:t>
            </a:r>
            <a:r>
              <a:rPr lang="ru-RU" sz="2824" dirty="0"/>
              <a:t>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β</a:t>
            </a:r>
            <a:r>
              <a:rPr lang="ru-RU" sz="2824" baseline="-25000" dirty="0"/>
              <a:t>м</a:t>
            </a:r>
            <a:r>
              <a:rPr lang="ru-RU" sz="2824" dirty="0"/>
              <a:t>- коэффициент снижения нормативной трудоемкости по техническому обслуживанию и ремонту в результате использования средств механизации труда рабочих;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 err="1"/>
              <a:t>d</a:t>
            </a:r>
            <a:r>
              <a:rPr lang="ru-RU" sz="2824" baseline="-25000" dirty="0"/>
              <a:t>м</a:t>
            </a:r>
            <a:r>
              <a:rPr lang="ru-RU" sz="2824" dirty="0"/>
              <a:t>- количество рабочих дней передвижной мастерской в расчетном году;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 err="1"/>
              <a:t>b</a:t>
            </a:r>
            <a:r>
              <a:rPr lang="ru-RU" sz="2824" baseline="-25000" dirty="0"/>
              <a:t>м</a:t>
            </a:r>
            <a:r>
              <a:rPr lang="ru-RU" sz="2824" dirty="0"/>
              <a:t>- количество рабочих в мастерской (принимают не более четырех человек с учетом водителя);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kk-KZ" sz="2824" dirty="0"/>
              <a:t>    Т</a:t>
            </a:r>
            <a:r>
              <a:rPr lang="kk-KZ" sz="2824" baseline="-25000" dirty="0"/>
              <a:t>м </a:t>
            </a:r>
            <a:r>
              <a:rPr lang="kk-KZ" sz="2824" dirty="0"/>
              <a:t>– продолжительность рабочей смены мастерской, ч;</a:t>
            </a:r>
            <a:endParaRPr lang="ru-RU" sz="2824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 err="1"/>
              <a:t>l</a:t>
            </a:r>
            <a:r>
              <a:rPr lang="ru-RU" sz="2824" baseline="-25000" dirty="0"/>
              <a:t>м</a:t>
            </a:r>
            <a:r>
              <a:rPr lang="ru-RU" sz="2824" dirty="0"/>
              <a:t>-   среднее расстояние передвижения мастерской за смену, км;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</a:t>
            </a:r>
            <a:r>
              <a:rPr lang="en-US" sz="2824" dirty="0"/>
              <a:t>V</a:t>
            </a:r>
            <a:r>
              <a:rPr lang="ru-RU" sz="2824" baseline="-25000" dirty="0"/>
              <a:t>м</a:t>
            </a:r>
            <a:r>
              <a:rPr lang="en-US" sz="2824" baseline="-25000" dirty="0"/>
              <a:t> </a:t>
            </a:r>
            <a:r>
              <a:rPr lang="ru-RU" sz="2824" dirty="0"/>
              <a:t>- средняя скорость передвижения мастерской к месту обслуживания и ремонта машин обратно м / ч;   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δ</a:t>
            </a:r>
            <a:r>
              <a:rPr lang="ru-RU" sz="2824" baseline="-25000" dirty="0"/>
              <a:t>м</a:t>
            </a:r>
            <a:r>
              <a:rPr lang="ru-RU" sz="2824" dirty="0"/>
              <a:t> - коэффициент сменности мастерской;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ru-RU" sz="2824" dirty="0"/>
              <a:t>     η</a:t>
            </a:r>
            <a:r>
              <a:rPr lang="ru-RU" sz="2824" baseline="-25000" dirty="0"/>
              <a:t>м</a:t>
            </a:r>
            <a:r>
              <a:rPr lang="ru-RU" sz="2824" dirty="0"/>
              <a:t> - коэффициент использования мастерской.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2824" dirty="0"/>
          </a:p>
        </p:txBody>
      </p:sp>
      <p:pic>
        <p:nvPicPr>
          <p:cNvPr id="45059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225" y="1039813"/>
            <a:ext cx="4027488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B70018A-1C8A-480C-9418-28C60DFE8F9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52525"/>
            <a:ext cx="8229600" cy="392588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b="1"/>
              <a:t>      </a:t>
            </a:r>
            <a:r>
              <a:rPr lang="ru-RU" sz="2300" b="1" u="sng"/>
              <a:t>Учет</a:t>
            </a:r>
            <a:r>
              <a:rPr lang="ru-RU" sz="2300"/>
              <a:t> выполнения технических обслуживании и ремонтов каждой передвижной мастерской или мастерскими стационарного эксплуатационного предприятия ведут в специальном журнале. В настоящее время в связи с развитием машиносчетной техники появилась возможность организовать более широкий точный учет выполнения технических обслуживании и ремонтов с последующей обработкой учетных данных на машиносчетных станциях. </a:t>
            </a:r>
            <a:endParaRPr lang="en-US" sz="2300"/>
          </a:p>
        </p:txBody>
      </p:sp>
      <p:sp>
        <p:nvSpPr>
          <p:cNvPr id="46083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FFC5940-2612-4555-AF26-A6F07E1E80C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333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br>
              <a:rPr lang="ru-RU" dirty="0"/>
            </a:br>
            <a:endParaRPr lang="en-US" dirty="0"/>
          </a:p>
        </p:txBody>
      </p:sp>
      <p:sp>
        <p:nvSpPr>
          <p:cNvPr id="47107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821613" cy="437515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2100"/>
              <a:t>       Современные условия социально-экономического и политического развития характеризуются структурными изменениями в экономике, производстве и эксплуатации машин, механизмов и оборудования.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2100"/>
              <a:t>       </a:t>
            </a:r>
            <a:r>
              <a:rPr lang="ru-RU" sz="2100" u="sng"/>
              <a:t>В структурных изменениях особенно следует выделить</a:t>
            </a:r>
            <a:r>
              <a:rPr lang="ru-RU" sz="2100"/>
              <a:t>: развитие рыночной экономики, новых структур по обеспечению материально-технического производства и услуг и реализации готовой продукции, снижение объёма традиционно выпускаемой продукции и увеличение её номенклатуры, обновление основных средств и обеспечение работоспособности наиболее активной их части – машин, механизмов и оборудования предприятий различной формы собственности. </a:t>
            </a:r>
            <a:endParaRPr lang="en-US" sz="210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F15DD0E-92C0-4B28-91F7-F194EB5421B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672388" cy="534035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defRPr/>
            </a:pPr>
            <a:r>
              <a:rPr lang="ru-RU" dirty="0"/>
              <a:t>     Практика эксплуатации машин транспортной техники  показывает, что в настоящее время при минимальных затратах работоспособное состояние машины позволяют поддерживать первый и второй принципы, которые носят планово-предупредительный характер. В соответствии с руководством по эксплуатации машину ставят на ТО и ремонт в плановом порядке с учётом принятой периодичности и графика проведения работ, чем и обуславливается плановый порядок их проведения.     Предупредительность заключается в своевременном выполнении процессов и операций ТО и ремонта по принятой технологии, что предупреждает появление отказов. Вид и порядок чередования ТО и ремонта (график проведения работ) устанавливается по каждому типу и модельному ряду машин отдельно.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1267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8017983-8C57-4B43-B0CF-64F9E5ED1C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В настоящее время нарушены традиционные связи по изготовлению и поставкам техники. Заводы, выпускающие её в Казахстане, из-за отсутствия рынка резко сократили выпуск продукции.</a:t>
            </a:r>
          </a:p>
          <a:p>
            <a:pPr>
              <a:defRPr/>
            </a:pPr>
            <a:r>
              <a:rPr lang="ru-RU" sz="1800" dirty="0"/>
              <a:t>Освободившиеся производственные площади, оборудование и интеллектуальный потенциал необходимо использовать для производства несложного и ремонта сложного оборудования и машин, приобретаемых за пределами Казахстана, и перейти на сервисное обслуживание техники предприятиями-изготовителями. В сложившихся условиях вопросы поддержания и восстановления работоспособности машин должны быть переориентированы на использование внутренних резервов. Потенциальные возможности повышения эффективности использования машин только в строительстве составляют до 80% за счёт совершенствования методов их технического обслуживания (ТО) и ремонта.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37D1993-EF4F-4950-9F3F-5CC1994E7B6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Особенно важно при решении вопросов технической эксплуатации машин отойти от ныне практикуемого направления организации ТО и ремонтов на основе использования статических методов. Внедрение диагностики и компьютерных технологий при оценке и прогнозировании работоспособности машин позволит обеспечить необходимое качество управления за счёт оценки технического состояния конкретного объекта по текущим значениям контролируемых параметров и в конечном итоге оптимизировать наработку до капитального ремонта и его последующего списания.</a:t>
            </a:r>
          </a:p>
          <a:p>
            <a:pPr>
              <a:defRPr/>
            </a:pPr>
            <a:r>
              <a:rPr lang="ru-RU" sz="1800" dirty="0"/>
              <a:t>Для повышения качества восстановления работоспособности машины в целом целесообразно идти двумя путями в зависимости от расположения предприятиях их изготовления.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88169C4-7D1D-406C-9577-D5EDEBEB565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Для машин,  выпускаемых в пределах Казахстана, необходимы контроль работоспособности и организация капитального ремонта их изготовителями, что повысит качество и ремонтопригодность объекта за счёт устойчивой обратной связи в процессе его производства и эксплуатации. Импортная техника должна обслуживаться и ремонтироваться подготовленными бригадами агрегатного метода на базах эксплуатирующих организаций или на специализированных мероприятиях, имеющих необходимую материальную базу и кадровый потенциал.</a:t>
            </a:r>
          </a:p>
          <a:p>
            <a:pPr>
              <a:defRPr/>
            </a:pPr>
            <a:r>
              <a:rPr lang="ru-RU" sz="1800" dirty="0"/>
              <a:t>При организации ТО и ремонтов решается вопрос о месте и времени их проведения. Время проведения мероприятий по поддержанию и восстановлению работоспособности определяется с учётом предельного значения параметра технического состояния и технико-экономического обоснования.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5B5210A-4D3C-4123-A9B5-B60CB9B0934F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ru-RU" sz="1800"/>
              <a:t>Изготовители техники закладывают основу по периодичности и трудоёмкости проведения ТО и ремонтов без учёта процесса их изменения в зависимости от наработки с начала эксплуатации или капитального ремонта. При планировании ТО и ремонтов целесообразно сохранить периодичность предлагаемых мероприятий изготовителями техники для выполнения обязательных операций, обеспечивающих безопасные условия труда и ограничивающих интенсивность изменения контролируемых параметров. Трудоёмкость всех операций по поддерживанию и восстановлению работоспособности техники определяется при диагностировании её с периодичностью, установленной изготовителем. Безотказная работа техники и трудоёмкость ТО и ремонтов зависят от точности определения изменений контролируемых параметров при диагностировании сборочных единиц, систем и объекта в целом.</a:t>
            </a:r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888FA7D-3973-4C55-BCF5-C5DB421D9421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52227" name="Содержимое 2"/>
          <p:cNvSpPr>
            <a:spLocks noGrp="1"/>
          </p:cNvSpPr>
          <p:nvPr>
            <p:ph sz="quarter" idx="1"/>
          </p:nvPr>
        </p:nvSpPr>
        <p:spPr>
          <a:xfrm>
            <a:off x="204788" y="1143000"/>
            <a:ext cx="8534400" cy="5229225"/>
          </a:xfrm>
        </p:spPr>
        <p:txBody>
          <a:bodyPr/>
          <a:lstStyle/>
          <a:p>
            <a:r>
              <a:rPr lang="ru-RU" sz="1800"/>
              <a:t>Для обслуживания и ремонта, современных конструктивно сложных машин необходимо эксплуатационные базы, передвижные мастерские укомплектовывать необходимым технологическим оборудованием.</a:t>
            </a:r>
          </a:p>
          <a:p>
            <a:r>
              <a:rPr lang="ru-RU" sz="1800"/>
              <a:t>В сложившихся условиях перспективно производить капитальные ремонты техники, выпускаемой за рубежом на региональной основе, со специализацией ремонтных предприятий по выпуску и ремонту сборочных единиц. Это позволит в перспективе перейти к ремонту агрегатным методом. В этих условиях на базах механизации будут выполняться, в основном, только монтажно-демонтажные работы по замене отдельных сборочных единиц.</a:t>
            </a:r>
          </a:p>
          <a:p>
            <a:r>
              <a:rPr lang="ru-RU" sz="1800"/>
              <a:t>На современном этапе (широкого внедрения компьютерных технологий при оценке работоспособности машин и применения автоматизированных систем управления технологическими процессами, требующих включения в конструкцию систем гидравлического управления рабочим оборудованием, электронных систем и элементов автоматики) необходимо создавать специализированные бригады по проведению пусконаладочных и контрольно-регулировочных работ. При этом задача учебных заведений – организовать подготовку инженерно-технических работников, занятых эксплуатацией техники, способных решать вопросы по обеспечению работоспособности новых машин.</a:t>
            </a:r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404EA7B-0D06-45A2-9653-C7135DF0C8F7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Организация технического обслуживания и ремонта в высокоразвитых странах, как правило, осуществляется специализированными фирмами-дилерами. В производственном отношении они тесно связаны с фирмами, выпускающими технику, но имеют и собственные производственные мощности, со стационарными постами по ремонту и обслуживанию, а также передвижными станциями по проведению ремонтно-профилактических работ. </a:t>
            </a:r>
          </a:p>
          <a:p>
            <a:pPr>
              <a:defRPr/>
            </a:pPr>
            <a:r>
              <a:rPr lang="ru-RU" sz="1800" dirty="0"/>
              <a:t>Специалисты фирм-дилеров проходят в фирмах-изготовителях учёбу на семинарах, которые проводятся 3 раза в год. Оперативная связь между специалистами этих предприятий обеспечивается прямыми телефонными консультациями при сложных поломках техники.</a:t>
            </a:r>
          </a:p>
          <a:p>
            <a:pPr>
              <a:defRPr/>
            </a:pPr>
            <a:r>
              <a:rPr lang="ru-RU" sz="1800" dirty="0"/>
              <a:t>Дилеры имеют определённый комплект запасных частей, которые продаются в среднем в 2 раза дороже по сравнению со стоимостью, заложенной в новую технику. После снятия машины с производства дилер снабжается запасными частями ещё 7 лет.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B68614-DF20-4CC1-A0AB-08D64207BFA0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ru-RU" sz="3200" dirty="0">
                <a:solidFill>
                  <a:srgbClr val="000000"/>
                </a:solidFill>
              </a:rPr>
            </a:br>
            <a:br>
              <a:rPr lang="ru-RU" sz="3200" dirty="0">
                <a:solidFill>
                  <a:srgbClr val="000000"/>
                </a:solidFill>
              </a:rPr>
            </a:br>
            <a:r>
              <a:rPr lang="ru-RU" sz="3200" dirty="0">
                <a:solidFill>
                  <a:srgbClr val="000000"/>
                </a:solidFill>
              </a:rPr>
              <a:t>Особенности организации ТО и ремонтов в современных условиях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Зарубежные фирмы обеспечивают высокий уровень обеспечения работоспособности выпускаемых машин. Это связано с чрезвычайно высокими финансовыми и престижными потерями фирмы, что может привести к потере рынка сбыта новой техники. В США 83% фирм обеспечивают запасными частями потребителей в течение суток, остальные – в течение 48 часов. Многие фирмы имеют локальные склады запасных частей в различных районах потребления техники. Эти склады обеспечиваются на 67% запасными частями, изготавливаемыми на фирмах – изготовителях техники. Запасные части изготавливаются, как правило, на тех же линиях, где производится комплектное оборудование.</a:t>
            </a:r>
          </a:p>
          <a:p>
            <a:pPr>
              <a:defRPr/>
            </a:pPr>
            <a:r>
              <a:rPr lang="ru-RU" sz="1800" dirty="0"/>
              <a:t>Многие фирмы работу по расширению рынков сбыта своей техники проводят через подготовку кадров по её технической эксплуатации, строительство баз по обслуживанию и ремонту и через разветвлённую сеть по хранению и доставке запасных частей и сборочных единиц, а также поддержания необходимого уровня научно-конструкторских разработок.</a:t>
            </a:r>
          </a:p>
          <a:p>
            <a:pPr marL="0" indent="457200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dirty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5AEFE7-8639-468D-A75F-38C4D2D0B401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568325"/>
            <a:ext cx="8229600" cy="54387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kk-KZ" dirty="0"/>
              <a:t>      В РК принята </a:t>
            </a:r>
            <a:r>
              <a:rPr lang="kk-KZ" b="1" i="1" u="sng" dirty="0"/>
              <a:t>планово-предупредительная система</a:t>
            </a:r>
            <a:r>
              <a:rPr lang="kk-KZ" b="1" u="sng" dirty="0"/>
              <a:t> </a:t>
            </a:r>
            <a:r>
              <a:rPr lang="kk-KZ" b="1" i="1" u="sng" dirty="0"/>
              <a:t>технического обслуживания и ремонта машин</a:t>
            </a:r>
            <a:r>
              <a:rPr lang="kk-KZ" i="1" dirty="0"/>
              <a:t>,</a:t>
            </a:r>
            <a:r>
              <a:rPr lang="kk-KZ" dirty="0"/>
              <a:t> отвечающая принципам плановости народного хозяйства.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      Система  </a:t>
            </a:r>
            <a:r>
              <a:rPr lang="ru-RU" b="1" i="1" u="sng" dirty="0"/>
              <a:t>планово-предупредительн</a:t>
            </a:r>
            <a:r>
              <a:rPr lang="kk-KZ" b="1" i="1" u="sng" dirty="0"/>
              <a:t>ого</a:t>
            </a:r>
            <a:r>
              <a:rPr lang="ru-RU" b="1" i="1" u="sng" dirty="0"/>
              <a:t>  технического обслуживания и ремонта</a:t>
            </a:r>
            <a:r>
              <a:rPr lang="ru-RU" b="1" i="1" dirty="0"/>
              <a:t> </a:t>
            </a:r>
            <a:r>
              <a:rPr lang="ru-RU" dirty="0"/>
              <a:t>представляет собой комплекс организационно-технических мероприятий, проводимых в плановом порядке для обеспечения работоспособности и исправности машин в течение всего срока их службы при соблюдении заданных условий и режимов эксплуатации.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2291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74263E-D6B6-4C2A-9E55-7C4EF17D68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266700"/>
            <a:ext cx="8229600" cy="57404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100" dirty="0"/>
              <a:t>	</a:t>
            </a:r>
            <a:r>
              <a:rPr lang="ru-RU" dirty="0"/>
              <a:t>В соответствии с ГОСТ 18322-78 все работы, предусмотренные планово-предупредительной системой, подразделяет на техническое обслуживание и ремонт (рисунок 1)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kk-KZ" dirty="0"/>
              <a:t> </a:t>
            </a: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dirty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dirty="0"/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dirty="0"/>
          </a:p>
          <a:p>
            <a:pPr marL="365760" indent="-256032"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1800" dirty="0"/>
              <a:t>Рисунок 1. Схема планово-предупредительной системы технического обслуживания и ремонта машин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pic>
        <p:nvPicPr>
          <p:cNvPr id="13315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71688"/>
            <a:ext cx="7959725" cy="290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5CDC7C0-7EF2-408C-B343-6DFC9789CF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1675"/>
            <a:ext cx="8229600" cy="56070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dirty="0"/>
              <a:t>       </a:t>
            </a:r>
            <a:r>
              <a:rPr lang="ru-RU" sz="2000" b="1" i="1" dirty="0"/>
              <a:t>Техническим обслуживанием </a:t>
            </a:r>
            <a:r>
              <a:rPr lang="ru-RU" sz="2000" b="1" dirty="0"/>
              <a:t>(ТО) </a:t>
            </a:r>
            <a:r>
              <a:rPr lang="ru-RU" sz="2000" dirty="0"/>
              <a:t>называют комплекс операций (или операцию) по поддержанию работоспособности (или исправности) изделия при использовании его по назначению, хранении и транспортировании.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ru-RU" sz="20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kk-KZ" sz="2000" dirty="0"/>
              <a:t>       </a:t>
            </a:r>
            <a:r>
              <a:rPr lang="ru-RU" sz="2000" dirty="0"/>
              <a:t>Техническое обслуживание предусматривает обязательный выполняемый периодически по плану объем работ, заранее установленных для данного типа и модели машины. Несмотря на плановость работ по техническому обслуживанию при известной степени изнашивания, дальнейшее использование машины становится технически и экономически нецелесообразным или даже опасным (аварийным). В этом случае возникает необходимость в выполнении ремонтных операций.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ru-RU" sz="23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300" dirty="0"/>
          </a:p>
        </p:txBody>
      </p:sp>
      <p:sp>
        <p:nvSpPr>
          <p:cNvPr id="14339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09F9408-1FED-433A-A8C2-02EFD48D0BC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279525"/>
            <a:ext cx="8229600" cy="352583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 3" pitchFamily="18" charset="2"/>
              <a:buChar char=""/>
            </a:pPr>
            <a:r>
              <a:rPr lang="ru-RU" b="1"/>
              <a:t>	</a:t>
            </a:r>
            <a:r>
              <a:rPr lang="ru-RU" b="1" u="sng"/>
              <a:t>Ремонт</a:t>
            </a:r>
            <a:r>
              <a:rPr lang="ru-RU"/>
              <a:t> - комплекс операций по восстановлению работоспособности и исправности изделия (машины) и восстановлению ресурсов изделий и их составных частей. Объем работ по ремонту машин зависит от качества технического обслуживания, условий использования машин и квалификации рабочих. Поэтому объем ремонтных работ в большинстве случаев не регламентирован и устанавливается на основании фактической потребности. </a:t>
            </a:r>
            <a:endParaRPr lang="en-US"/>
          </a:p>
        </p:txBody>
      </p:sp>
      <p:sp>
        <p:nvSpPr>
          <p:cNvPr id="15363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28014CE-A7C3-4651-984C-307907ADF72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703263"/>
            <a:ext cx="7899400" cy="454183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defRPr/>
            </a:pPr>
            <a:r>
              <a:rPr lang="ru-RU" sz="2486" dirty="0"/>
              <a:t>      </a:t>
            </a:r>
            <a:r>
              <a:rPr lang="ru-RU" sz="2000" dirty="0"/>
              <a:t>Каждый вид технического обслуживания (ТО) включает строго установленный перечень (номенклатуру) работ (операций), которые должны быть выполнены. Эти операции делятся на две составные части – контрольную и исполнительскую. Контрольная часть (диагностическая) операций ТО является обязательной, а исполнительская часть выполняется по потребности. Это значительно сокращает материальные и трудовые затраты при ТО подвижного состава. </a:t>
            </a:r>
          </a:p>
          <a:p>
            <a:pPr marL="0" indent="0">
              <a:spcBef>
                <a:spcPts val="0"/>
              </a:spcBef>
              <a:defRPr/>
            </a:pPr>
            <a:r>
              <a:rPr lang="ru-RU" sz="2000" dirty="0"/>
              <a:t>       Диагностика является частью технологического процесса технического обслуживания (ТО) и текущего ремонта (ТР) машин, обеспечивая получение исходной информации о техническом состоянии машин. Диагностика машин характеризуется назначением и местом в технологическом процессе технического обслуживания и ремонта.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16387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349E691-7DE1-47FA-9330-447C686B68E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254</TotalTime>
  <Words>4660</Words>
  <Application>Microsoft Office PowerPoint</Application>
  <PresentationFormat>Экран (4:3)</PresentationFormat>
  <Paragraphs>230</Paragraphs>
  <Slides>46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5" baseType="lpstr">
      <vt:lpstr>Arial</vt:lpstr>
      <vt:lpstr>Calibri</vt:lpstr>
      <vt:lpstr>Lucida Sans Unicode</vt:lpstr>
      <vt:lpstr>Segoe UI Webfont</vt:lpstr>
      <vt:lpstr>Times New Roman</vt:lpstr>
      <vt:lpstr>Wingdings</vt:lpstr>
      <vt:lpstr>Wingdings 2</vt:lpstr>
      <vt:lpstr>Wingdings 3</vt:lpstr>
      <vt:lpstr>Эркер</vt:lpstr>
      <vt:lpstr>Презентация PowerPoint</vt:lpstr>
      <vt:lpstr>Сущность и содержание системы </vt:lpstr>
      <vt:lpstr>В рыночных условиях могут быть использованы три принципа технического обслуживания и ремонта машин транспортной техники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работ выполняемые ТО-1 </vt:lpstr>
      <vt:lpstr>Виды работ выполняемые ТО-1 </vt:lpstr>
      <vt:lpstr>Виды работ выполняемые ТО-1 </vt:lpstr>
      <vt:lpstr>Виды работ выполняемые ТО-1 </vt:lpstr>
      <vt:lpstr>Презентация PowerPoint</vt:lpstr>
      <vt:lpstr>Виды работ выполняемые ТО-2 </vt:lpstr>
      <vt:lpstr>Виды работ выполняемые ТО-2 </vt:lpstr>
      <vt:lpstr>Виды работ выполняемые ТО-2 </vt:lpstr>
      <vt:lpstr>Виды работ выполняемые ТО-2</vt:lpstr>
      <vt:lpstr>Виды работ выполняемые ТО-2 </vt:lpstr>
      <vt:lpstr>Виды работ выполняемые ТО-2 </vt:lpstr>
      <vt:lpstr>Виды работ выполняемые ТО-2 </vt:lpstr>
      <vt:lpstr>Виды работ выполняемые ТО-2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Планирование и учёт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организации ТО и ремонтов в современных условиях 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  <vt:lpstr>  Особенности организации ТО и ремонтов в современных условиях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планово-предупредительного технического обслуживания и ремонта машин</dc:title>
  <dc:creator>Бану Ахметова</dc:creator>
  <cp:lastModifiedBy>Nurbol Kamzanov</cp:lastModifiedBy>
  <cp:revision>32</cp:revision>
  <dcterms:created xsi:type="dcterms:W3CDTF">2012-10-01T15:24:06Z</dcterms:created>
  <dcterms:modified xsi:type="dcterms:W3CDTF">2021-12-04T15:15:03Z</dcterms:modified>
</cp:coreProperties>
</file>