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0" r:id="rId1"/>
  </p:sldMasterIdLst>
  <p:notesMasterIdLst>
    <p:notesMasterId r:id="rId18"/>
  </p:notesMasterIdLst>
  <p:sldIdLst>
    <p:sldId id="292" r:id="rId2"/>
    <p:sldId id="284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85" r:id="rId11"/>
    <p:sldId id="286" r:id="rId12"/>
    <p:sldId id="288" r:id="rId13"/>
    <p:sldId id="287" r:id="rId14"/>
    <p:sldId id="291" r:id="rId15"/>
    <p:sldId id="290" r:id="rId16"/>
    <p:sldId id="289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7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8ABEC1A-2209-4D9C-8BA5-EABEF207166A}" type="datetimeFigureOut">
              <a:rPr lang="ru-RU"/>
              <a:pPr>
                <a:defRPr/>
              </a:pPr>
              <a:t>04.12.2021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9180904-0EDE-47C6-8E80-DD37DF4A2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D30DC-9403-434A-9A1A-0FCACFD8106D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BF5F1-5E68-4E39-9B8E-485A25AAF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0EC3C-B71E-4316-AD16-939CAD1A1E74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11AEC-A9B4-4A2E-A797-5D7E705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9B2A9-1301-4EA1-84AD-031DD5A346FE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D4E8F-2732-4C32-80A7-4D962D1C9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AD44CA-6007-45D5-AF2A-160EC3E9A5CD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14EFB6-ABF9-4865-8B3B-96628E3CE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19BD3-1AE1-48A1-93DD-9D4AD0530918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193FB-9D14-4C4B-9F15-DFF78034D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92E1-9F69-46A2-B865-49308046A33A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E833-A2BB-4BF5-B6AE-61FAB4FBC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0B9E-B4BB-497B-A301-98B5CC452AF9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7ED70-6601-48D7-BF5C-5BAC79535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298489-36FA-47A5-B07F-D2332E8C1520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79E4A3-357C-4AF7-8310-D7876AF08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951C2-EBDB-484A-9433-A94E18DFF8B6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2F27F-4C49-4514-90FE-2942FE144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08F187-A0F1-4812-8402-9B6BC43D6A50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C2FAB9-637F-4DD6-A1FC-042F375E1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54E445-5FE2-48D8-B353-15A2473135E1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AF4AB3E-FA7E-4F16-A62E-7CA957B55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BAB165-37A9-44DB-846B-1A912EE80DA2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4C30A2-D1F4-44AC-BAD1-B67FB8F0E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87" r:id="rId4"/>
    <p:sldLayoutId id="2147483888" r:id="rId5"/>
    <p:sldLayoutId id="2147483895" r:id="rId6"/>
    <p:sldLayoutId id="2147483889" r:id="rId7"/>
    <p:sldLayoutId id="2147483896" r:id="rId8"/>
    <p:sldLayoutId id="2147483897" r:id="rId9"/>
    <p:sldLayoutId id="2147483890" r:id="rId10"/>
    <p:sldLayoutId id="21474838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84979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3B3C4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946F5A-ABE0-4208-B60F-BFA867BF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20DAA8-7CC8-498E-A92C-C5E67A145C6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AAAB5C-56C7-425C-ACB2-74342843AE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14EFB6-ABF9-4865-8B3B-96628E3CE39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DE09F0B-79E3-438F-8762-6BA8E0536C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FE16F67-6B14-4B37-A70E-245C9C855F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3E5D5F-A877-4D2E-B680-55AE23836EBD}"/>
              </a:ext>
            </a:extLst>
          </p:cNvPr>
          <p:cNvSpPr txBox="1"/>
          <p:nvPr/>
        </p:nvSpPr>
        <p:spPr>
          <a:xfrm>
            <a:off x="125759" y="1320045"/>
            <a:ext cx="889248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№6 «</a:t>
            </a:r>
            <a:r>
              <a:rPr lang="ru-RU" sz="2800" dirty="0">
                <a:solidFill>
                  <a:schemeClr val="bg1"/>
                </a:solidFill>
              </a:rPr>
              <a:t>Система планово-предупредительного технического обслуживания и ремонта машин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800">
                <a:solidFill>
                  <a:schemeClr val="bg1"/>
                </a:solidFill>
                <a:cs typeface="Times New Roman" panose="02020603050405020304" pitchFamily="18" charset="0"/>
              </a:rPr>
              <a:t>Часть 2</a:t>
            </a:r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79835B9-2E26-4327-9A11-2052B3A028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53" y="524631"/>
            <a:ext cx="4178893" cy="9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16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В настоящее время нарушены традиционные связи по изготовлению и поставкам техники. Заводы, выпускающие её в Казахстане, из-за отсутствия рынка резко сократили выпуск продукции.</a:t>
            </a:r>
          </a:p>
          <a:p>
            <a:pPr>
              <a:defRPr/>
            </a:pPr>
            <a:r>
              <a:rPr lang="ru-RU" sz="1800" dirty="0"/>
              <a:t>Освободившиеся производственные площади, оборудование и интеллектуальный потенциал необходимо использовать для производства несложного и ремонта сложного оборудования и машин, приобретаемых за пределами Казахстана, и перейти на сервисное обслуживание техники предприятиями-изготовителями. В сложившихся условиях вопросы поддержания и восстановления работоспособности машин должны быть переориентированы на использование внутренних резервов. Потенциальные возможности повышения эффективности использования машин только в строительстве составляют до 80% за счёт совершенствования методов их технического обслуживания (ТО) и ремонта.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37D1993-EF4F-4950-9F3F-5CC1994E7B6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Особенно важно при решении вопросов технической эксплуатации машин отойти от ныне практикуемого направления организации ТО и ремонтов на основе использования статических методов. Внедрение диагностики и компьютерных технологий при оценке и прогнозировании работоспособности машин позволит обеспечить необходимое качество управления за счёт оценки технического состояния конкретного объекта по текущим значениям контролируемых параметров и в конечном итоге оптимизировать наработку до капитального ремонта и его последующего списания.</a:t>
            </a:r>
          </a:p>
          <a:p>
            <a:pPr>
              <a:defRPr/>
            </a:pPr>
            <a:r>
              <a:rPr lang="ru-RU" sz="1800" dirty="0"/>
              <a:t>Для повышения качества восстановления работоспособности машины в целом целесообразно идти двумя путями в зависимости от расположения предприятиях их изготовления.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88169C4-7D1D-406C-9577-D5EDEBEB56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Для машин,  выпускаемых в пределах Казахстана, необходимы контроль работоспособности и организация капитального ремонта их изготовителями, что повысит качество и ремонтопригодность объекта за счёт устойчивой обратной связи в процессе его производства и эксплуатации. Импортная техника должна обслуживаться и ремонтироваться подготовленными бригадами агрегатного метода на базах эксплуатирующих организаций или на специализированных мероприятиях, имеющих необходимую материальную базу и кадровый потенциал.</a:t>
            </a:r>
          </a:p>
          <a:p>
            <a:pPr>
              <a:defRPr/>
            </a:pPr>
            <a:r>
              <a:rPr lang="ru-RU" sz="1800" dirty="0"/>
              <a:t>При организации ТО и ремонтов решается вопрос о месте и времени их проведения. Время проведения мероприятий по поддержанию и восстановлению работоспособности определяется с учётом предельного значения параметра технического состояния и технико-экономического обоснования.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5B5210A-4D3C-4123-A9B5-B60CB9B093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sz="1800"/>
              <a:t>Изготовители техники закладывают основу по периодичности и трудоёмкости проведения ТО и ремонтов без учёта процесса их изменения в зависимости от наработки с начала эксплуатации или капитального ремонта. При планировании ТО и ремонтов целесообразно сохранить периодичность предлагаемых мероприятий изготовителями техники для выполнения обязательных операций, обеспечивающих безопасные условия труда и ограничивающих интенсивность изменения контролируемых параметров. Трудоёмкость всех операций по поддерживанию и восстановлению работоспособности техники определяется при диагностировании её с периодичностью, установленной изготовителем. Безотказная работа техники и трудоёмкость ТО и ремонтов зависят от точности определения изменений контролируемых параметров при диагностировании сборочных единиц, систем и объекта в целом.</a:t>
            </a:r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888FA7D-3973-4C55-BCF5-C5DB421D942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52227" name="Содержимое 2"/>
          <p:cNvSpPr>
            <a:spLocks noGrp="1"/>
          </p:cNvSpPr>
          <p:nvPr>
            <p:ph sz="quarter" idx="1"/>
          </p:nvPr>
        </p:nvSpPr>
        <p:spPr>
          <a:xfrm>
            <a:off x="204788" y="1143000"/>
            <a:ext cx="8534400" cy="5229225"/>
          </a:xfrm>
        </p:spPr>
        <p:txBody>
          <a:bodyPr/>
          <a:lstStyle/>
          <a:p>
            <a:r>
              <a:rPr lang="ru-RU" sz="1800"/>
              <a:t>Для обслуживания и ремонта, современных конструктивно сложных машин необходимо эксплуатационные базы, передвижные мастерские укомплектовывать необходимым технологическим оборудованием.</a:t>
            </a:r>
          </a:p>
          <a:p>
            <a:r>
              <a:rPr lang="ru-RU" sz="1800"/>
              <a:t>В сложившихся условиях перспективно производить капитальные ремонты техники, выпускаемой за рубежом на региональной основе, со специализацией ремонтных предприятий по выпуску и ремонту сборочных единиц. Это позволит в перспективе перейти к ремонту агрегатным методом. В этих условиях на базах механизации будут выполняться, в основном, только монтажно-демонтажные работы по замене отдельных сборочных единиц.</a:t>
            </a:r>
          </a:p>
          <a:p>
            <a:r>
              <a:rPr lang="ru-RU" sz="1800"/>
              <a:t>На современном этапе (широкого внедрения компьютерных технологий при оценке работоспособности машин и применения автоматизированных систем управления технологическими процессами, требующих включения в конструкцию систем гидравлического управления рабочим оборудованием, электронных систем и элементов автоматики) необходимо создавать специализированные бригады по проведению пусконаладочных и контрольно-регулировочных работ. При этом задача учебных заведений – организовать подготовку инженерно-технических работников, занятых эксплуатацией техники, способных решать вопросы по обеспечению работоспособности новых машин.</a:t>
            </a:r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404EA7B-0D06-45A2-9653-C7135DF0C8F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Организация технического обслуживания и ремонта в высокоразвитых странах, как правило, осуществляется специализированными фирмами-дилерами. В производственном отношении они тесно связаны с фирмами, выпускающими технику, но имеют и собственные производственные мощности, со стационарными постами по ремонту и обслуживанию, а также передвижными станциями по проведению ремонтно-профилактических работ. </a:t>
            </a:r>
          </a:p>
          <a:p>
            <a:pPr>
              <a:defRPr/>
            </a:pPr>
            <a:r>
              <a:rPr lang="ru-RU" sz="1800" dirty="0"/>
              <a:t>Специалисты фирм-дилеров проходят в фирмах-изготовителях учёбу на семинарах, которые проводятся 3 раза в год. Оперативная связь между специалистами этих предприятий обеспечивается прямыми телефонными консультациями при сложных поломках техники.</a:t>
            </a:r>
          </a:p>
          <a:p>
            <a:pPr>
              <a:defRPr/>
            </a:pPr>
            <a:r>
              <a:rPr lang="ru-RU" sz="1800" dirty="0"/>
              <a:t>Дилеры имеют определённый комплект запасных частей, которые продаются в среднем в 2 раза дороже по сравнению со стоимостью, заложенной в новую технику. После снятия машины с производства дилер снабжается запасными частями ещё 7 лет.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B68614-DF20-4CC1-A0AB-08D64207BFA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Зарубежные фирмы обеспечивают высокий уровень обеспечения работоспособности выпускаемых машин. Это связано с чрезвычайно высокими финансовыми и престижными потерями фирмы, что может привести к потере рынка сбыта новой техники. В США 83% фирм обеспечивают запасными частями потребителей в течение суток, остальные – в течение 48 часов. Многие фирмы имеют локальные склады запасных частей в различных районах потребления техники. Эти склады обеспечиваются на 67% запасными частями, изготавливаемыми на фирмах – изготовителях техники. Запасные части изготавливаются, как правило, на тех же линиях, где производится комплектное оборудование.</a:t>
            </a:r>
          </a:p>
          <a:p>
            <a:pPr>
              <a:defRPr/>
            </a:pPr>
            <a:r>
              <a:rPr lang="ru-RU" sz="1800" dirty="0"/>
              <a:t>Многие фирмы работу по расширению рынков сбыта своей техники проводят через подготовку кадров по её технической эксплуатации, строительство баз по обслуживанию и ремонту и через разветвлённую сеть по хранению и доставке запасных частей и сборочных единиц, а также поддержания необходимого уровня научно-конструкторских разработок.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5AEFE7-8639-468D-A75F-38C4D2D0B40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85863"/>
            <a:ext cx="8229600" cy="4821237"/>
          </a:xfrm>
        </p:spPr>
        <p:txBody>
          <a:bodyPr/>
          <a:lstStyle/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2000"/>
              <a:t>Оптимальные режимы зависят от следующих основных факторов: режима работы машин, климатических условий, качества горюче-смазочных материалов, квалификации обслуживающего персонала, качества технического обслуживания и ремонта.</a:t>
            </a:r>
          </a:p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2000"/>
              <a:t>Многообразие этих факторов осложняют решение задачи по определению оптимального режима технического обслуживания (ремонта) для различных типов машин </a:t>
            </a:r>
            <a:r>
              <a:rPr lang="kk-KZ" sz="2000"/>
              <a:t>в</a:t>
            </a:r>
            <a:r>
              <a:rPr lang="ru-RU" sz="2000"/>
              <a:t> связи с этим разработка режимов технического обслуживания и ремонта базируется на постоянных наблюдениях и анализе большего количества учетного материала. Данная задача может быть несколько упрощена путем использования режимов, рекомендованных нормативной и эксплуатационной документацией, и последующей их корректировкой применительно к конкретным условиям эксплуатации.</a:t>
            </a:r>
          </a:p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endParaRPr lang="ru-RU" sz="2000"/>
          </a:p>
        </p:txBody>
      </p:sp>
      <p:sp>
        <p:nvSpPr>
          <p:cNvPr id="39939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FB491F3-10C3-49BE-81EF-138A37EE8BA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dirty="0">
                <a:solidFill>
                  <a:schemeClr val="tx1"/>
                </a:solidFill>
              </a:rPr>
              <a:t>Планирование и учёт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2250" cy="4873625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86" dirty="0"/>
              <a:t>        </a:t>
            </a:r>
            <a:r>
              <a:rPr lang="ru-RU" sz="2486" u="sng" dirty="0"/>
              <a:t>Планирование организации технического обслуживания и ремонта</a:t>
            </a:r>
            <a:r>
              <a:rPr lang="ru-RU" sz="2486" dirty="0"/>
              <a:t> предусматривает разработку двух основных документов: годового и месячного планов технических обслуживании и ремонтов машин.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86" dirty="0"/>
              <a:t>         </a:t>
            </a:r>
            <a:r>
              <a:rPr lang="ru-RU" sz="2486" u="sng" dirty="0"/>
              <a:t>Цель</a:t>
            </a:r>
            <a:r>
              <a:rPr lang="ru-RU" sz="2486" dirty="0"/>
              <a:t> этих документов заключается в том, чтобы установить количество технических обслуживании и ремонтов, определить сроки их выполнения, потребность в рабочей силе, количество передвижных средств и эксплуатационных материалов. Таким образом, годовой план является основанием для расчета материальных и трудовых ресурсов при разработке производственных планов.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960E34D-2143-4437-8D5D-5B0F5AF475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401638"/>
            <a:ext cx="7870825" cy="59150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ru-RU"/>
              <a:t>       </a:t>
            </a:r>
            <a:r>
              <a:rPr lang="ru-RU" u="sng"/>
              <a:t>Для расчетов связанных с планированием технического обслуживания и ремонта, необходимы следующие данные: 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число машин по типам и маркам; 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число машин, подлежащих списанию;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число новых машин, которое эксплуатационное предприятие предполагает получить в планируемом году;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фактическое число </a:t>
            </a:r>
            <a:r>
              <a:rPr lang="kk-KZ" sz="2400"/>
              <a:t>м</a:t>
            </a:r>
            <a:r>
              <a:rPr lang="ru-RU" sz="2400"/>
              <a:t>ашино-часов (наработка), отработанное машинами с начала года, начала эксплуатации или после капитального ремонта;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планируемое на год число часов работы машин;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периодичность выполнения соответствующего вида технического обслуживания или ремонта;</a:t>
            </a:r>
            <a:endParaRPr lang="kk-KZ" sz="2400"/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kk-KZ" sz="2400"/>
              <a:t>- нормы трудоёмкости проведения ТО и ремонта машин. </a:t>
            </a:r>
            <a:endParaRPr lang="en-US" sz="2400"/>
          </a:p>
        </p:txBody>
      </p:sp>
      <p:sp>
        <p:nvSpPr>
          <p:cNvPr id="41987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32201C-08E1-4A51-89D9-8107820177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250825"/>
            <a:ext cx="8229600" cy="6032500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dirty="0"/>
              <a:t>	</a:t>
            </a:r>
            <a:r>
              <a:rPr lang="ru-RU" sz="2968" u="sng" dirty="0"/>
              <a:t>Число технических обслуживаний и ремонтов по видам</a:t>
            </a:r>
            <a:r>
              <a:rPr lang="ru-RU" sz="2968" dirty="0"/>
              <a:t>, которые должны быть осуществлены на протяжении планируемого года, по каждой из машин определяют расчетом: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968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968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968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968" dirty="0"/>
              <a:t>                                                                            (1)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968" dirty="0"/>
              <a:t>где </a:t>
            </a:r>
            <a:r>
              <a:rPr lang="ru-RU" sz="2968" u="sng" dirty="0"/>
              <a:t>Н</a:t>
            </a:r>
            <a:r>
              <a:rPr lang="ru-RU" sz="2968" u="sng" baseline="-25000" dirty="0"/>
              <a:t>ф</a:t>
            </a:r>
            <a:r>
              <a:rPr lang="ru-RU" sz="2968" dirty="0"/>
              <a:t> - фактическая наработка машины на начало планируемого года со    времени проведения последнего, аналогичного расчетному, вида технического обслуживания (ремонта)с начала эксплуатации, ч;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968" dirty="0"/>
              <a:t>      </a:t>
            </a:r>
            <a:r>
              <a:rPr lang="ru-RU" sz="2968" u="sng" dirty="0"/>
              <a:t>Н</a:t>
            </a:r>
            <a:r>
              <a:rPr lang="ru-RU" sz="2968" u="sng" baseline="-25000" dirty="0"/>
              <a:t>пл</a:t>
            </a:r>
            <a:r>
              <a:rPr lang="ru-RU" sz="2968" dirty="0"/>
              <a:t> - планируемая наработка на расчетный период, ч;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968" dirty="0"/>
              <a:t>      </a:t>
            </a:r>
            <a:r>
              <a:rPr lang="ru-RU" sz="2968" u="sng" dirty="0"/>
              <a:t>Т</a:t>
            </a:r>
            <a:r>
              <a:rPr lang="ru-RU" sz="2968" u="sng" baseline="-25000" dirty="0"/>
              <a:t>п</a:t>
            </a:r>
            <a:r>
              <a:rPr lang="ru-RU" sz="2968" dirty="0"/>
              <a:t> - периодичность выполнения соответствующего вида технического обслуживания (ремонта), по которому ведется расчет, ч;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968" dirty="0"/>
              <a:t>      </a:t>
            </a:r>
            <a:r>
              <a:rPr lang="ru-RU" sz="2968" u="sng" dirty="0"/>
              <a:t>К</a:t>
            </a:r>
            <a:r>
              <a:rPr lang="ru-RU" sz="2968" u="sng" baseline="-25000" dirty="0"/>
              <a:t>п</a:t>
            </a:r>
            <a:r>
              <a:rPr lang="ru-RU" sz="2968" dirty="0"/>
              <a:t> - количество всех видов технических обслуживании и ремонтов с периодичностью большей, чем периодичность того вида, по которому ведется расчет.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pic>
        <p:nvPicPr>
          <p:cNvPr id="43011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2838" y="1308100"/>
            <a:ext cx="3322637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B57C641-6F0E-44DD-AC52-D21221AF3E6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300038"/>
            <a:ext cx="8229600" cy="5707062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dirty="0"/>
              <a:t>	</a:t>
            </a:r>
            <a:r>
              <a:rPr lang="ru-RU" sz="2200" u="sng" dirty="0"/>
              <a:t>Месячным планом - графиком технического обслуживания и ремонта </a:t>
            </a:r>
            <a:r>
              <a:rPr lang="ru-RU" sz="2200" dirty="0"/>
              <a:t>устанавливают день остановки машины для проведения соответствующих воздействий и продолжительность простоя машины в днях. Порядковый рабочий день месяца, в который начинают техническое обслуживание и ремонт машины, определяют по формуле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2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200" dirty="0"/>
              <a:t> </a:t>
            </a:r>
            <a:endParaRPr lang="ru-RU" sz="22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                                                                (2)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	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где К</a:t>
            </a:r>
            <a:r>
              <a:rPr lang="ru-RU" sz="2200" baseline="-25000" dirty="0"/>
              <a:t>Др</a:t>
            </a:r>
            <a:r>
              <a:rPr lang="ru-RU" sz="2200" dirty="0"/>
              <a:t> - количество рабочих дней в планируемом месяце, определяемое по календарю с учетом установленного в данном предприятии режима работы;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      </a:t>
            </a:r>
            <a:r>
              <a:rPr lang="ru-RU" sz="2200" dirty="0" err="1"/>
              <a:t>Н</a:t>
            </a:r>
            <a:r>
              <a:rPr lang="ru-RU" sz="2200" baseline="-25000" dirty="0" err="1"/>
              <a:t>пл</a:t>
            </a:r>
            <a:r>
              <a:rPr lang="ru-RU" sz="2200" dirty="0"/>
              <a:t> - планируемая наработка на расчетный период, ч.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486" dirty="0"/>
          </a:p>
        </p:txBody>
      </p:sp>
      <p:pic>
        <p:nvPicPr>
          <p:cNvPr id="44035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3675" y="2617788"/>
            <a:ext cx="369887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F16720B-D8F7-41DF-AEC0-714B5D3AF16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284163"/>
            <a:ext cx="8229600" cy="6149975"/>
          </a:xfrm>
        </p:spPr>
        <p:txBody>
          <a:bodyPr>
            <a:normAutofit fontScale="5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	</a:t>
            </a:r>
            <a:r>
              <a:rPr lang="ru-RU" sz="2824" u="sng" dirty="0"/>
              <a:t>Трудоемкость работ </a:t>
            </a:r>
            <a:r>
              <a:rPr lang="ru-RU" sz="2824" dirty="0"/>
              <a:t>по техническому обслуживанию и ремонту машин, приходящуюся на передвижные мастерские, используют для определения их количества по формуле: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 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                                                </a:t>
            </a:r>
            <a:r>
              <a:rPr lang="kk-KZ" sz="2824" dirty="0"/>
              <a:t>   </a:t>
            </a:r>
            <a:r>
              <a:rPr lang="ru-RU" sz="2824" dirty="0"/>
              <a:t>                          (3)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где </a:t>
            </a:r>
            <a:r>
              <a:rPr lang="en-US" sz="2824" dirty="0"/>
              <a:t>Q</a:t>
            </a:r>
            <a:r>
              <a:rPr lang="ru-RU" sz="2824" baseline="-25000" dirty="0"/>
              <a:t>м</a:t>
            </a:r>
            <a:r>
              <a:rPr lang="ru-RU" sz="2824" dirty="0"/>
              <a:t>  - трудоемкость работ по техническому обслуживанию и ремонту, приходящаяся на передвижные мастерские, чел</a:t>
            </a:r>
            <a:r>
              <a:rPr lang="kk-KZ" sz="2824" dirty="0"/>
              <a:t>-ч</a:t>
            </a:r>
            <a:r>
              <a:rPr lang="ru-RU" sz="2824" dirty="0"/>
              <a:t>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β</a:t>
            </a:r>
            <a:r>
              <a:rPr lang="ru-RU" sz="2824" baseline="-25000" dirty="0"/>
              <a:t>м</a:t>
            </a:r>
            <a:r>
              <a:rPr lang="ru-RU" sz="2824" dirty="0"/>
              <a:t>- коэффициент снижения нормативной трудоемкости по техническому обслуживанию и ремонту в результате использования средств механизации труда рабочих;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 err="1"/>
              <a:t>d</a:t>
            </a:r>
            <a:r>
              <a:rPr lang="ru-RU" sz="2824" baseline="-25000" dirty="0"/>
              <a:t>м</a:t>
            </a:r>
            <a:r>
              <a:rPr lang="ru-RU" sz="2824" dirty="0"/>
              <a:t>- количество рабочих дней передвижной мастерской в расчетном году;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 err="1"/>
              <a:t>b</a:t>
            </a:r>
            <a:r>
              <a:rPr lang="ru-RU" sz="2824" baseline="-25000" dirty="0"/>
              <a:t>м</a:t>
            </a:r>
            <a:r>
              <a:rPr lang="ru-RU" sz="2824" dirty="0"/>
              <a:t>- количество рабочих в мастерской (принимают не более четырех человек с учетом водителя);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824" dirty="0"/>
              <a:t>    Т</a:t>
            </a:r>
            <a:r>
              <a:rPr lang="kk-KZ" sz="2824" baseline="-25000" dirty="0"/>
              <a:t>м </a:t>
            </a:r>
            <a:r>
              <a:rPr lang="kk-KZ" sz="2824" dirty="0"/>
              <a:t>– продолжительность рабочей смены мастерской, ч;</a:t>
            </a: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 err="1"/>
              <a:t>l</a:t>
            </a:r>
            <a:r>
              <a:rPr lang="ru-RU" sz="2824" baseline="-25000" dirty="0"/>
              <a:t>м</a:t>
            </a:r>
            <a:r>
              <a:rPr lang="ru-RU" sz="2824" dirty="0"/>
              <a:t>-   среднее расстояние передвижения мастерской за смену, км;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/>
              <a:t>V</a:t>
            </a:r>
            <a:r>
              <a:rPr lang="ru-RU" sz="2824" baseline="-25000" dirty="0"/>
              <a:t>м</a:t>
            </a:r>
            <a:r>
              <a:rPr lang="en-US" sz="2824" baseline="-25000" dirty="0"/>
              <a:t> </a:t>
            </a:r>
            <a:r>
              <a:rPr lang="ru-RU" sz="2824" dirty="0"/>
              <a:t>- средняя скорость передвижения мастерской к месту обслуживания и ремонта машин обратно м / ч;   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δ</a:t>
            </a:r>
            <a:r>
              <a:rPr lang="ru-RU" sz="2824" baseline="-25000" dirty="0"/>
              <a:t>м</a:t>
            </a:r>
            <a:r>
              <a:rPr lang="ru-RU" sz="2824" dirty="0"/>
              <a:t> - коэффициент сменности мастерской;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 η</a:t>
            </a:r>
            <a:r>
              <a:rPr lang="ru-RU" sz="2824" baseline="-25000" dirty="0"/>
              <a:t>м</a:t>
            </a:r>
            <a:r>
              <a:rPr lang="ru-RU" sz="2824" dirty="0"/>
              <a:t> - коэффициент использования мастерской.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2824" dirty="0"/>
          </a:p>
        </p:txBody>
      </p:sp>
      <p:pic>
        <p:nvPicPr>
          <p:cNvPr id="45059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225" y="1039813"/>
            <a:ext cx="4027488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B70018A-1C8A-480C-9418-28C60DFE8F9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52525"/>
            <a:ext cx="8229600" cy="392588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b="1"/>
              <a:t>      </a:t>
            </a:r>
            <a:r>
              <a:rPr lang="ru-RU" sz="2300" b="1" u="sng"/>
              <a:t>Учет</a:t>
            </a:r>
            <a:r>
              <a:rPr lang="ru-RU" sz="2300"/>
              <a:t> выполнения технических обслуживании и ремонтов каждой передвижной мастерской или мастерскими стационарного эксплуатационного предприятия ведут в специальном журнале. В настоящее время в связи с развитием машиносчетной техники появилась возможность организовать более широкий точный учет выполнения технических обслуживании и ремонтов с последующей обработкой учетных данных на машиносчетных станциях. </a:t>
            </a:r>
            <a:endParaRPr lang="en-US" sz="2300"/>
          </a:p>
        </p:txBody>
      </p:sp>
      <p:sp>
        <p:nvSpPr>
          <p:cNvPr id="46083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FFC5940-2612-4555-AF26-A6F07E1E80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333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br>
              <a:rPr lang="ru-RU" dirty="0"/>
            </a:br>
            <a:endParaRPr lang="en-US" dirty="0"/>
          </a:p>
        </p:txBody>
      </p:sp>
      <p:sp>
        <p:nvSpPr>
          <p:cNvPr id="47107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821613" cy="437515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2100"/>
              <a:t>       Современные условия социально-экономического и политического развития характеризуются структурными изменениями в экономике, производстве и эксплуатации машин, механизмов и оборудования.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2100"/>
              <a:t>       </a:t>
            </a:r>
            <a:r>
              <a:rPr lang="ru-RU" sz="2100" u="sng"/>
              <a:t>В структурных изменениях особенно следует выделить</a:t>
            </a:r>
            <a:r>
              <a:rPr lang="ru-RU" sz="2100"/>
              <a:t>: развитие рыночной экономики, новых структур по обеспечению материально-технического производства и услуг и реализации готовой продукции, снижение объёма традиционно выпускаемой продукции и увеличение её номенклатуры, обновление основных средств и обеспечение работоспособности наиболее активной их части – машин, механизмов и оборудования предприятий различной формы собственности. </a:t>
            </a:r>
            <a:endParaRPr lang="en-US" sz="210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F15DD0E-92C0-4B28-91F7-F194EB5421B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255</TotalTime>
  <Words>1683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Lucida Sans Unicode</vt:lpstr>
      <vt:lpstr>Segoe UI Webfont</vt:lpstr>
      <vt:lpstr>Times New Roman</vt:lpstr>
      <vt:lpstr>Wingdings</vt:lpstr>
      <vt:lpstr>Wingdings 2</vt:lpstr>
      <vt:lpstr>Wingdings 3</vt:lpstr>
      <vt:lpstr>Эркер</vt:lpstr>
      <vt:lpstr>Презентация PowerPoint</vt:lpstr>
      <vt:lpstr>Презентация PowerPoint</vt:lpstr>
      <vt:lpstr>Планирование и учёт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организации ТО и ремонтов в современных условиях 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планово-предупредительного технического обслуживания и ремонта машин</dc:title>
  <dc:creator>Бану Ахметова</dc:creator>
  <cp:lastModifiedBy>Nurbol Kamzanov</cp:lastModifiedBy>
  <cp:revision>34</cp:revision>
  <dcterms:created xsi:type="dcterms:W3CDTF">2012-10-01T15:24:06Z</dcterms:created>
  <dcterms:modified xsi:type="dcterms:W3CDTF">2021-12-04T15:14:57Z</dcterms:modified>
</cp:coreProperties>
</file>