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9" r:id="rId1"/>
  </p:sldMasterIdLst>
  <p:notesMasterIdLst>
    <p:notesMasterId r:id="rId38"/>
  </p:notesMasterIdLst>
  <p:sldIdLst>
    <p:sldId id="296" r:id="rId2"/>
    <p:sldId id="257" r:id="rId3"/>
    <p:sldId id="276" r:id="rId4"/>
    <p:sldId id="275" r:id="rId5"/>
    <p:sldId id="258" r:id="rId6"/>
    <p:sldId id="259" r:id="rId7"/>
    <p:sldId id="260" r:id="rId8"/>
    <p:sldId id="261" r:id="rId9"/>
    <p:sldId id="262" r:id="rId10"/>
    <p:sldId id="263" r:id="rId11"/>
    <p:sldId id="265" r:id="rId12"/>
    <p:sldId id="264" r:id="rId13"/>
    <p:sldId id="267" r:id="rId14"/>
    <p:sldId id="266" r:id="rId15"/>
    <p:sldId id="268" r:id="rId16"/>
    <p:sldId id="270" r:id="rId17"/>
    <p:sldId id="269" r:id="rId18"/>
    <p:sldId id="271" r:id="rId19"/>
    <p:sldId id="272" r:id="rId20"/>
    <p:sldId id="274" r:id="rId21"/>
    <p:sldId id="277" r:id="rId22"/>
    <p:sldId id="278" r:id="rId23"/>
    <p:sldId id="279" r:id="rId24"/>
    <p:sldId id="280" r:id="rId25"/>
    <p:sldId id="282" r:id="rId26"/>
    <p:sldId id="283" r:id="rId27"/>
    <p:sldId id="284" r:id="rId28"/>
    <p:sldId id="285" r:id="rId29"/>
    <p:sldId id="286" r:id="rId30"/>
    <p:sldId id="287" r:id="rId31"/>
    <p:sldId id="292" r:id="rId32"/>
    <p:sldId id="289" r:id="rId33"/>
    <p:sldId id="288" r:id="rId34"/>
    <p:sldId id="293" r:id="rId35"/>
    <p:sldId id="294" r:id="rId36"/>
    <p:sldId id="295" r:id="rId3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Times New Roman" pitchFamily="18" charset="0"/>
        <a:ea typeface="+mn-ea"/>
        <a:cs typeface="Arial" pitchFamily="34" charset="0"/>
      </a:defRPr>
    </a:lvl1pPr>
    <a:lvl2pPr marL="457200" algn="l" defTabSz="457200" rtl="0" fontAlgn="base">
      <a:spcBef>
        <a:spcPct val="0"/>
      </a:spcBef>
      <a:spcAft>
        <a:spcPct val="0"/>
      </a:spcAft>
      <a:defRPr kern="1200">
        <a:solidFill>
          <a:schemeClr val="tx1"/>
        </a:solidFill>
        <a:latin typeface="Times New Roman" pitchFamily="18" charset="0"/>
        <a:ea typeface="+mn-ea"/>
        <a:cs typeface="Arial" pitchFamily="34" charset="0"/>
      </a:defRPr>
    </a:lvl2pPr>
    <a:lvl3pPr marL="914400" algn="l" defTabSz="457200" rtl="0" fontAlgn="base">
      <a:spcBef>
        <a:spcPct val="0"/>
      </a:spcBef>
      <a:spcAft>
        <a:spcPct val="0"/>
      </a:spcAft>
      <a:defRPr kern="1200">
        <a:solidFill>
          <a:schemeClr val="tx1"/>
        </a:solidFill>
        <a:latin typeface="Times New Roman" pitchFamily="18" charset="0"/>
        <a:ea typeface="+mn-ea"/>
        <a:cs typeface="Arial" pitchFamily="34" charset="0"/>
      </a:defRPr>
    </a:lvl3pPr>
    <a:lvl4pPr marL="1371600" algn="l" defTabSz="457200" rtl="0" fontAlgn="base">
      <a:spcBef>
        <a:spcPct val="0"/>
      </a:spcBef>
      <a:spcAft>
        <a:spcPct val="0"/>
      </a:spcAft>
      <a:defRPr kern="1200">
        <a:solidFill>
          <a:schemeClr val="tx1"/>
        </a:solidFill>
        <a:latin typeface="Times New Roman" pitchFamily="18" charset="0"/>
        <a:ea typeface="+mn-ea"/>
        <a:cs typeface="Arial" pitchFamily="34" charset="0"/>
      </a:defRPr>
    </a:lvl4pPr>
    <a:lvl5pPr marL="1828800" algn="l" defTabSz="457200" rtl="0" fontAlgn="base">
      <a:spcBef>
        <a:spcPct val="0"/>
      </a:spcBef>
      <a:spcAft>
        <a:spcPct val="0"/>
      </a:spcAft>
      <a:defRPr kern="1200">
        <a:solidFill>
          <a:schemeClr val="tx1"/>
        </a:solidFill>
        <a:latin typeface="Times New Roman" pitchFamily="18" charset="0"/>
        <a:ea typeface="+mn-ea"/>
        <a:cs typeface="Arial" pitchFamily="34" charset="0"/>
      </a:defRPr>
    </a:lvl5pPr>
    <a:lvl6pPr marL="2286000" algn="l" defTabSz="914400" rtl="0" eaLnBrk="1" latinLnBrk="0" hangingPunct="1">
      <a:defRPr kern="1200">
        <a:solidFill>
          <a:schemeClr val="tx1"/>
        </a:solidFill>
        <a:latin typeface="Times New Roman" pitchFamily="18" charset="0"/>
        <a:ea typeface="+mn-ea"/>
        <a:cs typeface="Arial" pitchFamily="34" charset="0"/>
      </a:defRPr>
    </a:lvl6pPr>
    <a:lvl7pPr marL="2743200" algn="l" defTabSz="914400" rtl="0" eaLnBrk="1" latinLnBrk="0" hangingPunct="1">
      <a:defRPr kern="1200">
        <a:solidFill>
          <a:schemeClr val="tx1"/>
        </a:solidFill>
        <a:latin typeface="Times New Roman" pitchFamily="18" charset="0"/>
        <a:ea typeface="+mn-ea"/>
        <a:cs typeface="Arial" pitchFamily="34" charset="0"/>
      </a:defRPr>
    </a:lvl7pPr>
    <a:lvl8pPr marL="3200400" algn="l" defTabSz="914400" rtl="0" eaLnBrk="1" latinLnBrk="0" hangingPunct="1">
      <a:defRPr kern="1200">
        <a:solidFill>
          <a:schemeClr val="tx1"/>
        </a:solidFill>
        <a:latin typeface="Times New Roman" pitchFamily="18" charset="0"/>
        <a:ea typeface="+mn-ea"/>
        <a:cs typeface="Arial" pitchFamily="34" charset="0"/>
      </a:defRPr>
    </a:lvl8pPr>
    <a:lvl9pPr marL="3657600" algn="l" defTabSz="914400" rtl="0" eaLnBrk="1" latinLnBrk="0" hangingPunct="1">
      <a:defRPr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37" d="100"/>
          <a:sy n="37" d="100"/>
        </p:scale>
        <p:origin x="792"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DFC207-3996-5A48-A9BF-4CD99EC339E7}"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C8EA09E0-F5B2-5D44-8154-ECBBDB33AF68}">
      <dgm:prSet phldrT="[Text]" custT="1"/>
      <dgm:spPr/>
      <dgm:t>
        <a:bodyPr/>
        <a:lstStyle/>
        <a:p>
          <a:r>
            <a:rPr lang="ru-RU" sz="1600" dirty="0">
              <a:solidFill>
                <a:srgbClr val="000000"/>
              </a:solidFill>
            </a:rPr>
            <a:t>уборочно-моечные (внешний уход)</a:t>
          </a:r>
          <a:endParaRPr lang="en-US" sz="1600" dirty="0">
            <a:solidFill>
              <a:srgbClr val="000000"/>
            </a:solidFill>
          </a:endParaRPr>
        </a:p>
      </dgm:t>
    </dgm:pt>
    <dgm:pt modelId="{24D743EF-1874-194C-A736-F27A9BCF1C38}" type="parTrans" cxnId="{F13F55C3-E046-184C-BC6E-04AE385CD3EC}">
      <dgm:prSet/>
      <dgm:spPr/>
      <dgm:t>
        <a:bodyPr/>
        <a:lstStyle/>
        <a:p>
          <a:endParaRPr lang="en-US"/>
        </a:p>
      </dgm:t>
    </dgm:pt>
    <dgm:pt modelId="{8B2FB908-8D40-A446-9532-094EF0733F3A}" type="sibTrans" cxnId="{F13F55C3-E046-184C-BC6E-04AE385CD3EC}">
      <dgm:prSet/>
      <dgm:spPr/>
      <dgm:t>
        <a:bodyPr/>
        <a:lstStyle/>
        <a:p>
          <a:endParaRPr lang="en-US"/>
        </a:p>
      </dgm:t>
    </dgm:pt>
    <dgm:pt modelId="{5C9679C5-7D53-1D4C-B215-1F865DFAA87E}">
      <dgm:prSet custT="1"/>
      <dgm:spPr/>
      <dgm:t>
        <a:bodyPr/>
        <a:lstStyle/>
        <a:p>
          <a:r>
            <a:rPr lang="ru-RU" sz="1600" dirty="0" err="1">
              <a:solidFill>
                <a:srgbClr val="000000"/>
              </a:solidFill>
            </a:rPr>
            <a:t>Диагнос-тирование</a:t>
          </a:r>
          <a:r>
            <a:rPr lang="ru-RU" sz="1600" dirty="0">
              <a:solidFill>
                <a:srgbClr val="000000"/>
              </a:solidFill>
            </a:rPr>
            <a:t> техничес-кого состояния</a:t>
          </a:r>
        </a:p>
      </dgm:t>
    </dgm:pt>
    <dgm:pt modelId="{69DA867B-414C-0A4D-9C4E-39BB36E51AFB}" type="parTrans" cxnId="{EDB40983-5FBB-A545-A18E-9F44F15A84FB}">
      <dgm:prSet/>
      <dgm:spPr/>
      <dgm:t>
        <a:bodyPr/>
        <a:lstStyle/>
        <a:p>
          <a:endParaRPr lang="en-US"/>
        </a:p>
      </dgm:t>
    </dgm:pt>
    <dgm:pt modelId="{ACEDBFB4-348D-014E-A542-DD6934348FFC}" type="sibTrans" cxnId="{EDB40983-5FBB-A545-A18E-9F44F15A84FB}">
      <dgm:prSet/>
      <dgm:spPr/>
      <dgm:t>
        <a:bodyPr/>
        <a:lstStyle/>
        <a:p>
          <a:endParaRPr lang="en-US"/>
        </a:p>
      </dgm:t>
    </dgm:pt>
    <dgm:pt modelId="{D9BD113C-1AD3-D941-A3CC-3DA9965A5B75}">
      <dgm:prSet custT="1"/>
      <dgm:spPr/>
      <dgm:t>
        <a:bodyPr/>
        <a:lstStyle/>
        <a:p>
          <a:r>
            <a:rPr lang="ru-RU" sz="1600" dirty="0">
              <a:solidFill>
                <a:srgbClr val="000000"/>
              </a:solidFill>
            </a:rPr>
            <a:t>Крепежные</a:t>
          </a:r>
        </a:p>
      </dgm:t>
    </dgm:pt>
    <dgm:pt modelId="{CF048D10-543E-8A41-8EB6-9B5E2261EF9F}" type="parTrans" cxnId="{1A9EF860-1758-B24F-9CA1-1F1CC060E49D}">
      <dgm:prSet/>
      <dgm:spPr/>
      <dgm:t>
        <a:bodyPr/>
        <a:lstStyle/>
        <a:p>
          <a:endParaRPr lang="en-US"/>
        </a:p>
      </dgm:t>
    </dgm:pt>
    <dgm:pt modelId="{27646B69-E3A8-8C4C-839E-A06A3F924205}" type="sibTrans" cxnId="{1A9EF860-1758-B24F-9CA1-1F1CC060E49D}">
      <dgm:prSet/>
      <dgm:spPr/>
      <dgm:t>
        <a:bodyPr/>
        <a:lstStyle/>
        <a:p>
          <a:endParaRPr lang="en-US"/>
        </a:p>
      </dgm:t>
    </dgm:pt>
    <dgm:pt modelId="{28633807-545E-CA42-9E57-EE32D2157E06}">
      <dgm:prSet custT="1"/>
      <dgm:spPr/>
      <dgm:t>
        <a:bodyPr/>
        <a:lstStyle/>
        <a:p>
          <a:r>
            <a:rPr lang="ru-RU" sz="1600">
              <a:solidFill>
                <a:srgbClr val="000000"/>
              </a:solidFill>
            </a:rPr>
            <a:t>Регули-ровочные</a:t>
          </a:r>
          <a:endParaRPr lang="ru-RU" sz="1600" dirty="0">
            <a:solidFill>
              <a:srgbClr val="000000"/>
            </a:solidFill>
          </a:endParaRPr>
        </a:p>
      </dgm:t>
    </dgm:pt>
    <dgm:pt modelId="{4078E440-0332-D242-A718-B0A2A3AF091D}" type="parTrans" cxnId="{070855E9-1070-E04D-8BC3-6427F56BA299}">
      <dgm:prSet/>
      <dgm:spPr/>
      <dgm:t>
        <a:bodyPr/>
        <a:lstStyle/>
        <a:p>
          <a:endParaRPr lang="en-US"/>
        </a:p>
      </dgm:t>
    </dgm:pt>
    <dgm:pt modelId="{4C39311A-ACB2-0143-865F-9B1528466BA2}" type="sibTrans" cxnId="{070855E9-1070-E04D-8BC3-6427F56BA299}">
      <dgm:prSet/>
      <dgm:spPr/>
      <dgm:t>
        <a:bodyPr/>
        <a:lstStyle/>
        <a:p>
          <a:endParaRPr lang="en-US"/>
        </a:p>
      </dgm:t>
    </dgm:pt>
    <dgm:pt modelId="{5CFE3319-971B-534E-8A81-E16EAE924D1F}">
      <dgm:prSet custT="1"/>
      <dgm:spPr/>
      <dgm:t>
        <a:bodyPr/>
        <a:lstStyle/>
        <a:p>
          <a:r>
            <a:rPr lang="ru-RU" sz="1600" dirty="0">
              <a:solidFill>
                <a:srgbClr val="000000"/>
              </a:solidFill>
            </a:rPr>
            <a:t>Смазоч-ные</a:t>
          </a:r>
        </a:p>
      </dgm:t>
    </dgm:pt>
    <dgm:pt modelId="{D1542FFA-B78D-0B48-A22C-4CD34243B8E6}" type="parTrans" cxnId="{74F6FD59-5B14-444A-B218-9CBDAF1231B3}">
      <dgm:prSet/>
      <dgm:spPr/>
      <dgm:t>
        <a:bodyPr/>
        <a:lstStyle/>
        <a:p>
          <a:endParaRPr lang="en-US"/>
        </a:p>
      </dgm:t>
    </dgm:pt>
    <dgm:pt modelId="{B1EB1E63-9844-924C-AF0F-5797E1B2EB70}" type="sibTrans" cxnId="{74F6FD59-5B14-444A-B218-9CBDAF1231B3}">
      <dgm:prSet/>
      <dgm:spPr/>
      <dgm:t>
        <a:bodyPr/>
        <a:lstStyle/>
        <a:p>
          <a:endParaRPr lang="en-US"/>
        </a:p>
      </dgm:t>
    </dgm:pt>
    <dgm:pt modelId="{4E27512B-71BF-384A-8350-253E19FCC985}">
      <dgm:prSet custT="1"/>
      <dgm:spPr/>
      <dgm:t>
        <a:bodyPr/>
        <a:lstStyle/>
        <a:p>
          <a:r>
            <a:rPr lang="ru-RU" sz="1600" dirty="0">
              <a:solidFill>
                <a:srgbClr val="000000"/>
              </a:solidFill>
            </a:rPr>
            <a:t>Запра-вочные</a:t>
          </a:r>
        </a:p>
      </dgm:t>
    </dgm:pt>
    <dgm:pt modelId="{1603E5F2-8435-2C4C-95DE-4ADB239B3CF5}" type="parTrans" cxnId="{2325E4BD-1576-3047-A2E8-3337DF52B483}">
      <dgm:prSet/>
      <dgm:spPr/>
      <dgm:t>
        <a:bodyPr/>
        <a:lstStyle/>
        <a:p>
          <a:endParaRPr lang="en-US"/>
        </a:p>
      </dgm:t>
    </dgm:pt>
    <dgm:pt modelId="{367F3C1B-F570-CE49-94FF-D23B7781947E}" type="sibTrans" cxnId="{2325E4BD-1576-3047-A2E8-3337DF52B483}">
      <dgm:prSet/>
      <dgm:spPr/>
      <dgm:t>
        <a:bodyPr/>
        <a:lstStyle/>
        <a:p>
          <a:endParaRPr lang="en-US"/>
        </a:p>
      </dgm:t>
    </dgm:pt>
    <dgm:pt modelId="{24BE6C88-EBEF-BC4B-9082-43C9F4AD663B}" type="pres">
      <dgm:prSet presAssocID="{97DFC207-3996-5A48-A9BF-4CD99EC339E7}" presName="cycle" presStyleCnt="0">
        <dgm:presLayoutVars>
          <dgm:dir/>
          <dgm:resizeHandles val="exact"/>
        </dgm:presLayoutVars>
      </dgm:prSet>
      <dgm:spPr/>
    </dgm:pt>
    <dgm:pt modelId="{6574EA12-265A-D449-8925-D2CB9BBCCF2B}" type="pres">
      <dgm:prSet presAssocID="{C8EA09E0-F5B2-5D44-8154-ECBBDB33AF68}" presName="node" presStyleLbl="node1" presStyleIdx="0" presStyleCnt="6" custScaleX="120109" custScaleY="100329">
        <dgm:presLayoutVars>
          <dgm:bulletEnabled val="1"/>
        </dgm:presLayoutVars>
      </dgm:prSet>
      <dgm:spPr/>
    </dgm:pt>
    <dgm:pt modelId="{F55346E1-D1DE-D948-8D69-A41151D61A7A}" type="pres">
      <dgm:prSet presAssocID="{8B2FB908-8D40-A446-9532-094EF0733F3A}" presName="sibTrans" presStyleLbl="sibTrans2D1" presStyleIdx="0" presStyleCnt="6"/>
      <dgm:spPr/>
    </dgm:pt>
    <dgm:pt modelId="{5F73C538-0DCD-7440-8876-E275CB1048B7}" type="pres">
      <dgm:prSet presAssocID="{8B2FB908-8D40-A446-9532-094EF0733F3A}" presName="connectorText" presStyleLbl="sibTrans2D1" presStyleIdx="0" presStyleCnt="6"/>
      <dgm:spPr/>
    </dgm:pt>
    <dgm:pt modelId="{5DCA39E3-CD29-1F41-8032-D5C9D1B016AD}" type="pres">
      <dgm:prSet presAssocID="{5C9679C5-7D53-1D4C-B215-1F865DFAA87E}" presName="node" presStyleLbl="node1" presStyleIdx="1" presStyleCnt="6" custScaleX="129380" custScaleY="115924">
        <dgm:presLayoutVars>
          <dgm:bulletEnabled val="1"/>
        </dgm:presLayoutVars>
      </dgm:prSet>
      <dgm:spPr/>
    </dgm:pt>
    <dgm:pt modelId="{B49FA3D0-7AB4-1744-B6A9-6B7095F9A86F}" type="pres">
      <dgm:prSet presAssocID="{ACEDBFB4-348D-014E-A542-DD6934348FFC}" presName="sibTrans" presStyleLbl="sibTrans2D1" presStyleIdx="1" presStyleCnt="6"/>
      <dgm:spPr/>
    </dgm:pt>
    <dgm:pt modelId="{3B7C4BB5-361A-934F-93F1-C01BA1CC43F8}" type="pres">
      <dgm:prSet presAssocID="{ACEDBFB4-348D-014E-A542-DD6934348FFC}" presName="connectorText" presStyleLbl="sibTrans2D1" presStyleIdx="1" presStyleCnt="6"/>
      <dgm:spPr/>
    </dgm:pt>
    <dgm:pt modelId="{66274E28-5D6F-6A44-A6C1-BA7B3FF681E7}" type="pres">
      <dgm:prSet presAssocID="{D9BD113C-1AD3-D941-A3CC-3DA9965A5B75}" presName="node" presStyleLbl="node1" presStyleIdx="2" presStyleCnt="6" custScaleX="128077" custScaleY="106306">
        <dgm:presLayoutVars>
          <dgm:bulletEnabled val="1"/>
        </dgm:presLayoutVars>
      </dgm:prSet>
      <dgm:spPr/>
    </dgm:pt>
    <dgm:pt modelId="{DE01C5EC-81E4-594F-85A3-E5D47A2482F4}" type="pres">
      <dgm:prSet presAssocID="{27646B69-E3A8-8C4C-839E-A06A3F924205}" presName="sibTrans" presStyleLbl="sibTrans2D1" presStyleIdx="2" presStyleCnt="6"/>
      <dgm:spPr/>
    </dgm:pt>
    <dgm:pt modelId="{C42105FD-CC72-3F46-8199-03782B5A32FF}" type="pres">
      <dgm:prSet presAssocID="{27646B69-E3A8-8C4C-839E-A06A3F924205}" presName="connectorText" presStyleLbl="sibTrans2D1" presStyleIdx="2" presStyleCnt="6"/>
      <dgm:spPr/>
    </dgm:pt>
    <dgm:pt modelId="{2305D74B-772F-F44E-8B37-124A8F6DFA21}" type="pres">
      <dgm:prSet presAssocID="{28633807-545E-CA42-9E57-EE32D2157E06}" presName="node" presStyleLbl="node1" presStyleIdx="3" presStyleCnt="6" custScaleX="126802" custScaleY="100165">
        <dgm:presLayoutVars>
          <dgm:bulletEnabled val="1"/>
        </dgm:presLayoutVars>
      </dgm:prSet>
      <dgm:spPr/>
    </dgm:pt>
    <dgm:pt modelId="{EFC5FAFD-79B8-0A44-92CA-AB174AE8066E}" type="pres">
      <dgm:prSet presAssocID="{4C39311A-ACB2-0143-865F-9B1528466BA2}" presName="sibTrans" presStyleLbl="sibTrans2D1" presStyleIdx="3" presStyleCnt="6"/>
      <dgm:spPr/>
    </dgm:pt>
    <dgm:pt modelId="{47E4013F-1799-0243-9C8A-0A94DAD11AB3}" type="pres">
      <dgm:prSet presAssocID="{4C39311A-ACB2-0143-865F-9B1528466BA2}" presName="connectorText" presStyleLbl="sibTrans2D1" presStyleIdx="3" presStyleCnt="6"/>
      <dgm:spPr/>
    </dgm:pt>
    <dgm:pt modelId="{7FE1F4CA-080A-2142-BE23-C50FC9EA5529}" type="pres">
      <dgm:prSet presAssocID="{5CFE3319-971B-534E-8A81-E16EAE924D1F}" presName="node" presStyleLbl="node1" presStyleIdx="4" presStyleCnt="6">
        <dgm:presLayoutVars>
          <dgm:bulletEnabled val="1"/>
        </dgm:presLayoutVars>
      </dgm:prSet>
      <dgm:spPr/>
    </dgm:pt>
    <dgm:pt modelId="{94411D8A-FC41-4A4B-A34D-5E54B6B7D28D}" type="pres">
      <dgm:prSet presAssocID="{B1EB1E63-9844-924C-AF0F-5797E1B2EB70}" presName="sibTrans" presStyleLbl="sibTrans2D1" presStyleIdx="4" presStyleCnt="6"/>
      <dgm:spPr/>
    </dgm:pt>
    <dgm:pt modelId="{29F7342F-8BB4-B14B-9B1D-2BA58CCCEF87}" type="pres">
      <dgm:prSet presAssocID="{B1EB1E63-9844-924C-AF0F-5797E1B2EB70}" presName="connectorText" presStyleLbl="sibTrans2D1" presStyleIdx="4" presStyleCnt="6"/>
      <dgm:spPr/>
    </dgm:pt>
    <dgm:pt modelId="{7D706FDC-86BD-2B43-8827-68ADA2D1E449}" type="pres">
      <dgm:prSet presAssocID="{4E27512B-71BF-384A-8350-253E19FCC985}" presName="node" presStyleLbl="node1" presStyleIdx="5" presStyleCnt="6">
        <dgm:presLayoutVars>
          <dgm:bulletEnabled val="1"/>
        </dgm:presLayoutVars>
      </dgm:prSet>
      <dgm:spPr/>
    </dgm:pt>
    <dgm:pt modelId="{0BA73262-7833-DA4D-8D6E-FC34EB54D716}" type="pres">
      <dgm:prSet presAssocID="{367F3C1B-F570-CE49-94FF-D23B7781947E}" presName="sibTrans" presStyleLbl="sibTrans2D1" presStyleIdx="5" presStyleCnt="6"/>
      <dgm:spPr/>
    </dgm:pt>
    <dgm:pt modelId="{80053607-F891-CF43-8477-7BB92E1310F7}" type="pres">
      <dgm:prSet presAssocID="{367F3C1B-F570-CE49-94FF-D23B7781947E}" presName="connectorText" presStyleLbl="sibTrans2D1" presStyleIdx="5" presStyleCnt="6"/>
      <dgm:spPr/>
    </dgm:pt>
  </dgm:ptLst>
  <dgm:cxnLst>
    <dgm:cxn modelId="{BDFA300F-9DC6-44AF-BC0A-5BA51C616019}" type="presOf" srcId="{C8EA09E0-F5B2-5D44-8154-ECBBDB33AF68}" destId="{6574EA12-265A-D449-8925-D2CB9BBCCF2B}" srcOrd="0" destOrd="0" presId="urn:microsoft.com/office/officeart/2005/8/layout/cycle2"/>
    <dgm:cxn modelId="{98DFF41F-1EE7-4EB9-9EA4-4E5ACB5E3749}" type="presOf" srcId="{4E27512B-71BF-384A-8350-253E19FCC985}" destId="{7D706FDC-86BD-2B43-8827-68ADA2D1E449}" srcOrd="0" destOrd="0" presId="urn:microsoft.com/office/officeart/2005/8/layout/cycle2"/>
    <dgm:cxn modelId="{92818E21-6A96-4530-B187-140CA2B220BC}" type="presOf" srcId="{8B2FB908-8D40-A446-9532-094EF0733F3A}" destId="{5F73C538-0DCD-7440-8876-E275CB1048B7}" srcOrd="1" destOrd="0" presId="urn:microsoft.com/office/officeart/2005/8/layout/cycle2"/>
    <dgm:cxn modelId="{1FD1E53A-7BE5-4B10-B434-38FA9B4F3484}" type="presOf" srcId="{27646B69-E3A8-8C4C-839E-A06A3F924205}" destId="{DE01C5EC-81E4-594F-85A3-E5D47A2482F4}" srcOrd="0" destOrd="0" presId="urn:microsoft.com/office/officeart/2005/8/layout/cycle2"/>
    <dgm:cxn modelId="{E786CB5F-B775-45CD-89A7-92F452B28F9B}" type="presOf" srcId="{ACEDBFB4-348D-014E-A542-DD6934348FFC}" destId="{B49FA3D0-7AB4-1744-B6A9-6B7095F9A86F}" srcOrd="0" destOrd="0" presId="urn:microsoft.com/office/officeart/2005/8/layout/cycle2"/>
    <dgm:cxn modelId="{1A9EF860-1758-B24F-9CA1-1F1CC060E49D}" srcId="{97DFC207-3996-5A48-A9BF-4CD99EC339E7}" destId="{D9BD113C-1AD3-D941-A3CC-3DA9965A5B75}" srcOrd="2" destOrd="0" parTransId="{CF048D10-543E-8A41-8EB6-9B5E2261EF9F}" sibTransId="{27646B69-E3A8-8C4C-839E-A06A3F924205}"/>
    <dgm:cxn modelId="{5DB41262-0FCA-48DE-98A9-5B28ECBAB10E}" type="presOf" srcId="{28633807-545E-CA42-9E57-EE32D2157E06}" destId="{2305D74B-772F-F44E-8B37-124A8F6DFA21}" srcOrd="0" destOrd="0" presId="urn:microsoft.com/office/officeart/2005/8/layout/cycle2"/>
    <dgm:cxn modelId="{97868845-7306-457A-B73A-CE5A7848B806}" type="presOf" srcId="{D9BD113C-1AD3-D941-A3CC-3DA9965A5B75}" destId="{66274E28-5D6F-6A44-A6C1-BA7B3FF681E7}" srcOrd="0" destOrd="0" presId="urn:microsoft.com/office/officeart/2005/8/layout/cycle2"/>
    <dgm:cxn modelId="{2CE8156E-E5AD-47FC-BA63-A294B4CD7100}" type="presOf" srcId="{B1EB1E63-9844-924C-AF0F-5797E1B2EB70}" destId="{29F7342F-8BB4-B14B-9B1D-2BA58CCCEF87}" srcOrd="1" destOrd="0" presId="urn:microsoft.com/office/officeart/2005/8/layout/cycle2"/>
    <dgm:cxn modelId="{F7408471-3997-4840-9E6A-15130A0D3F64}" type="presOf" srcId="{ACEDBFB4-348D-014E-A542-DD6934348FFC}" destId="{3B7C4BB5-361A-934F-93F1-C01BA1CC43F8}" srcOrd="1" destOrd="0" presId="urn:microsoft.com/office/officeart/2005/8/layout/cycle2"/>
    <dgm:cxn modelId="{7957C855-C322-4843-8A79-F54C86B6183A}" type="presOf" srcId="{367F3C1B-F570-CE49-94FF-D23B7781947E}" destId="{0BA73262-7833-DA4D-8D6E-FC34EB54D716}" srcOrd="0" destOrd="0" presId="urn:microsoft.com/office/officeart/2005/8/layout/cycle2"/>
    <dgm:cxn modelId="{74F6FD59-5B14-444A-B218-9CBDAF1231B3}" srcId="{97DFC207-3996-5A48-A9BF-4CD99EC339E7}" destId="{5CFE3319-971B-534E-8A81-E16EAE924D1F}" srcOrd="4" destOrd="0" parTransId="{D1542FFA-B78D-0B48-A22C-4CD34243B8E6}" sibTransId="{B1EB1E63-9844-924C-AF0F-5797E1B2EB70}"/>
    <dgm:cxn modelId="{7D2DCC82-0F8D-43EF-9779-299EE6CF85B2}" type="presOf" srcId="{4C39311A-ACB2-0143-865F-9B1528466BA2}" destId="{EFC5FAFD-79B8-0A44-92CA-AB174AE8066E}" srcOrd="0" destOrd="0" presId="urn:microsoft.com/office/officeart/2005/8/layout/cycle2"/>
    <dgm:cxn modelId="{EDB40983-5FBB-A545-A18E-9F44F15A84FB}" srcId="{97DFC207-3996-5A48-A9BF-4CD99EC339E7}" destId="{5C9679C5-7D53-1D4C-B215-1F865DFAA87E}" srcOrd="1" destOrd="0" parTransId="{69DA867B-414C-0A4D-9C4E-39BB36E51AFB}" sibTransId="{ACEDBFB4-348D-014E-A542-DD6934348FFC}"/>
    <dgm:cxn modelId="{6B9C2696-5C35-48B5-A4DE-7D5BA53EA0C5}" type="presOf" srcId="{B1EB1E63-9844-924C-AF0F-5797E1B2EB70}" destId="{94411D8A-FC41-4A4B-A34D-5E54B6B7D28D}" srcOrd="0" destOrd="0" presId="urn:microsoft.com/office/officeart/2005/8/layout/cycle2"/>
    <dgm:cxn modelId="{2535F09C-B665-4BAF-8A8F-2C4AFC9BD23A}" type="presOf" srcId="{4C39311A-ACB2-0143-865F-9B1528466BA2}" destId="{47E4013F-1799-0243-9C8A-0A94DAD11AB3}" srcOrd="1" destOrd="0" presId="urn:microsoft.com/office/officeart/2005/8/layout/cycle2"/>
    <dgm:cxn modelId="{ABD4A49E-A2FE-4241-A04A-07D35ED9FB5C}" type="presOf" srcId="{367F3C1B-F570-CE49-94FF-D23B7781947E}" destId="{80053607-F891-CF43-8477-7BB92E1310F7}" srcOrd="1" destOrd="0" presId="urn:microsoft.com/office/officeart/2005/8/layout/cycle2"/>
    <dgm:cxn modelId="{A096CAA4-F3C9-49A5-90CF-252BC31D3981}" type="presOf" srcId="{5CFE3319-971B-534E-8A81-E16EAE924D1F}" destId="{7FE1F4CA-080A-2142-BE23-C50FC9EA5529}" srcOrd="0" destOrd="0" presId="urn:microsoft.com/office/officeart/2005/8/layout/cycle2"/>
    <dgm:cxn modelId="{B7DE73B9-F799-4E12-883C-587E9758078E}" type="presOf" srcId="{27646B69-E3A8-8C4C-839E-A06A3F924205}" destId="{C42105FD-CC72-3F46-8199-03782B5A32FF}" srcOrd="1" destOrd="0" presId="urn:microsoft.com/office/officeart/2005/8/layout/cycle2"/>
    <dgm:cxn modelId="{2325E4BD-1576-3047-A2E8-3337DF52B483}" srcId="{97DFC207-3996-5A48-A9BF-4CD99EC339E7}" destId="{4E27512B-71BF-384A-8350-253E19FCC985}" srcOrd="5" destOrd="0" parTransId="{1603E5F2-8435-2C4C-95DE-4ADB239B3CF5}" sibTransId="{367F3C1B-F570-CE49-94FF-D23B7781947E}"/>
    <dgm:cxn modelId="{F14BF1C2-2ED7-4E65-BA32-E430A8CA5D20}" type="presOf" srcId="{8B2FB908-8D40-A446-9532-094EF0733F3A}" destId="{F55346E1-D1DE-D948-8D69-A41151D61A7A}" srcOrd="0" destOrd="0" presId="urn:microsoft.com/office/officeart/2005/8/layout/cycle2"/>
    <dgm:cxn modelId="{F13F55C3-E046-184C-BC6E-04AE385CD3EC}" srcId="{97DFC207-3996-5A48-A9BF-4CD99EC339E7}" destId="{C8EA09E0-F5B2-5D44-8154-ECBBDB33AF68}" srcOrd="0" destOrd="0" parTransId="{24D743EF-1874-194C-A736-F27A9BCF1C38}" sibTransId="{8B2FB908-8D40-A446-9532-094EF0733F3A}"/>
    <dgm:cxn modelId="{601AF9DA-F621-429E-B16F-81C11026AF01}" type="presOf" srcId="{5C9679C5-7D53-1D4C-B215-1F865DFAA87E}" destId="{5DCA39E3-CD29-1F41-8032-D5C9D1B016AD}" srcOrd="0" destOrd="0" presId="urn:microsoft.com/office/officeart/2005/8/layout/cycle2"/>
    <dgm:cxn modelId="{1BA8EEE2-CB65-4FDF-81A4-7773588A8C67}" type="presOf" srcId="{97DFC207-3996-5A48-A9BF-4CD99EC339E7}" destId="{24BE6C88-EBEF-BC4B-9082-43C9F4AD663B}" srcOrd="0" destOrd="0" presId="urn:microsoft.com/office/officeart/2005/8/layout/cycle2"/>
    <dgm:cxn modelId="{070855E9-1070-E04D-8BC3-6427F56BA299}" srcId="{97DFC207-3996-5A48-A9BF-4CD99EC339E7}" destId="{28633807-545E-CA42-9E57-EE32D2157E06}" srcOrd="3" destOrd="0" parTransId="{4078E440-0332-D242-A718-B0A2A3AF091D}" sibTransId="{4C39311A-ACB2-0143-865F-9B1528466BA2}"/>
    <dgm:cxn modelId="{9206E7A9-87D2-4153-A980-A7014538F0D4}" type="presParOf" srcId="{24BE6C88-EBEF-BC4B-9082-43C9F4AD663B}" destId="{6574EA12-265A-D449-8925-D2CB9BBCCF2B}" srcOrd="0" destOrd="0" presId="urn:microsoft.com/office/officeart/2005/8/layout/cycle2"/>
    <dgm:cxn modelId="{46512E43-05D7-4CCD-9CED-A37F04DB3DEB}" type="presParOf" srcId="{24BE6C88-EBEF-BC4B-9082-43C9F4AD663B}" destId="{F55346E1-D1DE-D948-8D69-A41151D61A7A}" srcOrd="1" destOrd="0" presId="urn:microsoft.com/office/officeart/2005/8/layout/cycle2"/>
    <dgm:cxn modelId="{5F332BD4-CD0E-423B-A088-56CD03DF5E39}" type="presParOf" srcId="{F55346E1-D1DE-D948-8D69-A41151D61A7A}" destId="{5F73C538-0DCD-7440-8876-E275CB1048B7}" srcOrd="0" destOrd="0" presId="urn:microsoft.com/office/officeart/2005/8/layout/cycle2"/>
    <dgm:cxn modelId="{8BEF46B8-A1B2-4D4B-9564-24F9D40F946E}" type="presParOf" srcId="{24BE6C88-EBEF-BC4B-9082-43C9F4AD663B}" destId="{5DCA39E3-CD29-1F41-8032-D5C9D1B016AD}" srcOrd="2" destOrd="0" presId="urn:microsoft.com/office/officeart/2005/8/layout/cycle2"/>
    <dgm:cxn modelId="{58ED1FA8-95DA-4106-A5E0-DC4EAFB9ABD1}" type="presParOf" srcId="{24BE6C88-EBEF-BC4B-9082-43C9F4AD663B}" destId="{B49FA3D0-7AB4-1744-B6A9-6B7095F9A86F}" srcOrd="3" destOrd="0" presId="urn:microsoft.com/office/officeart/2005/8/layout/cycle2"/>
    <dgm:cxn modelId="{A98C3B1E-506B-467C-8E68-1ED5C2665BEF}" type="presParOf" srcId="{B49FA3D0-7AB4-1744-B6A9-6B7095F9A86F}" destId="{3B7C4BB5-361A-934F-93F1-C01BA1CC43F8}" srcOrd="0" destOrd="0" presId="urn:microsoft.com/office/officeart/2005/8/layout/cycle2"/>
    <dgm:cxn modelId="{C4B39BA0-6676-41DC-B580-85D48C1D2A1E}" type="presParOf" srcId="{24BE6C88-EBEF-BC4B-9082-43C9F4AD663B}" destId="{66274E28-5D6F-6A44-A6C1-BA7B3FF681E7}" srcOrd="4" destOrd="0" presId="urn:microsoft.com/office/officeart/2005/8/layout/cycle2"/>
    <dgm:cxn modelId="{51F3A558-6080-4FF2-BB1E-6E430C31CC99}" type="presParOf" srcId="{24BE6C88-EBEF-BC4B-9082-43C9F4AD663B}" destId="{DE01C5EC-81E4-594F-85A3-E5D47A2482F4}" srcOrd="5" destOrd="0" presId="urn:microsoft.com/office/officeart/2005/8/layout/cycle2"/>
    <dgm:cxn modelId="{649B2C15-E1DC-47EA-96CA-C7E575BDFFB7}" type="presParOf" srcId="{DE01C5EC-81E4-594F-85A3-E5D47A2482F4}" destId="{C42105FD-CC72-3F46-8199-03782B5A32FF}" srcOrd="0" destOrd="0" presId="urn:microsoft.com/office/officeart/2005/8/layout/cycle2"/>
    <dgm:cxn modelId="{8C386EF1-7CBF-49CD-A152-45E3255BD47A}" type="presParOf" srcId="{24BE6C88-EBEF-BC4B-9082-43C9F4AD663B}" destId="{2305D74B-772F-F44E-8B37-124A8F6DFA21}" srcOrd="6" destOrd="0" presId="urn:microsoft.com/office/officeart/2005/8/layout/cycle2"/>
    <dgm:cxn modelId="{DFA88471-5629-4CB7-81A1-5C4BCE4504E4}" type="presParOf" srcId="{24BE6C88-EBEF-BC4B-9082-43C9F4AD663B}" destId="{EFC5FAFD-79B8-0A44-92CA-AB174AE8066E}" srcOrd="7" destOrd="0" presId="urn:microsoft.com/office/officeart/2005/8/layout/cycle2"/>
    <dgm:cxn modelId="{B367B72A-00F9-45DA-9322-A6C678952055}" type="presParOf" srcId="{EFC5FAFD-79B8-0A44-92CA-AB174AE8066E}" destId="{47E4013F-1799-0243-9C8A-0A94DAD11AB3}" srcOrd="0" destOrd="0" presId="urn:microsoft.com/office/officeart/2005/8/layout/cycle2"/>
    <dgm:cxn modelId="{886D9676-BCA1-4EE0-8928-859FC6526D36}" type="presParOf" srcId="{24BE6C88-EBEF-BC4B-9082-43C9F4AD663B}" destId="{7FE1F4CA-080A-2142-BE23-C50FC9EA5529}" srcOrd="8" destOrd="0" presId="urn:microsoft.com/office/officeart/2005/8/layout/cycle2"/>
    <dgm:cxn modelId="{F2836551-4ECA-4854-9696-5ABEC50CD28F}" type="presParOf" srcId="{24BE6C88-EBEF-BC4B-9082-43C9F4AD663B}" destId="{94411D8A-FC41-4A4B-A34D-5E54B6B7D28D}" srcOrd="9" destOrd="0" presId="urn:microsoft.com/office/officeart/2005/8/layout/cycle2"/>
    <dgm:cxn modelId="{B5068298-B024-4F7A-ABAF-A7B898D810FA}" type="presParOf" srcId="{94411D8A-FC41-4A4B-A34D-5E54B6B7D28D}" destId="{29F7342F-8BB4-B14B-9B1D-2BA58CCCEF87}" srcOrd="0" destOrd="0" presId="urn:microsoft.com/office/officeart/2005/8/layout/cycle2"/>
    <dgm:cxn modelId="{6AAC5A10-617F-478F-85C6-6DC0A5D3A3E5}" type="presParOf" srcId="{24BE6C88-EBEF-BC4B-9082-43C9F4AD663B}" destId="{7D706FDC-86BD-2B43-8827-68ADA2D1E449}" srcOrd="10" destOrd="0" presId="urn:microsoft.com/office/officeart/2005/8/layout/cycle2"/>
    <dgm:cxn modelId="{C7AF9F2D-6C63-42D1-8C3E-81B9BEA4A948}" type="presParOf" srcId="{24BE6C88-EBEF-BC4B-9082-43C9F4AD663B}" destId="{0BA73262-7833-DA4D-8D6E-FC34EB54D716}" srcOrd="11" destOrd="0" presId="urn:microsoft.com/office/officeart/2005/8/layout/cycle2"/>
    <dgm:cxn modelId="{3DEF53FD-A0C6-4725-A19C-AD793587987D}" type="presParOf" srcId="{0BA73262-7833-DA4D-8D6E-FC34EB54D716}" destId="{80053607-F891-CF43-8477-7BB92E1310F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50D9D8-07F8-A047-94FC-DE042AB33070}" type="doc">
      <dgm:prSet loTypeId="urn:microsoft.com/office/officeart/2005/8/layout/process1" loCatId="process" qsTypeId="urn:microsoft.com/office/officeart/2005/8/quickstyle/simple4" qsCatId="simple" csTypeId="urn:microsoft.com/office/officeart/2005/8/colors/accent1_4" csCatId="accent1" phldr="1"/>
      <dgm:spPr/>
      <dgm:t>
        <a:bodyPr/>
        <a:lstStyle/>
        <a:p>
          <a:endParaRPr lang="en-US"/>
        </a:p>
      </dgm:t>
    </dgm:pt>
    <dgm:pt modelId="{4C920C1E-FA89-C84B-B5DD-F7B214BF52BA}">
      <dgm:prSet phldrT="[Text]" custT="1"/>
      <dgm:spPr/>
      <dgm:t>
        <a:bodyPr/>
        <a:lstStyle/>
        <a:p>
          <a:r>
            <a:rPr lang="ru-RU" sz="2000" dirty="0">
              <a:solidFill>
                <a:srgbClr val="000000"/>
              </a:solidFill>
            </a:rPr>
            <a:t>на нескольких постах, расположенных на потоке;</a:t>
          </a:r>
          <a:endParaRPr lang="en-US" sz="2000" dirty="0">
            <a:solidFill>
              <a:srgbClr val="000000"/>
            </a:solidFill>
          </a:endParaRPr>
        </a:p>
      </dgm:t>
    </dgm:pt>
    <dgm:pt modelId="{A7AF4844-249D-8B46-9B15-2CBC7C54348B}" type="parTrans" cxnId="{F0317C01-F29A-3248-8148-19BFBFD022BE}">
      <dgm:prSet/>
      <dgm:spPr/>
      <dgm:t>
        <a:bodyPr/>
        <a:lstStyle/>
        <a:p>
          <a:endParaRPr lang="en-US"/>
        </a:p>
      </dgm:t>
    </dgm:pt>
    <dgm:pt modelId="{C44FE0AB-06B1-F541-9D27-5FE514DF26B3}" type="sibTrans" cxnId="{F0317C01-F29A-3248-8148-19BFBFD022BE}">
      <dgm:prSet/>
      <dgm:spPr/>
      <dgm:t>
        <a:bodyPr/>
        <a:lstStyle/>
        <a:p>
          <a:endParaRPr lang="en-US"/>
        </a:p>
      </dgm:t>
    </dgm:pt>
    <dgm:pt modelId="{5F9F7FE3-6B7D-E748-8743-D8B7892FEF55}">
      <dgm:prSet custT="1"/>
      <dgm:spPr/>
      <dgm:t>
        <a:bodyPr/>
        <a:lstStyle/>
        <a:p>
          <a:r>
            <a:rPr lang="ru-RU" sz="2000" dirty="0">
              <a:solidFill>
                <a:srgbClr val="000000"/>
              </a:solidFill>
            </a:rPr>
            <a:t>на универсальных тупиковых постах</a:t>
          </a:r>
        </a:p>
      </dgm:t>
    </dgm:pt>
    <dgm:pt modelId="{96506FB6-6C6A-B841-9864-8D2745078E9D}" type="parTrans" cxnId="{9AB8EDAF-0DF4-FF46-A15C-D8A9FAFDA509}">
      <dgm:prSet/>
      <dgm:spPr/>
      <dgm:t>
        <a:bodyPr/>
        <a:lstStyle/>
        <a:p>
          <a:endParaRPr lang="en-US"/>
        </a:p>
      </dgm:t>
    </dgm:pt>
    <dgm:pt modelId="{FED94444-AAA1-8F4D-9082-65956FBA480E}" type="sibTrans" cxnId="{9AB8EDAF-0DF4-FF46-A15C-D8A9FAFDA509}">
      <dgm:prSet/>
      <dgm:spPr/>
      <dgm:t>
        <a:bodyPr/>
        <a:lstStyle/>
        <a:p>
          <a:endParaRPr lang="en-US"/>
        </a:p>
      </dgm:t>
    </dgm:pt>
    <dgm:pt modelId="{01F49137-F2E2-694E-903C-779659E2EFAF}">
      <dgm:prSet custT="1"/>
      <dgm:spPr>
        <a:solidFill>
          <a:schemeClr val="accent1">
            <a:lumMod val="60000"/>
            <a:lumOff val="40000"/>
          </a:schemeClr>
        </a:solidFill>
      </dgm:spPr>
      <dgm:t>
        <a:bodyPr/>
        <a:lstStyle/>
        <a:p>
          <a:r>
            <a:rPr lang="ru-RU" sz="2000" dirty="0">
              <a:solidFill>
                <a:srgbClr val="000000"/>
              </a:solidFill>
            </a:rPr>
            <a:t>непосредственно на рабочем месте либо в полевых условиях.</a:t>
          </a:r>
        </a:p>
      </dgm:t>
    </dgm:pt>
    <dgm:pt modelId="{350E9119-9D3D-6B44-B946-082F948433C9}" type="parTrans" cxnId="{FCD9A093-1F84-1F45-8422-43CD24E054B2}">
      <dgm:prSet/>
      <dgm:spPr/>
      <dgm:t>
        <a:bodyPr/>
        <a:lstStyle/>
        <a:p>
          <a:endParaRPr lang="en-US"/>
        </a:p>
      </dgm:t>
    </dgm:pt>
    <dgm:pt modelId="{194B021C-A712-0148-B90D-366A898C2EEB}" type="sibTrans" cxnId="{FCD9A093-1F84-1F45-8422-43CD24E054B2}">
      <dgm:prSet/>
      <dgm:spPr/>
      <dgm:t>
        <a:bodyPr/>
        <a:lstStyle/>
        <a:p>
          <a:endParaRPr lang="en-US"/>
        </a:p>
      </dgm:t>
    </dgm:pt>
    <dgm:pt modelId="{94D9AA25-3152-0245-96D3-5FBE5CE683AF}" type="pres">
      <dgm:prSet presAssocID="{D450D9D8-07F8-A047-94FC-DE042AB33070}" presName="Name0" presStyleCnt="0">
        <dgm:presLayoutVars>
          <dgm:dir/>
          <dgm:resizeHandles val="exact"/>
        </dgm:presLayoutVars>
      </dgm:prSet>
      <dgm:spPr/>
    </dgm:pt>
    <dgm:pt modelId="{3BD49032-05CE-A54E-BFB5-0D119AEB50D8}" type="pres">
      <dgm:prSet presAssocID="{4C920C1E-FA89-C84B-B5DD-F7B214BF52BA}" presName="node" presStyleLbl="node1" presStyleIdx="0" presStyleCnt="3" custScaleX="116584" custScaleY="189623">
        <dgm:presLayoutVars>
          <dgm:bulletEnabled val="1"/>
        </dgm:presLayoutVars>
      </dgm:prSet>
      <dgm:spPr/>
    </dgm:pt>
    <dgm:pt modelId="{2A7E8923-BB73-1341-8AE4-DE9EAA5BE2FF}" type="pres">
      <dgm:prSet presAssocID="{C44FE0AB-06B1-F541-9D27-5FE514DF26B3}" presName="sibTrans" presStyleLbl="sibTrans2D1" presStyleIdx="0" presStyleCnt="2"/>
      <dgm:spPr/>
    </dgm:pt>
    <dgm:pt modelId="{AB07DB8B-D604-9646-8524-02EC6DDEB03A}" type="pres">
      <dgm:prSet presAssocID="{C44FE0AB-06B1-F541-9D27-5FE514DF26B3}" presName="connectorText" presStyleLbl="sibTrans2D1" presStyleIdx="0" presStyleCnt="2"/>
      <dgm:spPr/>
    </dgm:pt>
    <dgm:pt modelId="{4E9D449A-4D4C-B848-B833-D7BCA70F93FA}" type="pres">
      <dgm:prSet presAssocID="{5F9F7FE3-6B7D-E748-8743-D8B7892FEF55}" presName="node" presStyleLbl="node1" presStyleIdx="1" presStyleCnt="3" custScaleX="116584" custScaleY="189623">
        <dgm:presLayoutVars>
          <dgm:bulletEnabled val="1"/>
        </dgm:presLayoutVars>
      </dgm:prSet>
      <dgm:spPr/>
    </dgm:pt>
    <dgm:pt modelId="{02F54CD6-3B75-C34F-AF31-7D2B9D786AF8}" type="pres">
      <dgm:prSet presAssocID="{FED94444-AAA1-8F4D-9082-65956FBA480E}" presName="sibTrans" presStyleLbl="sibTrans2D1" presStyleIdx="1" presStyleCnt="2"/>
      <dgm:spPr/>
    </dgm:pt>
    <dgm:pt modelId="{ABF119F7-ACDB-D94D-A8AC-BC2E433BD27E}" type="pres">
      <dgm:prSet presAssocID="{FED94444-AAA1-8F4D-9082-65956FBA480E}" presName="connectorText" presStyleLbl="sibTrans2D1" presStyleIdx="1" presStyleCnt="2"/>
      <dgm:spPr/>
    </dgm:pt>
    <dgm:pt modelId="{B7FA1AB0-8A8F-A54D-8082-1F36D9A017E7}" type="pres">
      <dgm:prSet presAssocID="{01F49137-F2E2-694E-903C-779659E2EFAF}" presName="node" presStyleLbl="node1" presStyleIdx="2" presStyleCnt="3" custScaleX="116584" custScaleY="189623">
        <dgm:presLayoutVars>
          <dgm:bulletEnabled val="1"/>
        </dgm:presLayoutVars>
      </dgm:prSet>
      <dgm:spPr/>
    </dgm:pt>
  </dgm:ptLst>
  <dgm:cxnLst>
    <dgm:cxn modelId="{F0317C01-F29A-3248-8148-19BFBFD022BE}" srcId="{D450D9D8-07F8-A047-94FC-DE042AB33070}" destId="{4C920C1E-FA89-C84B-B5DD-F7B214BF52BA}" srcOrd="0" destOrd="0" parTransId="{A7AF4844-249D-8B46-9B15-2CBC7C54348B}" sibTransId="{C44FE0AB-06B1-F541-9D27-5FE514DF26B3}"/>
    <dgm:cxn modelId="{4DCF6324-CED2-489E-9147-A4265B7D71F2}" type="presOf" srcId="{01F49137-F2E2-694E-903C-779659E2EFAF}" destId="{B7FA1AB0-8A8F-A54D-8082-1F36D9A017E7}" srcOrd="0" destOrd="0" presId="urn:microsoft.com/office/officeart/2005/8/layout/process1"/>
    <dgm:cxn modelId="{75B14848-EA35-4AC1-A584-7922005AF936}" type="presOf" srcId="{FED94444-AAA1-8F4D-9082-65956FBA480E}" destId="{02F54CD6-3B75-C34F-AF31-7D2B9D786AF8}" srcOrd="0" destOrd="0" presId="urn:microsoft.com/office/officeart/2005/8/layout/process1"/>
    <dgm:cxn modelId="{8BF9DE77-A69B-4F3B-A682-B423C234B8E8}" type="presOf" srcId="{C44FE0AB-06B1-F541-9D27-5FE514DF26B3}" destId="{AB07DB8B-D604-9646-8524-02EC6DDEB03A}" srcOrd="1" destOrd="0" presId="urn:microsoft.com/office/officeart/2005/8/layout/process1"/>
    <dgm:cxn modelId="{9CA3087C-835E-4FFF-A9DE-8B15D0216C02}" type="presOf" srcId="{4C920C1E-FA89-C84B-B5DD-F7B214BF52BA}" destId="{3BD49032-05CE-A54E-BFB5-0D119AEB50D8}" srcOrd="0" destOrd="0" presId="urn:microsoft.com/office/officeart/2005/8/layout/process1"/>
    <dgm:cxn modelId="{4115A37F-FCF7-4D77-B076-956984B9DE2B}" type="presOf" srcId="{D450D9D8-07F8-A047-94FC-DE042AB33070}" destId="{94D9AA25-3152-0245-96D3-5FBE5CE683AF}" srcOrd="0" destOrd="0" presId="urn:microsoft.com/office/officeart/2005/8/layout/process1"/>
    <dgm:cxn modelId="{7A0C0D8E-43C4-4DE4-B5DE-BADD93C20187}" type="presOf" srcId="{C44FE0AB-06B1-F541-9D27-5FE514DF26B3}" destId="{2A7E8923-BB73-1341-8AE4-DE9EAA5BE2FF}" srcOrd="0" destOrd="0" presId="urn:microsoft.com/office/officeart/2005/8/layout/process1"/>
    <dgm:cxn modelId="{FCD9A093-1F84-1F45-8422-43CD24E054B2}" srcId="{D450D9D8-07F8-A047-94FC-DE042AB33070}" destId="{01F49137-F2E2-694E-903C-779659E2EFAF}" srcOrd="2" destOrd="0" parTransId="{350E9119-9D3D-6B44-B946-082F948433C9}" sibTransId="{194B021C-A712-0148-B90D-366A898C2EEB}"/>
    <dgm:cxn modelId="{9AB8EDAF-0DF4-FF46-A15C-D8A9FAFDA509}" srcId="{D450D9D8-07F8-A047-94FC-DE042AB33070}" destId="{5F9F7FE3-6B7D-E748-8743-D8B7892FEF55}" srcOrd="1" destOrd="0" parTransId="{96506FB6-6C6A-B841-9864-8D2745078E9D}" sibTransId="{FED94444-AAA1-8F4D-9082-65956FBA480E}"/>
    <dgm:cxn modelId="{3AA652BA-42B0-47AD-9852-79E3FB44CB70}" type="presOf" srcId="{FED94444-AAA1-8F4D-9082-65956FBA480E}" destId="{ABF119F7-ACDB-D94D-A8AC-BC2E433BD27E}" srcOrd="1" destOrd="0" presId="urn:microsoft.com/office/officeart/2005/8/layout/process1"/>
    <dgm:cxn modelId="{8786CAC2-5143-4096-84AB-BBAFF8F3CE0E}" type="presOf" srcId="{5F9F7FE3-6B7D-E748-8743-D8B7892FEF55}" destId="{4E9D449A-4D4C-B848-B833-D7BCA70F93FA}" srcOrd="0" destOrd="0" presId="urn:microsoft.com/office/officeart/2005/8/layout/process1"/>
    <dgm:cxn modelId="{511B9454-976F-4EB8-9C7F-2ACF6D348338}" type="presParOf" srcId="{94D9AA25-3152-0245-96D3-5FBE5CE683AF}" destId="{3BD49032-05CE-A54E-BFB5-0D119AEB50D8}" srcOrd="0" destOrd="0" presId="urn:microsoft.com/office/officeart/2005/8/layout/process1"/>
    <dgm:cxn modelId="{D86D1BFF-AD5B-48C2-A1CA-2E4785231CF3}" type="presParOf" srcId="{94D9AA25-3152-0245-96D3-5FBE5CE683AF}" destId="{2A7E8923-BB73-1341-8AE4-DE9EAA5BE2FF}" srcOrd="1" destOrd="0" presId="urn:microsoft.com/office/officeart/2005/8/layout/process1"/>
    <dgm:cxn modelId="{032CF7CB-083C-40CC-BD4A-584052A973E0}" type="presParOf" srcId="{2A7E8923-BB73-1341-8AE4-DE9EAA5BE2FF}" destId="{AB07DB8B-D604-9646-8524-02EC6DDEB03A}" srcOrd="0" destOrd="0" presId="urn:microsoft.com/office/officeart/2005/8/layout/process1"/>
    <dgm:cxn modelId="{8169903E-4BC9-4A1A-9143-7A199158B2F4}" type="presParOf" srcId="{94D9AA25-3152-0245-96D3-5FBE5CE683AF}" destId="{4E9D449A-4D4C-B848-B833-D7BCA70F93FA}" srcOrd="2" destOrd="0" presId="urn:microsoft.com/office/officeart/2005/8/layout/process1"/>
    <dgm:cxn modelId="{8594298B-F16F-4DC5-9707-6EB05B603991}" type="presParOf" srcId="{94D9AA25-3152-0245-96D3-5FBE5CE683AF}" destId="{02F54CD6-3B75-C34F-AF31-7D2B9D786AF8}" srcOrd="3" destOrd="0" presId="urn:microsoft.com/office/officeart/2005/8/layout/process1"/>
    <dgm:cxn modelId="{3D98CB70-E8B0-4724-9B2A-5A7EE269F851}" type="presParOf" srcId="{02F54CD6-3B75-C34F-AF31-7D2B9D786AF8}" destId="{ABF119F7-ACDB-D94D-A8AC-BC2E433BD27E}" srcOrd="0" destOrd="0" presId="urn:microsoft.com/office/officeart/2005/8/layout/process1"/>
    <dgm:cxn modelId="{1B2191A2-A3CF-46FB-8939-B9B0D4C61C5D}" type="presParOf" srcId="{94D9AA25-3152-0245-96D3-5FBE5CE683AF}" destId="{B7FA1AB0-8A8F-A54D-8082-1F36D9A017E7}"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7B99E3-1613-D041-BF8F-7E3D59B6C6E6}" type="doc">
      <dgm:prSet loTypeId="urn:microsoft.com/office/officeart/2005/8/layout/venn1" loCatId="relationship" qsTypeId="urn:microsoft.com/office/officeart/2005/8/quickstyle/simple4" qsCatId="simple" csTypeId="urn:microsoft.com/office/officeart/2005/8/colors/accent2_3" csCatId="accent2" phldr="1"/>
      <dgm:spPr/>
      <dgm:t>
        <a:bodyPr/>
        <a:lstStyle/>
        <a:p>
          <a:endParaRPr lang="en-US"/>
        </a:p>
      </dgm:t>
    </dgm:pt>
    <dgm:pt modelId="{EA984C0D-E52D-0448-995B-16903906EFA0}">
      <dgm:prSet phldrT="[Text]" custT="1"/>
      <dgm:spPr>
        <a:solidFill>
          <a:schemeClr val="accent1">
            <a:lumMod val="50000"/>
          </a:schemeClr>
        </a:solidFill>
      </dgm:spPr>
      <dgm:t>
        <a:bodyPr/>
        <a:lstStyle/>
        <a:p>
          <a:r>
            <a:rPr lang="ru-RU" sz="2400" b="1" dirty="0"/>
            <a:t>Централизо-ванная;</a:t>
          </a:r>
          <a:endParaRPr lang="en-US" sz="2400" dirty="0"/>
        </a:p>
      </dgm:t>
    </dgm:pt>
    <dgm:pt modelId="{D8CA0ED9-8EAD-F24E-9D91-ABE9516BB92E}" type="parTrans" cxnId="{611A0D1C-9353-5045-A17D-2CBA08F04034}">
      <dgm:prSet/>
      <dgm:spPr/>
      <dgm:t>
        <a:bodyPr/>
        <a:lstStyle/>
        <a:p>
          <a:endParaRPr lang="en-US"/>
        </a:p>
      </dgm:t>
    </dgm:pt>
    <dgm:pt modelId="{3511FE50-3791-1648-9C88-3C56F5B91235}" type="sibTrans" cxnId="{611A0D1C-9353-5045-A17D-2CBA08F04034}">
      <dgm:prSet/>
      <dgm:spPr/>
      <dgm:t>
        <a:bodyPr/>
        <a:lstStyle/>
        <a:p>
          <a:endParaRPr lang="en-US"/>
        </a:p>
      </dgm:t>
    </dgm:pt>
    <dgm:pt modelId="{1AF504C0-E2FD-9C4F-9129-CDFFC4557477}">
      <dgm:prSet custT="1"/>
      <dgm:spPr>
        <a:solidFill>
          <a:schemeClr val="accent1">
            <a:lumMod val="75000"/>
          </a:schemeClr>
        </a:solidFill>
      </dgm:spPr>
      <dgm:t>
        <a:bodyPr/>
        <a:lstStyle/>
        <a:p>
          <a:pPr algn="ctr"/>
          <a:r>
            <a:rPr lang="ru-RU" sz="2400" b="1" dirty="0"/>
            <a:t>частично централи-зованная;</a:t>
          </a:r>
        </a:p>
      </dgm:t>
    </dgm:pt>
    <dgm:pt modelId="{8ED99F6E-2701-1E4C-A6B9-A8E192919A05}" type="parTrans" cxnId="{CB3BDF86-D0DD-0D47-AC98-0BF27AB75C64}">
      <dgm:prSet/>
      <dgm:spPr/>
      <dgm:t>
        <a:bodyPr/>
        <a:lstStyle/>
        <a:p>
          <a:endParaRPr lang="en-US"/>
        </a:p>
      </dgm:t>
    </dgm:pt>
    <dgm:pt modelId="{9E673F45-3025-3049-960C-D67F3C41CFC4}" type="sibTrans" cxnId="{CB3BDF86-D0DD-0D47-AC98-0BF27AB75C64}">
      <dgm:prSet/>
      <dgm:spPr/>
      <dgm:t>
        <a:bodyPr/>
        <a:lstStyle/>
        <a:p>
          <a:endParaRPr lang="en-US"/>
        </a:p>
      </dgm:t>
    </dgm:pt>
    <dgm:pt modelId="{1ACD54BC-F175-7F41-A5C6-E4F1260E0DEA}">
      <dgm:prSet custT="1"/>
      <dgm:spPr>
        <a:solidFill>
          <a:schemeClr val="accent1">
            <a:lumMod val="60000"/>
            <a:lumOff val="40000"/>
          </a:schemeClr>
        </a:solidFill>
      </dgm:spPr>
      <dgm:t>
        <a:bodyPr/>
        <a:lstStyle/>
        <a:p>
          <a:pPr algn="ctr"/>
          <a:r>
            <a:rPr lang="ru-RU" sz="2400" b="1" dirty="0" err="1"/>
            <a:t>Децентра-лизован-ная</a:t>
          </a:r>
          <a:endParaRPr lang="ru-RU" sz="2400" b="1" dirty="0"/>
        </a:p>
      </dgm:t>
    </dgm:pt>
    <dgm:pt modelId="{87AA01BA-D379-C441-94AC-012654EBB9BD}" type="parTrans" cxnId="{2850864F-0D57-5945-9F78-4ADD643AABA1}">
      <dgm:prSet/>
      <dgm:spPr/>
      <dgm:t>
        <a:bodyPr/>
        <a:lstStyle/>
        <a:p>
          <a:endParaRPr lang="en-US"/>
        </a:p>
      </dgm:t>
    </dgm:pt>
    <dgm:pt modelId="{F9C5748F-D16C-4C48-8E48-3DD4AD07C231}" type="sibTrans" cxnId="{2850864F-0D57-5945-9F78-4ADD643AABA1}">
      <dgm:prSet/>
      <dgm:spPr/>
      <dgm:t>
        <a:bodyPr/>
        <a:lstStyle/>
        <a:p>
          <a:endParaRPr lang="en-US"/>
        </a:p>
      </dgm:t>
    </dgm:pt>
    <dgm:pt modelId="{A15BF56C-8700-D542-8F82-64CE74416AB7}" type="pres">
      <dgm:prSet presAssocID="{557B99E3-1613-D041-BF8F-7E3D59B6C6E6}" presName="compositeShape" presStyleCnt="0">
        <dgm:presLayoutVars>
          <dgm:chMax val="7"/>
          <dgm:dir/>
          <dgm:resizeHandles val="exact"/>
        </dgm:presLayoutVars>
      </dgm:prSet>
      <dgm:spPr/>
    </dgm:pt>
    <dgm:pt modelId="{D33D8BC9-0E8F-2B4E-B212-4F06BC7257BD}" type="pres">
      <dgm:prSet presAssocID="{EA984C0D-E52D-0448-995B-16903906EFA0}" presName="circ1" presStyleLbl="vennNode1" presStyleIdx="0" presStyleCnt="3"/>
      <dgm:spPr/>
    </dgm:pt>
    <dgm:pt modelId="{7B86B8C1-2301-8445-B714-97AA0DA421B1}" type="pres">
      <dgm:prSet presAssocID="{EA984C0D-E52D-0448-995B-16903906EFA0}" presName="circ1Tx" presStyleLbl="revTx" presStyleIdx="0" presStyleCnt="0">
        <dgm:presLayoutVars>
          <dgm:chMax val="0"/>
          <dgm:chPref val="0"/>
          <dgm:bulletEnabled val="1"/>
        </dgm:presLayoutVars>
      </dgm:prSet>
      <dgm:spPr/>
    </dgm:pt>
    <dgm:pt modelId="{F2B7F400-7331-AC47-BAB0-923F68E2A562}" type="pres">
      <dgm:prSet presAssocID="{1AF504C0-E2FD-9C4F-9129-CDFFC4557477}" presName="circ2" presStyleLbl="vennNode1" presStyleIdx="1" presStyleCnt="3" custLinFactNeighborX="31066" custLinFactNeighborY="2083"/>
      <dgm:spPr/>
    </dgm:pt>
    <dgm:pt modelId="{5FD2FF52-7AE9-0143-8484-C94A77EFE179}" type="pres">
      <dgm:prSet presAssocID="{1AF504C0-E2FD-9C4F-9129-CDFFC4557477}" presName="circ2Tx" presStyleLbl="revTx" presStyleIdx="0" presStyleCnt="0">
        <dgm:presLayoutVars>
          <dgm:chMax val="0"/>
          <dgm:chPref val="0"/>
          <dgm:bulletEnabled val="1"/>
        </dgm:presLayoutVars>
      </dgm:prSet>
      <dgm:spPr/>
    </dgm:pt>
    <dgm:pt modelId="{EA199990-4929-2743-A968-F4FA9DD65998}" type="pres">
      <dgm:prSet presAssocID="{1ACD54BC-F175-7F41-A5C6-E4F1260E0DEA}" presName="circ3" presStyleLbl="vennNode1" presStyleIdx="2" presStyleCnt="3" custLinFactNeighborX="-31066" custLinFactNeighborY="2083"/>
      <dgm:spPr/>
    </dgm:pt>
    <dgm:pt modelId="{C96AFE1E-5814-EE48-8845-530D29E9FE4A}" type="pres">
      <dgm:prSet presAssocID="{1ACD54BC-F175-7F41-A5C6-E4F1260E0DEA}" presName="circ3Tx" presStyleLbl="revTx" presStyleIdx="0" presStyleCnt="0">
        <dgm:presLayoutVars>
          <dgm:chMax val="0"/>
          <dgm:chPref val="0"/>
          <dgm:bulletEnabled val="1"/>
        </dgm:presLayoutVars>
      </dgm:prSet>
      <dgm:spPr/>
    </dgm:pt>
  </dgm:ptLst>
  <dgm:cxnLst>
    <dgm:cxn modelId="{611A0D1C-9353-5045-A17D-2CBA08F04034}" srcId="{557B99E3-1613-D041-BF8F-7E3D59B6C6E6}" destId="{EA984C0D-E52D-0448-995B-16903906EFA0}" srcOrd="0" destOrd="0" parTransId="{D8CA0ED9-8EAD-F24E-9D91-ABE9516BB92E}" sibTransId="{3511FE50-3791-1648-9C88-3C56F5B91235}"/>
    <dgm:cxn modelId="{5724111D-5DF4-41CF-8A5A-74DB91CB0F19}" type="presOf" srcId="{EA984C0D-E52D-0448-995B-16903906EFA0}" destId="{7B86B8C1-2301-8445-B714-97AA0DA421B1}" srcOrd="1" destOrd="0" presId="urn:microsoft.com/office/officeart/2005/8/layout/venn1"/>
    <dgm:cxn modelId="{75C4513E-73AC-4933-866C-C15C31797D52}" type="presOf" srcId="{1AF504C0-E2FD-9C4F-9129-CDFFC4557477}" destId="{F2B7F400-7331-AC47-BAB0-923F68E2A562}" srcOrd="0" destOrd="0" presId="urn:microsoft.com/office/officeart/2005/8/layout/venn1"/>
    <dgm:cxn modelId="{47B35443-83B5-47E8-882B-95BEAE2F839A}" type="presOf" srcId="{1ACD54BC-F175-7F41-A5C6-E4F1260E0DEA}" destId="{C96AFE1E-5814-EE48-8845-530D29E9FE4A}" srcOrd="1" destOrd="0" presId="urn:microsoft.com/office/officeart/2005/8/layout/venn1"/>
    <dgm:cxn modelId="{2850864F-0D57-5945-9F78-4ADD643AABA1}" srcId="{557B99E3-1613-D041-BF8F-7E3D59B6C6E6}" destId="{1ACD54BC-F175-7F41-A5C6-E4F1260E0DEA}" srcOrd="2" destOrd="0" parTransId="{87AA01BA-D379-C441-94AC-012654EBB9BD}" sibTransId="{F9C5748F-D16C-4C48-8E48-3DD4AD07C231}"/>
    <dgm:cxn modelId="{14580A85-B422-416F-8228-B484EB7BA69A}" type="presOf" srcId="{EA984C0D-E52D-0448-995B-16903906EFA0}" destId="{D33D8BC9-0E8F-2B4E-B212-4F06BC7257BD}" srcOrd="0" destOrd="0" presId="urn:microsoft.com/office/officeart/2005/8/layout/venn1"/>
    <dgm:cxn modelId="{CB3BDF86-D0DD-0D47-AC98-0BF27AB75C64}" srcId="{557B99E3-1613-D041-BF8F-7E3D59B6C6E6}" destId="{1AF504C0-E2FD-9C4F-9129-CDFFC4557477}" srcOrd="1" destOrd="0" parTransId="{8ED99F6E-2701-1E4C-A6B9-A8E192919A05}" sibTransId="{9E673F45-3025-3049-960C-D67F3C41CFC4}"/>
    <dgm:cxn modelId="{4F7A7AB5-3E46-489C-A960-889B8FB99E37}" type="presOf" srcId="{1ACD54BC-F175-7F41-A5C6-E4F1260E0DEA}" destId="{EA199990-4929-2743-A968-F4FA9DD65998}" srcOrd="0" destOrd="0" presId="urn:microsoft.com/office/officeart/2005/8/layout/venn1"/>
    <dgm:cxn modelId="{0F41FEC9-7236-45D7-A51C-5EB1A94BB44F}" type="presOf" srcId="{557B99E3-1613-D041-BF8F-7E3D59B6C6E6}" destId="{A15BF56C-8700-D542-8F82-64CE74416AB7}" srcOrd="0" destOrd="0" presId="urn:microsoft.com/office/officeart/2005/8/layout/venn1"/>
    <dgm:cxn modelId="{D6F0D4CD-C1FD-40A7-BEFE-E63EB47A02EF}" type="presOf" srcId="{1AF504C0-E2FD-9C4F-9129-CDFFC4557477}" destId="{5FD2FF52-7AE9-0143-8484-C94A77EFE179}" srcOrd="1" destOrd="0" presId="urn:microsoft.com/office/officeart/2005/8/layout/venn1"/>
    <dgm:cxn modelId="{1B0680B8-5378-48D3-8B52-9EE444B75DE1}" type="presParOf" srcId="{A15BF56C-8700-D542-8F82-64CE74416AB7}" destId="{D33D8BC9-0E8F-2B4E-B212-4F06BC7257BD}" srcOrd="0" destOrd="0" presId="urn:microsoft.com/office/officeart/2005/8/layout/venn1"/>
    <dgm:cxn modelId="{06DE2B8B-133C-4086-B892-A4F0B0A74994}" type="presParOf" srcId="{A15BF56C-8700-D542-8F82-64CE74416AB7}" destId="{7B86B8C1-2301-8445-B714-97AA0DA421B1}" srcOrd="1" destOrd="0" presId="urn:microsoft.com/office/officeart/2005/8/layout/venn1"/>
    <dgm:cxn modelId="{941F510E-0FFC-4CF2-A83B-33266CE71B1A}" type="presParOf" srcId="{A15BF56C-8700-D542-8F82-64CE74416AB7}" destId="{F2B7F400-7331-AC47-BAB0-923F68E2A562}" srcOrd="2" destOrd="0" presId="urn:microsoft.com/office/officeart/2005/8/layout/venn1"/>
    <dgm:cxn modelId="{1CED28AF-3DB2-4DB5-A262-DA3128933260}" type="presParOf" srcId="{A15BF56C-8700-D542-8F82-64CE74416AB7}" destId="{5FD2FF52-7AE9-0143-8484-C94A77EFE179}" srcOrd="3" destOrd="0" presId="urn:microsoft.com/office/officeart/2005/8/layout/venn1"/>
    <dgm:cxn modelId="{B76319D4-174F-4FE2-BB97-F3DC042EBCC9}" type="presParOf" srcId="{A15BF56C-8700-D542-8F82-64CE74416AB7}" destId="{EA199990-4929-2743-A968-F4FA9DD65998}" srcOrd="4" destOrd="0" presId="urn:microsoft.com/office/officeart/2005/8/layout/venn1"/>
    <dgm:cxn modelId="{507A066B-998A-4DCC-A943-65C4BEDA3A35}" type="presParOf" srcId="{A15BF56C-8700-D542-8F82-64CE74416AB7}" destId="{C96AFE1E-5814-EE48-8845-530D29E9FE4A}"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4EA12-265A-D449-8925-D2CB9BBCCF2B}">
      <dsp:nvSpPr>
        <dsp:cNvPr id="0" name=""/>
        <dsp:cNvSpPr/>
      </dsp:nvSpPr>
      <dsp:spPr>
        <a:xfrm>
          <a:off x="2563086" y="522"/>
          <a:ext cx="1526123" cy="1274795"/>
        </a:xfrm>
        <a:prstGeom prst="ellipse">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ru-RU" sz="1600" kern="1200" dirty="0">
              <a:solidFill>
                <a:srgbClr val="000000"/>
              </a:solidFill>
            </a:rPr>
            <a:t>уборочно-моечные (внешний уход)</a:t>
          </a:r>
          <a:endParaRPr lang="en-US" sz="1600" kern="1200" dirty="0">
            <a:solidFill>
              <a:srgbClr val="000000"/>
            </a:solidFill>
          </a:endParaRPr>
        </a:p>
      </dsp:txBody>
      <dsp:txXfrm>
        <a:off x="2786582" y="187211"/>
        <a:ext cx="1079131" cy="901417"/>
      </dsp:txXfrm>
    </dsp:sp>
    <dsp:sp modelId="{F55346E1-D1DE-D948-8D69-A41151D61A7A}">
      <dsp:nvSpPr>
        <dsp:cNvPr id="0" name=""/>
        <dsp:cNvSpPr/>
      </dsp:nvSpPr>
      <dsp:spPr>
        <a:xfrm rot="1800000">
          <a:off x="4013420" y="879079"/>
          <a:ext cx="203615" cy="428832"/>
        </a:xfrm>
        <a:prstGeom prst="rightArrow">
          <a:avLst>
            <a:gd name="adj1" fmla="val 60000"/>
            <a:gd name="adj2" fmla="val 50000"/>
          </a:avLst>
        </a:prstGeom>
        <a:gradFill rotWithShape="0">
          <a:gsLst>
            <a:gs pos="0">
              <a:schemeClr val="accent1">
                <a:tint val="60000"/>
                <a:hueOff val="0"/>
                <a:satOff val="0"/>
                <a:lumOff val="0"/>
                <a:alphaOff val="0"/>
                <a:shade val="63000"/>
                <a:satMod val="165000"/>
              </a:schemeClr>
            </a:gs>
            <a:gs pos="30000">
              <a:schemeClr val="accent1">
                <a:tint val="60000"/>
                <a:hueOff val="0"/>
                <a:satOff val="0"/>
                <a:lumOff val="0"/>
                <a:alphaOff val="0"/>
                <a:shade val="58000"/>
                <a:satMod val="165000"/>
              </a:schemeClr>
            </a:gs>
            <a:gs pos="75000">
              <a:schemeClr val="accent1">
                <a:tint val="60000"/>
                <a:hueOff val="0"/>
                <a:satOff val="0"/>
                <a:lumOff val="0"/>
                <a:alphaOff val="0"/>
                <a:shade val="30000"/>
                <a:satMod val="175000"/>
              </a:schemeClr>
            </a:gs>
            <a:gs pos="100000">
              <a:schemeClr val="accent1">
                <a:tint val="6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4017512" y="949574"/>
        <a:ext cx="142531" cy="257300"/>
      </dsp:txXfrm>
    </dsp:sp>
    <dsp:sp modelId="{5DCA39E3-CD29-1F41-8032-D5C9D1B016AD}">
      <dsp:nvSpPr>
        <dsp:cNvPr id="0" name=""/>
        <dsp:cNvSpPr/>
      </dsp:nvSpPr>
      <dsp:spPr>
        <a:xfrm>
          <a:off x="4155554" y="854863"/>
          <a:ext cx="1643922" cy="1472948"/>
        </a:xfrm>
        <a:prstGeom prst="ellipse">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ru-RU" sz="1600" kern="1200" dirty="0" err="1">
              <a:solidFill>
                <a:srgbClr val="000000"/>
              </a:solidFill>
            </a:rPr>
            <a:t>Диагнос-тирование</a:t>
          </a:r>
          <a:r>
            <a:rPr lang="ru-RU" sz="1600" kern="1200" dirty="0">
              <a:solidFill>
                <a:srgbClr val="000000"/>
              </a:solidFill>
            </a:rPr>
            <a:t> техничес-кого состояния</a:t>
          </a:r>
        </a:p>
      </dsp:txBody>
      <dsp:txXfrm>
        <a:off x="4396301" y="1070571"/>
        <a:ext cx="1162428" cy="1041532"/>
      </dsp:txXfrm>
    </dsp:sp>
    <dsp:sp modelId="{B49FA3D0-7AB4-1744-B6A9-6B7095F9A86F}">
      <dsp:nvSpPr>
        <dsp:cNvPr id="0" name=""/>
        <dsp:cNvSpPr/>
      </dsp:nvSpPr>
      <dsp:spPr>
        <a:xfrm rot="5400000">
          <a:off x="4846342" y="2353465"/>
          <a:ext cx="262344" cy="428832"/>
        </a:xfrm>
        <a:prstGeom prst="rightArrow">
          <a:avLst>
            <a:gd name="adj1" fmla="val 60000"/>
            <a:gd name="adj2" fmla="val 50000"/>
          </a:avLst>
        </a:prstGeom>
        <a:gradFill rotWithShape="0">
          <a:gsLst>
            <a:gs pos="0">
              <a:schemeClr val="accent1">
                <a:tint val="60000"/>
                <a:hueOff val="0"/>
                <a:satOff val="0"/>
                <a:lumOff val="0"/>
                <a:alphaOff val="0"/>
                <a:shade val="63000"/>
                <a:satMod val="165000"/>
              </a:schemeClr>
            </a:gs>
            <a:gs pos="30000">
              <a:schemeClr val="accent1">
                <a:tint val="60000"/>
                <a:hueOff val="0"/>
                <a:satOff val="0"/>
                <a:lumOff val="0"/>
                <a:alphaOff val="0"/>
                <a:shade val="58000"/>
                <a:satMod val="165000"/>
              </a:schemeClr>
            </a:gs>
            <a:gs pos="75000">
              <a:schemeClr val="accent1">
                <a:tint val="60000"/>
                <a:hueOff val="0"/>
                <a:satOff val="0"/>
                <a:lumOff val="0"/>
                <a:alphaOff val="0"/>
                <a:shade val="30000"/>
                <a:satMod val="175000"/>
              </a:schemeClr>
            </a:gs>
            <a:gs pos="100000">
              <a:schemeClr val="accent1">
                <a:tint val="6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4885694" y="2399880"/>
        <a:ext cx="183641" cy="257300"/>
      </dsp:txXfrm>
    </dsp:sp>
    <dsp:sp modelId="{66274E28-5D6F-6A44-A6C1-BA7B3FF681E7}">
      <dsp:nvSpPr>
        <dsp:cNvPr id="0" name=""/>
        <dsp:cNvSpPr/>
      </dsp:nvSpPr>
      <dsp:spPr>
        <a:xfrm>
          <a:off x="4163832" y="2822801"/>
          <a:ext cx="1627366" cy="1350740"/>
        </a:xfrm>
        <a:prstGeom prst="ellipse">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ru-RU" sz="1600" kern="1200" dirty="0">
              <a:solidFill>
                <a:srgbClr val="000000"/>
              </a:solidFill>
            </a:rPr>
            <a:t>Крепежные</a:t>
          </a:r>
        </a:p>
      </dsp:txBody>
      <dsp:txXfrm>
        <a:off x="4402154" y="3020612"/>
        <a:ext cx="1150722" cy="955118"/>
      </dsp:txXfrm>
    </dsp:sp>
    <dsp:sp modelId="{DE01C5EC-81E4-594F-85A3-E5D47A2482F4}">
      <dsp:nvSpPr>
        <dsp:cNvPr id="0" name=""/>
        <dsp:cNvSpPr/>
      </dsp:nvSpPr>
      <dsp:spPr>
        <a:xfrm rot="9000000">
          <a:off x="4046132" y="3762658"/>
          <a:ext cx="203796" cy="428832"/>
        </a:xfrm>
        <a:prstGeom prst="rightArrow">
          <a:avLst>
            <a:gd name="adj1" fmla="val 60000"/>
            <a:gd name="adj2" fmla="val 50000"/>
          </a:avLst>
        </a:prstGeom>
        <a:gradFill rotWithShape="0">
          <a:gsLst>
            <a:gs pos="0">
              <a:schemeClr val="accent1">
                <a:tint val="60000"/>
                <a:hueOff val="0"/>
                <a:satOff val="0"/>
                <a:lumOff val="0"/>
                <a:alphaOff val="0"/>
                <a:shade val="63000"/>
                <a:satMod val="165000"/>
              </a:schemeClr>
            </a:gs>
            <a:gs pos="30000">
              <a:schemeClr val="accent1">
                <a:tint val="60000"/>
                <a:hueOff val="0"/>
                <a:satOff val="0"/>
                <a:lumOff val="0"/>
                <a:alphaOff val="0"/>
                <a:shade val="58000"/>
                <a:satMod val="165000"/>
              </a:schemeClr>
            </a:gs>
            <a:gs pos="75000">
              <a:schemeClr val="accent1">
                <a:tint val="60000"/>
                <a:hueOff val="0"/>
                <a:satOff val="0"/>
                <a:lumOff val="0"/>
                <a:alphaOff val="0"/>
                <a:shade val="30000"/>
                <a:satMod val="175000"/>
              </a:schemeClr>
            </a:gs>
            <a:gs pos="100000">
              <a:schemeClr val="accent1">
                <a:tint val="6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4103175" y="3833139"/>
        <a:ext cx="142657" cy="257300"/>
      </dsp:txXfrm>
    </dsp:sp>
    <dsp:sp modelId="{2305D74B-772F-F44E-8B37-124A8F6DFA21}">
      <dsp:nvSpPr>
        <dsp:cNvPr id="0" name=""/>
        <dsp:cNvSpPr/>
      </dsp:nvSpPr>
      <dsp:spPr>
        <a:xfrm>
          <a:off x="2520565" y="3815232"/>
          <a:ext cx="1611165" cy="1272711"/>
        </a:xfrm>
        <a:prstGeom prst="ellipse">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ru-RU" sz="1600" kern="1200">
              <a:solidFill>
                <a:srgbClr val="000000"/>
              </a:solidFill>
            </a:rPr>
            <a:t>Регули-ровочные</a:t>
          </a:r>
          <a:endParaRPr lang="ru-RU" sz="1600" kern="1200" dirty="0">
            <a:solidFill>
              <a:srgbClr val="000000"/>
            </a:solidFill>
          </a:endParaRPr>
        </a:p>
      </dsp:txBody>
      <dsp:txXfrm>
        <a:off x="2756515" y="4001616"/>
        <a:ext cx="1139265" cy="899943"/>
      </dsp:txXfrm>
    </dsp:sp>
    <dsp:sp modelId="{EFC5FAFD-79B8-0A44-92CA-AB174AE8066E}">
      <dsp:nvSpPr>
        <dsp:cNvPr id="0" name=""/>
        <dsp:cNvSpPr/>
      </dsp:nvSpPr>
      <dsp:spPr>
        <a:xfrm rot="12600000">
          <a:off x="2319191" y="3735444"/>
          <a:ext cx="275879" cy="428832"/>
        </a:xfrm>
        <a:prstGeom prst="rightArrow">
          <a:avLst>
            <a:gd name="adj1" fmla="val 60000"/>
            <a:gd name="adj2" fmla="val 50000"/>
          </a:avLst>
        </a:prstGeom>
        <a:gradFill rotWithShape="0">
          <a:gsLst>
            <a:gs pos="0">
              <a:schemeClr val="accent1">
                <a:tint val="60000"/>
                <a:hueOff val="0"/>
                <a:satOff val="0"/>
                <a:lumOff val="0"/>
                <a:alphaOff val="0"/>
                <a:shade val="63000"/>
                <a:satMod val="165000"/>
              </a:schemeClr>
            </a:gs>
            <a:gs pos="30000">
              <a:schemeClr val="accent1">
                <a:tint val="60000"/>
                <a:hueOff val="0"/>
                <a:satOff val="0"/>
                <a:lumOff val="0"/>
                <a:alphaOff val="0"/>
                <a:shade val="58000"/>
                <a:satMod val="165000"/>
              </a:schemeClr>
            </a:gs>
            <a:gs pos="75000">
              <a:schemeClr val="accent1">
                <a:tint val="60000"/>
                <a:hueOff val="0"/>
                <a:satOff val="0"/>
                <a:lumOff val="0"/>
                <a:alphaOff val="0"/>
                <a:shade val="30000"/>
                <a:satMod val="175000"/>
              </a:schemeClr>
            </a:gs>
            <a:gs pos="100000">
              <a:schemeClr val="accent1">
                <a:tint val="6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2396411" y="3841901"/>
        <a:ext cx="193115" cy="257300"/>
      </dsp:txXfrm>
    </dsp:sp>
    <dsp:sp modelId="{7FE1F4CA-080A-2142-BE23-C50FC9EA5529}">
      <dsp:nvSpPr>
        <dsp:cNvPr id="0" name=""/>
        <dsp:cNvSpPr/>
      </dsp:nvSpPr>
      <dsp:spPr>
        <a:xfrm>
          <a:off x="1039473" y="2862863"/>
          <a:ext cx="1270615" cy="1270615"/>
        </a:xfrm>
        <a:prstGeom prst="ellipse">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ru-RU" sz="1600" kern="1200" dirty="0">
              <a:solidFill>
                <a:srgbClr val="000000"/>
              </a:solidFill>
            </a:rPr>
            <a:t>Смазоч-ные</a:t>
          </a:r>
        </a:p>
      </dsp:txBody>
      <dsp:txXfrm>
        <a:off x="1225550" y="3048940"/>
        <a:ext cx="898461" cy="898461"/>
      </dsp:txXfrm>
    </dsp:sp>
    <dsp:sp modelId="{94411D8A-FC41-4A4B-A34D-5E54B6B7D28D}">
      <dsp:nvSpPr>
        <dsp:cNvPr id="0" name=""/>
        <dsp:cNvSpPr/>
      </dsp:nvSpPr>
      <dsp:spPr>
        <a:xfrm rot="16200000">
          <a:off x="1506183" y="2339881"/>
          <a:ext cx="337195" cy="428832"/>
        </a:xfrm>
        <a:prstGeom prst="rightArrow">
          <a:avLst>
            <a:gd name="adj1" fmla="val 60000"/>
            <a:gd name="adj2" fmla="val 50000"/>
          </a:avLst>
        </a:prstGeom>
        <a:gradFill rotWithShape="0">
          <a:gsLst>
            <a:gs pos="0">
              <a:schemeClr val="accent1">
                <a:tint val="60000"/>
                <a:hueOff val="0"/>
                <a:satOff val="0"/>
                <a:lumOff val="0"/>
                <a:alphaOff val="0"/>
                <a:shade val="63000"/>
                <a:satMod val="165000"/>
              </a:schemeClr>
            </a:gs>
            <a:gs pos="30000">
              <a:schemeClr val="accent1">
                <a:tint val="60000"/>
                <a:hueOff val="0"/>
                <a:satOff val="0"/>
                <a:lumOff val="0"/>
                <a:alphaOff val="0"/>
                <a:shade val="58000"/>
                <a:satMod val="165000"/>
              </a:schemeClr>
            </a:gs>
            <a:gs pos="75000">
              <a:schemeClr val="accent1">
                <a:tint val="60000"/>
                <a:hueOff val="0"/>
                <a:satOff val="0"/>
                <a:lumOff val="0"/>
                <a:alphaOff val="0"/>
                <a:shade val="30000"/>
                <a:satMod val="175000"/>
              </a:schemeClr>
            </a:gs>
            <a:gs pos="100000">
              <a:schemeClr val="accent1">
                <a:tint val="6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1556762" y="2476226"/>
        <a:ext cx="236037" cy="257300"/>
      </dsp:txXfrm>
    </dsp:sp>
    <dsp:sp modelId="{7D706FDC-86BD-2B43-8827-68ADA2D1E449}">
      <dsp:nvSpPr>
        <dsp:cNvPr id="0" name=""/>
        <dsp:cNvSpPr/>
      </dsp:nvSpPr>
      <dsp:spPr>
        <a:xfrm>
          <a:off x="1039473" y="956029"/>
          <a:ext cx="1270615" cy="1270615"/>
        </a:xfrm>
        <a:prstGeom prst="ellipse">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ru-RU" sz="1600" kern="1200" dirty="0">
              <a:solidFill>
                <a:srgbClr val="000000"/>
              </a:solidFill>
            </a:rPr>
            <a:t>Запра-вочные</a:t>
          </a:r>
        </a:p>
      </dsp:txBody>
      <dsp:txXfrm>
        <a:off x="1225550" y="1142106"/>
        <a:ext cx="898461" cy="898461"/>
      </dsp:txXfrm>
    </dsp:sp>
    <dsp:sp modelId="{0BA73262-7833-DA4D-8D6E-FC34EB54D716}">
      <dsp:nvSpPr>
        <dsp:cNvPr id="0" name=""/>
        <dsp:cNvSpPr/>
      </dsp:nvSpPr>
      <dsp:spPr>
        <a:xfrm rot="19800000">
          <a:off x="2309725" y="926691"/>
          <a:ext cx="289752" cy="428832"/>
        </a:xfrm>
        <a:prstGeom prst="rightArrow">
          <a:avLst>
            <a:gd name="adj1" fmla="val 60000"/>
            <a:gd name="adj2" fmla="val 50000"/>
          </a:avLst>
        </a:prstGeom>
        <a:gradFill rotWithShape="0">
          <a:gsLst>
            <a:gs pos="0">
              <a:schemeClr val="accent1">
                <a:tint val="60000"/>
                <a:hueOff val="0"/>
                <a:satOff val="0"/>
                <a:lumOff val="0"/>
                <a:alphaOff val="0"/>
                <a:shade val="63000"/>
                <a:satMod val="165000"/>
              </a:schemeClr>
            </a:gs>
            <a:gs pos="30000">
              <a:schemeClr val="accent1">
                <a:tint val="60000"/>
                <a:hueOff val="0"/>
                <a:satOff val="0"/>
                <a:lumOff val="0"/>
                <a:alphaOff val="0"/>
                <a:shade val="58000"/>
                <a:satMod val="165000"/>
              </a:schemeClr>
            </a:gs>
            <a:gs pos="75000">
              <a:schemeClr val="accent1">
                <a:tint val="60000"/>
                <a:hueOff val="0"/>
                <a:satOff val="0"/>
                <a:lumOff val="0"/>
                <a:alphaOff val="0"/>
                <a:shade val="30000"/>
                <a:satMod val="175000"/>
              </a:schemeClr>
            </a:gs>
            <a:gs pos="100000">
              <a:schemeClr val="accent1">
                <a:tint val="6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315548" y="1034189"/>
        <a:ext cx="202826" cy="2573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49032-05CE-A54E-BFB5-0D119AEB50D8}">
      <dsp:nvSpPr>
        <dsp:cNvPr id="0" name=""/>
        <dsp:cNvSpPr/>
      </dsp:nvSpPr>
      <dsp:spPr>
        <a:xfrm>
          <a:off x="4501" y="1526948"/>
          <a:ext cx="2239286" cy="2432502"/>
        </a:xfrm>
        <a:prstGeom prst="roundRect">
          <a:avLst>
            <a:gd name="adj" fmla="val 10000"/>
          </a:avLst>
        </a:prstGeom>
        <a:gradFill rotWithShape="0">
          <a:gsLst>
            <a:gs pos="0">
              <a:schemeClr val="accent1">
                <a:shade val="50000"/>
                <a:hueOff val="0"/>
                <a:satOff val="0"/>
                <a:lumOff val="0"/>
                <a:alphaOff val="0"/>
                <a:shade val="63000"/>
                <a:satMod val="165000"/>
              </a:schemeClr>
            </a:gs>
            <a:gs pos="30000">
              <a:schemeClr val="accent1">
                <a:shade val="50000"/>
                <a:hueOff val="0"/>
                <a:satOff val="0"/>
                <a:lumOff val="0"/>
                <a:alphaOff val="0"/>
                <a:shade val="58000"/>
                <a:satMod val="165000"/>
              </a:schemeClr>
            </a:gs>
            <a:gs pos="75000">
              <a:schemeClr val="accent1">
                <a:shade val="50000"/>
                <a:hueOff val="0"/>
                <a:satOff val="0"/>
                <a:lumOff val="0"/>
                <a:alphaOff val="0"/>
                <a:shade val="30000"/>
                <a:satMod val="175000"/>
              </a:schemeClr>
            </a:gs>
            <a:gs pos="100000">
              <a:schemeClr val="accent1">
                <a:shade val="5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solidFill>
                <a:srgbClr val="000000"/>
              </a:solidFill>
            </a:rPr>
            <a:t>на нескольких постах, расположенных на потоке;</a:t>
          </a:r>
          <a:endParaRPr lang="en-US" sz="2000" kern="1200" dirty="0">
            <a:solidFill>
              <a:srgbClr val="000000"/>
            </a:solidFill>
          </a:endParaRPr>
        </a:p>
      </dsp:txBody>
      <dsp:txXfrm>
        <a:off x="70087" y="1592534"/>
        <a:ext cx="2108114" cy="2301330"/>
      </dsp:txXfrm>
    </dsp:sp>
    <dsp:sp modelId="{2A7E8923-BB73-1341-8AE4-DE9EAA5BE2FF}">
      <dsp:nvSpPr>
        <dsp:cNvPr id="0" name=""/>
        <dsp:cNvSpPr/>
      </dsp:nvSpPr>
      <dsp:spPr>
        <a:xfrm>
          <a:off x="2435863" y="2505027"/>
          <a:ext cx="407198" cy="476345"/>
        </a:xfrm>
        <a:prstGeom prst="rightArrow">
          <a:avLst>
            <a:gd name="adj1" fmla="val 60000"/>
            <a:gd name="adj2" fmla="val 50000"/>
          </a:avLst>
        </a:prstGeom>
        <a:gradFill rotWithShape="0">
          <a:gsLst>
            <a:gs pos="0">
              <a:schemeClr val="accent1">
                <a:shade val="90000"/>
                <a:hueOff val="0"/>
                <a:satOff val="0"/>
                <a:lumOff val="0"/>
                <a:alphaOff val="0"/>
                <a:shade val="63000"/>
                <a:satMod val="165000"/>
              </a:schemeClr>
            </a:gs>
            <a:gs pos="30000">
              <a:schemeClr val="accent1">
                <a:shade val="90000"/>
                <a:hueOff val="0"/>
                <a:satOff val="0"/>
                <a:lumOff val="0"/>
                <a:alphaOff val="0"/>
                <a:shade val="58000"/>
                <a:satMod val="165000"/>
              </a:schemeClr>
            </a:gs>
            <a:gs pos="75000">
              <a:schemeClr val="accent1">
                <a:shade val="90000"/>
                <a:hueOff val="0"/>
                <a:satOff val="0"/>
                <a:lumOff val="0"/>
                <a:alphaOff val="0"/>
                <a:shade val="30000"/>
                <a:satMod val="175000"/>
              </a:schemeClr>
            </a:gs>
            <a:gs pos="100000">
              <a:schemeClr val="accent1">
                <a:shade val="9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435863" y="2600296"/>
        <a:ext cx="285039" cy="285807"/>
      </dsp:txXfrm>
    </dsp:sp>
    <dsp:sp modelId="{4E9D449A-4D4C-B848-B833-D7BCA70F93FA}">
      <dsp:nvSpPr>
        <dsp:cNvPr id="0" name=""/>
        <dsp:cNvSpPr/>
      </dsp:nvSpPr>
      <dsp:spPr>
        <a:xfrm>
          <a:off x="3012088" y="1526948"/>
          <a:ext cx="2239286" cy="2432502"/>
        </a:xfrm>
        <a:prstGeom prst="roundRect">
          <a:avLst>
            <a:gd name="adj" fmla="val 10000"/>
          </a:avLst>
        </a:prstGeom>
        <a:gradFill rotWithShape="0">
          <a:gsLst>
            <a:gs pos="0">
              <a:schemeClr val="accent1">
                <a:shade val="50000"/>
                <a:hueOff val="328464"/>
                <a:satOff val="-5155"/>
                <a:lumOff val="28831"/>
                <a:alphaOff val="0"/>
                <a:shade val="63000"/>
                <a:satMod val="165000"/>
              </a:schemeClr>
            </a:gs>
            <a:gs pos="30000">
              <a:schemeClr val="accent1">
                <a:shade val="50000"/>
                <a:hueOff val="328464"/>
                <a:satOff val="-5155"/>
                <a:lumOff val="28831"/>
                <a:alphaOff val="0"/>
                <a:shade val="58000"/>
                <a:satMod val="165000"/>
              </a:schemeClr>
            </a:gs>
            <a:gs pos="75000">
              <a:schemeClr val="accent1">
                <a:shade val="50000"/>
                <a:hueOff val="328464"/>
                <a:satOff val="-5155"/>
                <a:lumOff val="28831"/>
                <a:alphaOff val="0"/>
                <a:shade val="30000"/>
                <a:satMod val="175000"/>
              </a:schemeClr>
            </a:gs>
            <a:gs pos="100000">
              <a:schemeClr val="accent1">
                <a:shade val="50000"/>
                <a:hueOff val="328464"/>
                <a:satOff val="-5155"/>
                <a:lumOff val="28831"/>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solidFill>
                <a:srgbClr val="000000"/>
              </a:solidFill>
            </a:rPr>
            <a:t>на универсальных тупиковых постах</a:t>
          </a:r>
        </a:p>
      </dsp:txBody>
      <dsp:txXfrm>
        <a:off x="3077674" y="1592534"/>
        <a:ext cx="2108114" cy="2301330"/>
      </dsp:txXfrm>
    </dsp:sp>
    <dsp:sp modelId="{02F54CD6-3B75-C34F-AF31-7D2B9D786AF8}">
      <dsp:nvSpPr>
        <dsp:cNvPr id="0" name=""/>
        <dsp:cNvSpPr/>
      </dsp:nvSpPr>
      <dsp:spPr>
        <a:xfrm>
          <a:off x="5443450" y="2505027"/>
          <a:ext cx="407198" cy="476345"/>
        </a:xfrm>
        <a:prstGeom prst="rightArrow">
          <a:avLst>
            <a:gd name="adj1" fmla="val 60000"/>
            <a:gd name="adj2" fmla="val 50000"/>
          </a:avLst>
        </a:prstGeom>
        <a:gradFill rotWithShape="0">
          <a:gsLst>
            <a:gs pos="0">
              <a:schemeClr val="accent1">
                <a:shade val="90000"/>
                <a:hueOff val="510015"/>
                <a:satOff val="-6738"/>
                <a:lumOff val="33206"/>
                <a:alphaOff val="0"/>
                <a:shade val="63000"/>
                <a:satMod val="165000"/>
              </a:schemeClr>
            </a:gs>
            <a:gs pos="30000">
              <a:schemeClr val="accent1">
                <a:shade val="90000"/>
                <a:hueOff val="510015"/>
                <a:satOff val="-6738"/>
                <a:lumOff val="33206"/>
                <a:alphaOff val="0"/>
                <a:shade val="58000"/>
                <a:satMod val="165000"/>
              </a:schemeClr>
            </a:gs>
            <a:gs pos="75000">
              <a:schemeClr val="accent1">
                <a:shade val="90000"/>
                <a:hueOff val="510015"/>
                <a:satOff val="-6738"/>
                <a:lumOff val="33206"/>
                <a:alphaOff val="0"/>
                <a:shade val="30000"/>
                <a:satMod val="175000"/>
              </a:schemeClr>
            </a:gs>
            <a:gs pos="100000">
              <a:schemeClr val="accent1">
                <a:shade val="90000"/>
                <a:hueOff val="510015"/>
                <a:satOff val="-6738"/>
                <a:lumOff val="33206"/>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443450" y="2600296"/>
        <a:ext cx="285039" cy="285807"/>
      </dsp:txXfrm>
    </dsp:sp>
    <dsp:sp modelId="{B7FA1AB0-8A8F-A54D-8082-1F36D9A017E7}">
      <dsp:nvSpPr>
        <dsp:cNvPr id="0" name=""/>
        <dsp:cNvSpPr/>
      </dsp:nvSpPr>
      <dsp:spPr>
        <a:xfrm>
          <a:off x="6019675" y="1526948"/>
          <a:ext cx="2239286" cy="2432502"/>
        </a:xfrm>
        <a:prstGeom prst="roundRect">
          <a:avLst>
            <a:gd name="adj" fmla="val 10000"/>
          </a:avLst>
        </a:prstGeom>
        <a:solidFill>
          <a:schemeClr val="accent1">
            <a:lumMod val="60000"/>
            <a:lumOff val="40000"/>
          </a:schemeClr>
        </a:soli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solidFill>
                <a:srgbClr val="000000"/>
              </a:solidFill>
            </a:rPr>
            <a:t>непосредственно на рабочем месте либо в полевых условиях.</a:t>
          </a:r>
        </a:p>
      </dsp:txBody>
      <dsp:txXfrm>
        <a:off x="6085261" y="1592534"/>
        <a:ext cx="2108114" cy="2301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D8BC9-0E8F-2B4E-B212-4F06BC7257BD}">
      <dsp:nvSpPr>
        <dsp:cNvPr id="0" name=""/>
        <dsp:cNvSpPr/>
      </dsp:nvSpPr>
      <dsp:spPr>
        <a:xfrm>
          <a:off x="1882986" y="58419"/>
          <a:ext cx="2804160" cy="2804160"/>
        </a:xfrm>
        <a:prstGeom prst="ellipse">
          <a:avLst/>
        </a:prstGeom>
        <a:solidFill>
          <a:schemeClr val="accent1">
            <a:lumMod val="5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ru-RU" sz="2400" b="1" kern="1200" dirty="0"/>
            <a:t>Централизо-ванная;</a:t>
          </a:r>
          <a:endParaRPr lang="en-US" sz="2400" kern="1200" dirty="0"/>
        </a:p>
      </dsp:txBody>
      <dsp:txXfrm>
        <a:off x="2256875" y="549148"/>
        <a:ext cx="2056384" cy="1261872"/>
      </dsp:txXfrm>
    </dsp:sp>
    <dsp:sp modelId="{F2B7F400-7331-AC47-BAB0-923F68E2A562}">
      <dsp:nvSpPr>
        <dsp:cNvPr id="0" name=""/>
        <dsp:cNvSpPr/>
      </dsp:nvSpPr>
      <dsp:spPr>
        <a:xfrm>
          <a:off x="3765961" y="1869430"/>
          <a:ext cx="2804160" cy="2804160"/>
        </a:xfrm>
        <a:prstGeom prst="ellipse">
          <a:avLst/>
        </a:prstGeom>
        <a:solidFill>
          <a:schemeClr val="accent1">
            <a:lumMod val="75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ru-RU" sz="2400" b="1" kern="1200" dirty="0"/>
            <a:t>частично централи-зованная;</a:t>
          </a:r>
        </a:p>
      </dsp:txBody>
      <dsp:txXfrm>
        <a:off x="4623567" y="2593838"/>
        <a:ext cx="1682496" cy="1542288"/>
      </dsp:txXfrm>
    </dsp:sp>
    <dsp:sp modelId="{EA199990-4929-2743-A968-F4FA9DD65998}">
      <dsp:nvSpPr>
        <dsp:cNvPr id="0" name=""/>
        <dsp:cNvSpPr/>
      </dsp:nvSpPr>
      <dsp:spPr>
        <a:xfrm>
          <a:off x="12" y="1869430"/>
          <a:ext cx="2804160" cy="2804160"/>
        </a:xfrm>
        <a:prstGeom prst="ellipse">
          <a:avLst/>
        </a:prstGeom>
        <a:solidFill>
          <a:schemeClr val="accent1">
            <a:lumMod val="60000"/>
            <a:lumOff val="4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ru-RU" sz="2400" b="1" kern="1200" dirty="0" err="1"/>
            <a:t>Децентра-лизован-ная</a:t>
          </a:r>
          <a:endParaRPr lang="ru-RU" sz="2400" b="1" kern="1200" dirty="0"/>
        </a:p>
      </dsp:txBody>
      <dsp:txXfrm>
        <a:off x="264070" y="2593838"/>
        <a:ext cx="1682496" cy="154228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060C032D-744E-43EF-B4B4-3DEF9AD8C650}" type="datetimeFigureOut">
              <a:rPr lang="ru-RU"/>
              <a:pPr>
                <a:defRPr/>
              </a:pPr>
              <a:t>04.12.2021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E09D8110-8A40-4839-B8F0-C629454CCB42}"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оугольник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Прямая соединительная линия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cs typeface="Arial" charset="0"/>
            </a:endParaRPr>
          </a:p>
        </p:txBody>
      </p:sp>
      <p:sp>
        <p:nvSpPr>
          <p:cNvPr id="11" name="Прямая соединительная линия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cs typeface="Arial" charset="0"/>
            </a:endParaRPr>
          </a:p>
        </p:txBody>
      </p:sp>
      <p:sp>
        <p:nvSpPr>
          <p:cNvPr id="12" name="Прямая соединительная линия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cs typeface="Arial" charset="0"/>
            </a:endParaRPr>
          </a:p>
        </p:txBody>
      </p:sp>
      <p:sp>
        <p:nvSpPr>
          <p:cNvPr id="13" name="Прямая соединительная линия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cs typeface="Arial" charset="0"/>
            </a:endParaRPr>
          </a:p>
        </p:txBody>
      </p:sp>
      <p:sp>
        <p:nvSpPr>
          <p:cNvPr id="14" name="Прямая соединительная линия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cs typeface="Arial" charset="0"/>
            </a:endParaRPr>
          </a:p>
        </p:txBody>
      </p:sp>
      <p:sp>
        <p:nvSpPr>
          <p:cNvPr id="15" name="Прямая соединительная линия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cs typeface="Arial" charset="0"/>
            </a:endParaRPr>
          </a:p>
        </p:txBody>
      </p:sp>
      <p:sp>
        <p:nvSpPr>
          <p:cNvPr id="16" name="Прямоугольник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Овал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Овал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Овал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Овал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Овал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Заголовок 7"/>
          <p:cNvSpPr>
            <a:spLocks noGrp="1"/>
          </p:cNvSpPr>
          <p:nvPr>
            <p:ph type="ctrTitle"/>
          </p:nvPr>
        </p:nvSpPr>
        <p:spPr>
          <a:xfrm>
            <a:off x="2286000" y="3124200"/>
            <a:ext cx="6172200" cy="1894362"/>
          </a:xfrm>
        </p:spPr>
        <p:txBody>
          <a:bodyPr/>
          <a:lstStyle>
            <a:lvl1pPr>
              <a:defRPr b="1"/>
            </a:lvl1pPr>
          </a:lstStyle>
          <a:p>
            <a:r>
              <a:rPr lang="ru-RU"/>
              <a:t>Образец заголовка</a:t>
            </a:r>
            <a:endParaRPr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a:t>Образец подзаголовка</a:t>
            </a:r>
            <a:endParaRPr lang="en-US"/>
          </a:p>
        </p:txBody>
      </p:sp>
      <p:sp>
        <p:nvSpPr>
          <p:cNvPr id="22" name="Дата 27"/>
          <p:cNvSpPr>
            <a:spLocks noGrp="1"/>
          </p:cNvSpPr>
          <p:nvPr>
            <p:ph type="dt" sz="half" idx="10"/>
          </p:nvPr>
        </p:nvSpPr>
        <p:spPr bwMode="auto">
          <a:xfrm rot="5400000">
            <a:off x="7764463" y="1174750"/>
            <a:ext cx="2286000" cy="381000"/>
          </a:xfrm>
        </p:spPr>
        <p:txBody>
          <a:bodyPr/>
          <a:lstStyle>
            <a:lvl1pPr>
              <a:defRPr smtClean="0"/>
            </a:lvl1pPr>
          </a:lstStyle>
          <a:p>
            <a:pPr>
              <a:defRPr/>
            </a:pPr>
            <a:fld id="{A50EDC3C-A4DC-4B37-8937-E257862356F1}" type="datetime1">
              <a:rPr lang="en-US"/>
              <a:pPr>
                <a:defRPr/>
              </a:pPr>
              <a:t>12/4/2021</a:t>
            </a:fld>
            <a:endParaRPr lang="en-US"/>
          </a:p>
        </p:txBody>
      </p:sp>
      <p:sp>
        <p:nvSpPr>
          <p:cNvPr id="23" name="Нижний колонтитул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Номер слайда 28"/>
          <p:cNvSpPr>
            <a:spLocks noGrp="1"/>
          </p:cNvSpPr>
          <p:nvPr>
            <p:ph type="sldNum" sz="quarter" idx="12"/>
          </p:nvPr>
        </p:nvSpPr>
        <p:spPr bwMode="auto">
          <a:xfrm>
            <a:off x="1325563" y="4929188"/>
            <a:ext cx="609600" cy="517525"/>
          </a:xfrm>
        </p:spPr>
        <p:txBody>
          <a:bodyPr/>
          <a:lstStyle>
            <a:lvl1pPr>
              <a:defRPr/>
            </a:lvl1pPr>
          </a:lstStyle>
          <a:p>
            <a:pPr>
              <a:defRPr/>
            </a:pPr>
            <a:fld id="{37473FD6-B891-4071-A12B-627995A459B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8356E387-016B-451C-A081-29F4CCB6C592}" type="datetime1">
              <a:rPr lang="en-US"/>
              <a:pPr>
                <a:defRPr/>
              </a:pPr>
              <a:t>12/4/2021</a:t>
            </a:fld>
            <a:endParaRPr lang="en-US"/>
          </a:p>
        </p:txBody>
      </p:sp>
      <p:sp>
        <p:nvSpPr>
          <p:cNvPr id="5" name="Нижний колонтитул 2"/>
          <p:cNvSpPr>
            <a:spLocks noGrp="1"/>
          </p:cNvSpPr>
          <p:nvPr>
            <p:ph type="ftr" sz="quarter" idx="11"/>
          </p:nvPr>
        </p:nvSpPr>
        <p:spPr/>
        <p:txBody>
          <a:bodyPr/>
          <a:lstStyle>
            <a:lvl1pPr>
              <a:defRPr/>
            </a:lvl1pPr>
          </a:lstStyle>
          <a:p>
            <a:pPr>
              <a:defRPr/>
            </a:pPr>
            <a:endParaRPr lang="en-US"/>
          </a:p>
        </p:txBody>
      </p:sp>
      <p:sp>
        <p:nvSpPr>
          <p:cNvPr id="6" name="Номер слайда 22"/>
          <p:cNvSpPr>
            <a:spLocks noGrp="1"/>
          </p:cNvSpPr>
          <p:nvPr>
            <p:ph type="sldNum" sz="quarter" idx="12"/>
          </p:nvPr>
        </p:nvSpPr>
        <p:spPr/>
        <p:txBody>
          <a:bodyPr/>
          <a:lstStyle>
            <a:lvl1pPr>
              <a:defRPr/>
            </a:lvl1pPr>
          </a:lstStyle>
          <a:p>
            <a:pPr>
              <a:defRPr/>
            </a:pPr>
            <a:fld id="{70A1DF0F-40DD-4D31-A547-F9DF5BB6138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4F7CD872-04DE-4B06-86C8-6C3EF511B42C}" type="datetime1">
              <a:rPr lang="en-US"/>
              <a:pPr>
                <a:defRPr/>
              </a:pPr>
              <a:t>12/4/2021</a:t>
            </a:fld>
            <a:endParaRPr lang="en-US"/>
          </a:p>
        </p:txBody>
      </p:sp>
      <p:sp>
        <p:nvSpPr>
          <p:cNvPr id="5" name="Нижний колонтитул 2"/>
          <p:cNvSpPr>
            <a:spLocks noGrp="1"/>
          </p:cNvSpPr>
          <p:nvPr>
            <p:ph type="ftr" sz="quarter" idx="11"/>
          </p:nvPr>
        </p:nvSpPr>
        <p:spPr/>
        <p:txBody>
          <a:bodyPr/>
          <a:lstStyle>
            <a:lvl1pPr>
              <a:defRPr/>
            </a:lvl1pPr>
          </a:lstStyle>
          <a:p>
            <a:pPr>
              <a:defRPr/>
            </a:pPr>
            <a:endParaRPr lang="en-US"/>
          </a:p>
        </p:txBody>
      </p:sp>
      <p:sp>
        <p:nvSpPr>
          <p:cNvPr id="6" name="Номер слайда 22"/>
          <p:cNvSpPr>
            <a:spLocks noGrp="1"/>
          </p:cNvSpPr>
          <p:nvPr>
            <p:ph type="sldNum" sz="quarter" idx="12"/>
          </p:nvPr>
        </p:nvSpPr>
        <p:spPr/>
        <p:txBody>
          <a:bodyPr/>
          <a:lstStyle>
            <a:lvl1pPr>
              <a:defRPr/>
            </a:lvl1pPr>
          </a:lstStyle>
          <a:p>
            <a:pPr>
              <a:defRPr/>
            </a:pPr>
            <a:fld id="{48D31269-4761-48D4-B179-A608B2D0058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8" name="Содержимое 7"/>
          <p:cNvSpPr>
            <a:spLocks noGrp="1"/>
          </p:cNvSpPr>
          <p:nvPr>
            <p:ph sz="quarter" idx="1"/>
          </p:nvPr>
        </p:nvSpPr>
        <p:spPr>
          <a:xfrm>
            <a:off x="457200" y="1600200"/>
            <a:ext cx="7467600" cy="487375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6"/>
          <p:cNvSpPr>
            <a:spLocks noGrp="1"/>
          </p:cNvSpPr>
          <p:nvPr>
            <p:ph type="dt" sz="half" idx="10"/>
          </p:nvPr>
        </p:nvSpPr>
        <p:spPr/>
        <p:txBody>
          <a:bodyPr rtlCol="0"/>
          <a:lstStyle>
            <a:lvl1pPr>
              <a:defRPr smtClean="0"/>
            </a:lvl1pPr>
          </a:lstStyle>
          <a:p>
            <a:pPr>
              <a:defRPr/>
            </a:pPr>
            <a:fld id="{6FE72592-4031-4D70-8185-3EF69E2FA0BD}" type="datetime1">
              <a:rPr lang="en-US"/>
              <a:pPr>
                <a:defRPr/>
              </a:pPr>
              <a:t>12/4/2021</a:t>
            </a:fld>
            <a:endParaRPr lang="en-US"/>
          </a:p>
        </p:txBody>
      </p:sp>
      <p:sp>
        <p:nvSpPr>
          <p:cNvPr id="5" name="Номер слайда 8"/>
          <p:cNvSpPr>
            <a:spLocks noGrp="1"/>
          </p:cNvSpPr>
          <p:nvPr>
            <p:ph type="sldNum" sz="quarter" idx="11"/>
          </p:nvPr>
        </p:nvSpPr>
        <p:spPr/>
        <p:txBody>
          <a:bodyPr rtlCol="0"/>
          <a:lstStyle>
            <a:lvl1pPr>
              <a:defRPr/>
            </a:lvl1pPr>
          </a:lstStyle>
          <a:p>
            <a:pPr>
              <a:defRPr/>
            </a:pPr>
            <a:fld id="{9DB4DF7F-82B2-4CD9-B57E-DBB561789DE9}" type="slidenum">
              <a:rPr lang="en-US"/>
              <a:pPr>
                <a:defRPr/>
              </a:pPr>
              <a:t>‹#›</a:t>
            </a:fld>
            <a:endParaRPr lang="en-US"/>
          </a:p>
        </p:txBody>
      </p:sp>
      <p:sp>
        <p:nvSpPr>
          <p:cNvPr id="6" name="Нижний колонтитул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4" name="Прямоугольник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оугольник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Прямая соединительная линия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cs typeface="Arial" charset="0"/>
            </a:endParaRPr>
          </a:p>
        </p:txBody>
      </p:sp>
      <p:sp>
        <p:nvSpPr>
          <p:cNvPr id="9" name="Прямая соединительная линия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cs typeface="Arial" charset="0"/>
            </a:endParaRPr>
          </a:p>
        </p:txBody>
      </p:sp>
      <p:sp>
        <p:nvSpPr>
          <p:cNvPr id="10" name="Прямая соединительная линия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cs typeface="Arial" charset="0"/>
            </a:endParaRPr>
          </a:p>
        </p:txBody>
      </p:sp>
      <p:sp>
        <p:nvSpPr>
          <p:cNvPr id="11" name="Прямая соединительная линия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cs typeface="Arial" charset="0"/>
            </a:endParaRPr>
          </a:p>
        </p:txBody>
      </p:sp>
      <p:sp>
        <p:nvSpPr>
          <p:cNvPr id="12" name="Прямая соединительная линия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cs typeface="Arial" charset="0"/>
            </a:endParaRPr>
          </a:p>
        </p:txBody>
      </p:sp>
      <p:sp>
        <p:nvSpPr>
          <p:cNvPr id="13" name="Прямоугольник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Овал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Овал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Овал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Овал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Овал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Прямая соединительная линия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cs typeface="Arial" charset="0"/>
            </a:endParaRPr>
          </a:p>
        </p:txBody>
      </p:sp>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lang="ru-RU"/>
              <a:t>Образец заголовка</a:t>
            </a:r>
            <a:endParaRPr lang="en-US"/>
          </a:p>
        </p:txBody>
      </p:sp>
      <p:sp>
        <p:nvSpPr>
          <p:cNvPr id="3" name="Текст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a:t>Образец текста</a:t>
            </a:r>
          </a:p>
        </p:txBody>
      </p:sp>
      <p:sp>
        <p:nvSpPr>
          <p:cNvPr id="20" name="Дата 3"/>
          <p:cNvSpPr>
            <a:spLocks noGrp="1"/>
          </p:cNvSpPr>
          <p:nvPr>
            <p:ph type="dt" sz="half" idx="10"/>
          </p:nvPr>
        </p:nvSpPr>
        <p:spPr bwMode="auto">
          <a:xfrm rot="5400000">
            <a:off x="7762875" y="1169988"/>
            <a:ext cx="2286000" cy="381000"/>
          </a:xfrm>
        </p:spPr>
        <p:txBody>
          <a:bodyPr/>
          <a:lstStyle>
            <a:lvl1pPr>
              <a:defRPr smtClean="0"/>
            </a:lvl1pPr>
          </a:lstStyle>
          <a:p>
            <a:pPr>
              <a:defRPr/>
            </a:pPr>
            <a:fld id="{675A3DFD-C88D-4067-8A4A-F23A10096276}" type="datetime1">
              <a:rPr lang="en-US"/>
              <a:pPr>
                <a:defRPr/>
              </a:pPr>
              <a:t>12/4/2021</a:t>
            </a:fld>
            <a:endParaRPr lang="en-US"/>
          </a:p>
        </p:txBody>
      </p:sp>
      <p:sp>
        <p:nvSpPr>
          <p:cNvPr id="21" name="Нижний колонтитул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Номер слайда 5"/>
          <p:cNvSpPr>
            <a:spLocks noGrp="1"/>
          </p:cNvSpPr>
          <p:nvPr>
            <p:ph type="sldNum" sz="quarter" idx="12"/>
          </p:nvPr>
        </p:nvSpPr>
        <p:spPr bwMode="auto">
          <a:xfrm>
            <a:off x="1339850" y="4929188"/>
            <a:ext cx="609600" cy="517525"/>
          </a:xfrm>
        </p:spPr>
        <p:txBody>
          <a:bodyPr/>
          <a:lstStyle>
            <a:lvl1pPr>
              <a:defRPr/>
            </a:lvl1pPr>
          </a:lstStyle>
          <a:p>
            <a:pPr>
              <a:defRPr/>
            </a:pPr>
            <a:fld id="{4E3A03BF-386D-42C1-A49F-4D03D495AA0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9" name="Содержимое 8"/>
          <p:cNvSpPr>
            <a:spLocks noGrp="1"/>
          </p:cNvSpPr>
          <p:nvPr>
            <p:ph sz="quarter" idx="1"/>
          </p:nvPr>
        </p:nvSpPr>
        <p:spPr>
          <a:xfrm>
            <a:off x="457200" y="1600200"/>
            <a:ext cx="3657600" cy="4572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Содержимое 10"/>
          <p:cNvSpPr>
            <a:spLocks noGrp="1"/>
          </p:cNvSpPr>
          <p:nvPr>
            <p:ph sz="quarter" idx="2"/>
          </p:nvPr>
        </p:nvSpPr>
        <p:spPr>
          <a:xfrm>
            <a:off x="4270248" y="1600200"/>
            <a:ext cx="3657600" cy="4572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0698CB70-C72B-42B3-B7AB-E82E3E2435F4}" type="datetime1">
              <a:rPr lang="en-US"/>
              <a:pPr>
                <a:defRPr/>
              </a:pPr>
              <a:t>12/4/2021</a:t>
            </a:fld>
            <a:endParaRPr lang="en-US"/>
          </a:p>
        </p:txBody>
      </p:sp>
      <p:sp>
        <p:nvSpPr>
          <p:cNvPr id="6" name="Нижний колонтитул 2"/>
          <p:cNvSpPr>
            <a:spLocks noGrp="1"/>
          </p:cNvSpPr>
          <p:nvPr>
            <p:ph type="ftr" sz="quarter" idx="11"/>
          </p:nvPr>
        </p:nvSpPr>
        <p:spPr/>
        <p:txBody>
          <a:bodyPr/>
          <a:lstStyle>
            <a:lvl1pPr>
              <a:defRPr/>
            </a:lvl1pPr>
          </a:lstStyle>
          <a:p>
            <a:pPr>
              <a:defRPr/>
            </a:pPr>
            <a:endParaRPr lang="en-US"/>
          </a:p>
        </p:txBody>
      </p:sp>
      <p:sp>
        <p:nvSpPr>
          <p:cNvPr id="7" name="Номер слайда 22"/>
          <p:cNvSpPr>
            <a:spLocks noGrp="1"/>
          </p:cNvSpPr>
          <p:nvPr>
            <p:ph type="sldNum" sz="quarter" idx="12"/>
          </p:nvPr>
        </p:nvSpPr>
        <p:spPr/>
        <p:txBody>
          <a:bodyPr/>
          <a:lstStyle>
            <a:lvl1pPr>
              <a:defRPr/>
            </a:lvl1pPr>
          </a:lstStyle>
          <a:p>
            <a:pPr>
              <a:defRPr/>
            </a:pPr>
            <a:fld id="{CA7EB6DC-AB69-4413-A6EF-764533A13A1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lstStyle>
            <a:lvl1pPr>
              <a:defRPr/>
            </a:lvl1pPr>
          </a:lstStyle>
          <a:p>
            <a:r>
              <a:rPr lang="ru-RU"/>
              <a:t>Образец заголовка</a:t>
            </a:r>
            <a:endParaRPr lang="en-US"/>
          </a:p>
        </p:txBody>
      </p:sp>
      <p:sp>
        <p:nvSpPr>
          <p:cNvPr id="11" name="Содержимое 10"/>
          <p:cNvSpPr>
            <a:spLocks noGrp="1"/>
          </p:cNvSpPr>
          <p:nvPr>
            <p:ph sz="quarter" idx="2"/>
          </p:nvPr>
        </p:nvSpPr>
        <p:spPr>
          <a:xfrm>
            <a:off x="457200" y="2362200"/>
            <a:ext cx="3657600" cy="3886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3" name="Содержимое 12"/>
          <p:cNvSpPr>
            <a:spLocks noGrp="1"/>
          </p:cNvSpPr>
          <p:nvPr>
            <p:ph sz="quarter" idx="4"/>
          </p:nvPr>
        </p:nvSpPr>
        <p:spPr>
          <a:xfrm>
            <a:off x="4371975" y="2362200"/>
            <a:ext cx="3657600" cy="3886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a:t>Образец текста</a:t>
            </a:r>
          </a:p>
        </p:txBody>
      </p:sp>
      <p:sp>
        <p:nvSpPr>
          <p:cNvPr id="7" name="Дата 13"/>
          <p:cNvSpPr>
            <a:spLocks noGrp="1"/>
          </p:cNvSpPr>
          <p:nvPr>
            <p:ph type="dt" sz="half" idx="10"/>
          </p:nvPr>
        </p:nvSpPr>
        <p:spPr/>
        <p:txBody>
          <a:bodyPr/>
          <a:lstStyle>
            <a:lvl1pPr>
              <a:defRPr/>
            </a:lvl1pPr>
          </a:lstStyle>
          <a:p>
            <a:pPr>
              <a:defRPr/>
            </a:pPr>
            <a:fld id="{6424E1CA-CF8C-43DE-8C95-938C3C31165F}" type="datetime1">
              <a:rPr lang="en-US"/>
              <a:pPr>
                <a:defRPr/>
              </a:pPr>
              <a:t>12/4/2021</a:t>
            </a:fld>
            <a:endParaRPr lang="en-US"/>
          </a:p>
        </p:txBody>
      </p:sp>
      <p:sp>
        <p:nvSpPr>
          <p:cNvPr id="8" name="Нижний колонтитул 2"/>
          <p:cNvSpPr>
            <a:spLocks noGrp="1"/>
          </p:cNvSpPr>
          <p:nvPr>
            <p:ph type="ftr" sz="quarter" idx="11"/>
          </p:nvPr>
        </p:nvSpPr>
        <p:spPr/>
        <p:txBody>
          <a:bodyPr/>
          <a:lstStyle>
            <a:lvl1pPr>
              <a:defRPr/>
            </a:lvl1pPr>
          </a:lstStyle>
          <a:p>
            <a:pPr>
              <a:defRPr/>
            </a:pPr>
            <a:endParaRPr lang="en-US"/>
          </a:p>
        </p:txBody>
      </p:sp>
      <p:sp>
        <p:nvSpPr>
          <p:cNvPr id="9" name="Номер слайда 22"/>
          <p:cNvSpPr>
            <a:spLocks noGrp="1"/>
          </p:cNvSpPr>
          <p:nvPr>
            <p:ph type="sldNum" sz="quarter" idx="12"/>
          </p:nvPr>
        </p:nvSpPr>
        <p:spPr/>
        <p:txBody>
          <a:bodyPr/>
          <a:lstStyle>
            <a:lvl1pPr>
              <a:defRPr/>
            </a:lvl1pPr>
          </a:lstStyle>
          <a:p>
            <a:pPr>
              <a:defRPr/>
            </a:pPr>
            <a:fld id="{E18E04AD-B7B7-429D-823C-767F92564E6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Дата 5"/>
          <p:cNvSpPr>
            <a:spLocks noGrp="1"/>
          </p:cNvSpPr>
          <p:nvPr>
            <p:ph type="dt" sz="half" idx="10"/>
          </p:nvPr>
        </p:nvSpPr>
        <p:spPr/>
        <p:txBody>
          <a:bodyPr rtlCol="0"/>
          <a:lstStyle>
            <a:lvl1pPr>
              <a:defRPr smtClean="0"/>
            </a:lvl1pPr>
          </a:lstStyle>
          <a:p>
            <a:pPr>
              <a:defRPr/>
            </a:pPr>
            <a:fld id="{914B61EA-4E95-43F5-81FE-F020C4B34EB8}" type="datetime1">
              <a:rPr lang="en-US"/>
              <a:pPr>
                <a:defRPr/>
              </a:pPr>
              <a:t>12/4/2021</a:t>
            </a:fld>
            <a:endParaRPr lang="en-US"/>
          </a:p>
        </p:txBody>
      </p:sp>
      <p:sp>
        <p:nvSpPr>
          <p:cNvPr id="4" name="Номер слайда 6"/>
          <p:cNvSpPr>
            <a:spLocks noGrp="1"/>
          </p:cNvSpPr>
          <p:nvPr>
            <p:ph type="sldNum" sz="quarter" idx="11"/>
          </p:nvPr>
        </p:nvSpPr>
        <p:spPr/>
        <p:txBody>
          <a:bodyPr rtlCol="0"/>
          <a:lstStyle>
            <a:lvl1pPr>
              <a:defRPr/>
            </a:lvl1pPr>
          </a:lstStyle>
          <a:p>
            <a:pPr>
              <a:defRPr/>
            </a:pPr>
            <a:fld id="{DB7EBB6F-6A88-4DBC-BA55-5725E465E8E3}" type="slidenum">
              <a:rPr lang="en-US"/>
              <a:pPr>
                <a:defRPr/>
              </a:pPr>
              <a:t>‹#›</a:t>
            </a:fld>
            <a:endParaRPr lang="en-US"/>
          </a:p>
        </p:txBody>
      </p:sp>
      <p:sp>
        <p:nvSpPr>
          <p:cNvPr id="5" name="Нижний колонтитул 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EC54A7A3-51B2-404E-9A37-73FE1CDD5A83}" type="datetime1">
              <a:rPr lang="en-US"/>
              <a:pPr>
                <a:defRPr/>
              </a:pPr>
              <a:t>12/4/2021</a:t>
            </a:fld>
            <a:endParaRPr lang="en-US"/>
          </a:p>
        </p:txBody>
      </p:sp>
      <p:sp>
        <p:nvSpPr>
          <p:cNvPr id="3" name="Нижний колонтитул 2"/>
          <p:cNvSpPr>
            <a:spLocks noGrp="1"/>
          </p:cNvSpPr>
          <p:nvPr>
            <p:ph type="ftr" sz="quarter" idx="11"/>
          </p:nvPr>
        </p:nvSpPr>
        <p:spPr/>
        <p:txBody>
          <a:bodyPr/>
          <a:lstStyle>
            <a:lvl1pPr>
              <a:defRPr/>
            </a:lvl1pPr>
          </a:lstStyle>
          <a:p>
            <a:pPr>
              <a:defRPr/>
            </a:pPr>
            <a:endParaRPr lang="en-US"/>
          </a:p>
        </p:txBody>
      </p:sp>
      <p:sp>
        <p:nvSpPr>
          <p:cNvPr id="4" name="Номер слайда 22"/>
          <p:cNvSpPr>
            <a:spLocks noGrp="1"/>
          </p:cNvSpPr>
          <p:nvPr>
            <p:ph type="sldNum" sz="quarter" idx="12"/>
          </p:nvPr>
        </p:nvSpPr>
        <p:spPr/>
        <p:txBody>
          <a:bodyPr/>
          <a:lstStyle>
            <a:lvl1pPr>
              <a:defRPr/>
            </a:lvl1pPr>
          </a:lstStyle>
          <a:p>
            <a:pPr>
              <a:defRPr/>
            </a:pPr>
            <a:fld id="{A2D6D721-2158-41D7-8606-1255C58F91B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cs typeface="Arial" charset="0"/>
            </a:endParaRPr>
          </a:p>
        </p:txBody>
      </p:sp>
      <p:sp>
        <p:nvSpPr>
          <p:cNvPr id="6" name="Прямая соединительная линия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cs typeface="Arial" charset="0"/>
            </a:endParaRPr>
          </a:p>
        </p:txBody>
      </p:sp>
      <p:sp>
        <p:nvSpPr>
          <p:cNvPr id="7" name="Прямая соединительная линия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cs typeface="Arial" charset="0"/>
            </a:endParaRPr>
          </a:p>
        </p:txBody>
      </p:sp>
      <p:sp>
        <p:nvSpPr>
          <p:cNvPr id="8" name="Прямая соединительная линия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cs typeface="Arial" charset="0"/>
            </a:endParaRPr>
          </a:p>
        </p:txBody>
      </p:sp>
      <p:sp>
        <p:nvSpPr>
          <p:cNvPr id="9" name="Прямоугольник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Прямая соединительная линия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cs typeface="Arial" charset="0"/>
            </a:endParaRPr>
          </a:p>
        </p:txBody>
      </p:sp>
      <p:sp>
        <p:nvSpPr>
          <p:cNvPr id="11" name="Овал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Заголовок 1"/>
          <p:cNvSpPr>
            <a:spLocks noGrp="1"/>
          </p:cNvSpPr>
          <p:nvPr>
            <p:ph type="title"/>
          </p:nvPr>
        </p:nvSpPr>
        <p:spPr>
          <a:xfrm rot="5400000">
            <a:off x="3371850" y="3200400"/>
            <a:ext cx="6309360" cy="457200"/>
          </a:xfrm>
        </p:spPr>
        <p:txBody>
          <a:bodyPr/>
          <a:lstStyle>
            <a:lvl1pPr algn="l">
              <a:buNone/>
              <a:defRPr sz="2000" b="1" cap="small" baseline="0"/>
            </a:lvl1pPr>
          </a:lstStyle>
          <a:p>
            <a:r>
              <a:rPr lang="ru-RU"/>
              <a:t>Образец заголовка</a:t>
            </a:r>
            <a:endParaRPr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ru-RU"/>
              <a:t>Образец текста</a:t>
            </a:r>
          </a:p>
        </p:txBody>
      </p:sp>
      <p:sp>
        <p:nvSpPr>
          <p:cNvPr id="18" name="Содержимое 17"/>
          <p:cNvSpPr>
            <a:spLocks noGrp="1"/>
          </p:cNvSpPr>
          <p:nvPr>
            <p:ph sz="quarter" idx="1"/>
          </p:nvPr>
        </p:nvSpPr>
        <p:spPr>
          <a:xfrm>
            <a:off x="304800" y="274320"/>
            <a:ext cx="5638800" cy="632764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2" name="Дата 20"/>
          <p:cNvSpPr>
            <a:spLocks noGrp="1"/>
          </p:cNvSpPr>
          <p:nvPr>
            <p:ph type="dt" sz="half" idx="10"/>
          </p:nvPr>
        </p:nvSpPr>
        <p:spPr/>
        <p:txBody>
          <a:bodyPr rtlCol="0"/>
          <a:lstStyle>
            <a:lvl1pPr>
              <a:defRPr smtClean="0"/>
            </a:lvl1pPr>
          </a:lstStyle>
          <a:p>
            <a:pPr>
              <a:defRPr/>
            </a:pPr>
            <a:fld id="{4E49F684-C510-4448-AF77-BE1274028CEF}" type="datetime1">
              <a:rPr lang="en-US"/>
              <a:pPr>
                <a:defRPr/>
              </a:pPr>
              <a:t>12/4/2021</a:t>
            </a:fld>
            <a:endParaRPr lang="en-US"/>
          </a:p>
        </p:txBody>
      </p:sp>
      <p:sp>
        <p:nvSpPr>
          <p:cNvPr id="13" name="Номер слайда 21"/>
          <p:cNvSpPr>
            <a:spLocks noGrp="1"/>
          </p:cNvSpPr>
          <p:nvPr>
            <p:ph type="sldNum" sz="quarter" idx="11"/>
          </p:nvPr>
        </p:nvSpPr>
        <p:spPr/>
        <p:txBody>
          <a:bodyPr rtlCol="0"/>
          <a:lstStyle>
            <a:lvl1pPr>
              <a:defRPr/>
            </a:lvl1pPr>
          </a:lstStyle>
          <a:p>
            <a:pPr>
              <a:defRPr/>
            </a:pPr>
            <a:fld id="{7B7ACAA5-0DAF-4B60-923F-14AC7883AD62}" type="slidenum">
              <a:rPr lang="en-US"/>
              <a:pPr>
                <a:defRPr/>
              </a:pPr>
              <a:t>‹#›</a:t>
            </a:fld>
            <a:endParaRPr lang="en-US"/>
          </a:p>
        </p:txBody>
      </p:sp>
      <p:sp>
        <p:nvSpPr>
          <p:cNvPr id="14" name="Нижний колонтитул 22"/>
          <p:cNvSpPr>
            <a:spLocks noGrp="1"/>
          </p:cNvSpPr>
          <p:nvPr>
            <p:ph type="ftr" sz="quarter" idx="12"/>
          </p:nvPr>
        </p:nvSpPr>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cs typeface="Arial" charset="0"/>
            </a:endParaRPr>
          </a:p>
        </p:txBody>
      </p:sp>
      <p:sp>
        <p:nvSpPr>
          <p:cNvPr id="6" name="Овал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Прямая соединительная линия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cs typeface="Arial" charset="0"/>
            </a:endParaRPr>
          </a:p>
        </p:txBody>
      </p:sp>
      <p:sp>
        <p:nvSpPr>
          <p:cNvPr id="8" name="Прямоугольник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Прямая соединительная линия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cs typeface="Arial" charset="0"/>
            </a:endParaRPr>
          </a:p>
        </p:txBody>
      </p:sp>
      <p:sp>
        <p:nvSpPr>
          <p:cNvPr id="10" name="Прямая соединительная линия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cs typeface="Arial" charset="0"/>
            </a:endParaRPr>
          </a:p>
        </p:txBody>
      </p:sp>
      <p:sp>
        <p:nvSpPr>
          <p:cNvPr id="11" name="Прямая соединительная линия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cs typeface="Arial" charset="0"/>
            </a:endParaRPr>
          </a:p>
        </p:txBody>
      </p:sp>
      <p:sp>
        <p:nvSpPr>
          <p:cNvPr id="2" name="Заголовок 1"/>
          <p:cNvSpPr>
            <a:spLocks noGrp="1"/>
          </p:cNvSpPr>
          <p:nvPr>
            <p:ph type="title"/>
          </p:nvPr>
        </p:nvSpPr>
        <p:spPr>
          <a:xfrm rot="5400000">
            <a:off x="3350133" y="3200400"/>
            <a:ext cx="6309360" cy="457200"/>
          </a:xfrm>
        </p:spPr>
        <p:txBody>
          <a:bodyPr/>
          <a:lstStyle>
            <a:lvl1pPr algn="l">
              <a:buNone/>
              <a:defRPr sz="2000" b="1"/>
            </a:lvl1pPr>
          </a:lstStyle>
          <a:p>
            <a:r>
              <a:rPr lang="ru-RU"/>
              <a:t>Образец заголовка</a:t>
            </a:r>
            <a:endParaRPr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ru-RU" noProof="0"/>
              <a:t>Вставка рисунка</a:t>
            </a:r>
            <a:endParaRPr lang="en-US" noProof="0"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ru-RU"/>
              <a:t>Образец текста</a:t>
            </a:r>
          </a:p>
        </p:txBody>
      </p:sp>
      <p:sp>
        <p:nvSpPr>
          <p:cNvPr id="12" name="Дата 16"/>
          <p:cNvSpPr>
            <a:spLocks noGrp="1"/>
          </p:cNvSpPr>
          <p:nvPr>
            <p:ph type="dt" sz="half" idx="10"/>
          </p:nvPr>
        </p:nvSpPr>
        <p:spPr/>
        <p:txBody>
          <a:bodyPr rtlCol="0"/>
          <a:lstStyle>
            <a:lvl1pPr>
              <a:defRPr smtClean="0"/>
            </a:lvl1pPr>
          </a:lstStyle>
          <a:p>
            <a:pPr>
              <a:defRPr/>
            </a:pPr>
            <a:fld id="{975AC3D9-4978-4683-89CB-9466D91A7707}" type="datetime1">
              <a:rPr lang="en-US"/>
              <a:pPr>
                <a:defRPr/>
              </a:pPr>
              <a:t>12/4/2021</a:t>
            </a:fld>
            <a:endParaRPr lang="en-US"/>
          </a:p>
        </p:txBody>
      </p:sp>
      <p:sp>
        <p:nvSpPr>
          <p:cNvPr id="13" name="Номер слайда 17"/>
          <p:cNvSpPr>
            <a:spLocks noGrp="1"/>
          </p:cNvSpPr>
          <p:nvPr>
            <p:ph type="sldNum" sz="quarter" idx="11"/>
          </p:nvPr>
        </p:nvSpPr>
        <p:spPr/>
        <p:txBody>
          <a:bodyPr rtlCol="0"/>
          <a:lstStyle>
            <a:lvl1pPr>
              <a:defRPr/>
            </a:lvl1pPr>
          </a:lstStyle>
          <a:p>
            <a:pPr>
              <a:defRPr/>
            </a:pPr>
            <a:fld id="{B30F6B7E-475A-4210-9A14-78A991925472}" type="slidenum">
              <a:rPr lang="en-US"/>
              <a:pPr>
                <a:defRPr/>
              </a:pPr>
              <a:t>‹#›</a:t>
            </a:fld>
            <a:endParaRPr lang="en-US"/>
          </a:p>
        </p:txBody>
      </p:sp>
      <p:sp>
        <p:nvSpPr>
          <p:cNvPr id="14" name="Нижний колонтитул 20"/>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cs typeface="Arial" charset="0"/>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lang="ru-RU"/>
              <a:t>Образец заголовка</a:t>
            </a:r>
            <a:endParaRPr lang="en-US"/>
          </a:p>
        </p:txBody>
      </p:sp>
      <p:sp>
        <p:nvSpPr>
          <p:cNvPr id="1028" name="Текст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4" name="Дата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smtClean="0">
                <a:solidFill>
                  <a:schemeClr val="tx2"/>
                </a:solidFill>
                <a:cs typeface="Arial" charset="0"/>
              </a:defRPr>
            </a:lvl1pPr>
          </a:lstStyle>
          <a:p>
            <a:pPr>
              <a:defRPr/>
            </a:pPr>
            <a:fld id="{E14A34F5-165F-49E0-901F-AA39E51C7DF6}" type="datetime1">
              <a:rPr lang="en-US"/>
              <a:pPr>
                <a:defRPr/>
              </a:pPr>
              <a:t>12/4/2021</a:t>
            </a:fld>
            <a:endParaRPr lang="en-US"/>
          </a:p>
        </p:txBody>
      </p:sp>
      <p:sp>
        <p:nvSpPr>
          <p:cNvPr id="3" name="Нижний колонтитул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cs typeface="Arial" charset="0"/>
              </a:defRPr>
            </a:lvl1pPr>
          </a:lstStyle>
          <a:p>
            <a:pPr>
              <a:defRPr/>
            </a:pPr>
            <a:endParaRPr lang="en-US"/>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cs typeface="Arial" charset="0"/>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cs typeface="Arial" charset="0"/>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cs typeface="Arial" charset="0"/>
            </a:endParaRPr>
          </a:p>
        </p:txBody>
      </p:sp>
      <p:sp>
        <p:nvSpPr>
          <p:cNvPr id="12" name="Овал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Номер слайда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cs typeface="Arial" charset="0"/>
              </a:defRPr>
            </a:lvl1pPr>
          </a:lstStyle>
          <a:p>
            <a:pPr>
              <a:defRPr/>
            </a:pPr>
            <a:fld id="{985C26A6-66AA-461D-8C58-E7E9BD2FFAC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64" r:id="rId4"/>
    <p:sldLayoutId id="2147483865" r:id="rId5"/>
    <p:sldLayoutId id="2147483872" r:id="rId6"/>
    <p:sldLayoutId id="2147483866" r:id="rId7"/>
    <p:sldLayoutId id="2147483873" r:id="rId8"/>
    <p:sldLayoutId id="2147483874" r:id="rId9"/>
    <p:sldLayoutId id="2147483867" r:id="rId10"/>
    <p:sldLayoutId id="2147483868" r:id="rId11"/>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defRPr>
      </a:lvl2pPr>
      <a:lvl3pPr algn="l" rtl="0" eaLnBrk="0" fontAlgn="base" hangingPunct="0">
        <a:spcBef>
          <a:spcPct val="0"/>
        </a:spcBef>
        <a:spcAft>
          <a:spcPct val="0"/>
        </a:spcAft>
        <a:defRPr sz="3000">
          <a:solidFill>
            <a:schemeClr val="tx2"/>
          </a:solidFill>
          <a:latin typeface="Arial" pitchFamily="34" charset="0"/>
        </a:defRPr>
      </a:lvl3pPr>
      <a:lvl4pPr algn="l" rtl="0" eaLnBrk="0" fontAlgn="base" hangingPunct="0">
        <a:spcBef>
          <a:spcPct val="0"/>
        </a:spcBef>
        <a:spcAft>
          <a:spcPct val="0"/>
        </a:spcAft>
        <a:defRPr sz="3000">
          <a:solidFill>
            <a:schemeClr val="tx2"/>
          </a:solidFill>
          <a:latin typeface="Arial" pitchFamily="34" charset="0"/>
        </a:defRPr>
      </a:lvl4pPr>
      <a:lvl5pPr algn="l" rtl="0" eaLnBrk="0" fontAlgn="base" hangingPunct="0">
        <a:spcBef>
          <a:spcPct val="0"/>
        </a:spcBef>
        <a:spcAft>
          <a:spcPct val="0"/>
        </a:spcAft>
        <a:defRPr sz="3000">
          <a:solidFill>
            <a:schemeClr val="tx2"/>
          </a:solidFill>
          <a:latin typeface="Arial" pitchFamily="34" charset="0"/>
        </a:defRPr>
      </a:lvl5pPr>
      <a:lvl6pPr marL="457200" algn="l" rtl="0" fontAlgn="base">
        <a:spcBef>
          <a:spcPct val="0"/>
        </a:spcBef>
        <a:spcAft>
          <a:spcPct val="0"/>
        </a:spcAft>
        <a:defRPr sz="3000">
          <a:solidFill>
            <a:schemeClr val="tx2"/>
          </a:solidFill>
          <a:latin typeface="Century Schoolbook"/>
        </a:defRPr>
      </a:lvl6pPr>
      <a:lvl7pPr marL="914400" algn="l" rtl="0" fontAlgn="base">
        <a:spcBef>
          <a:spcPct val="0"/>
        </a:spcBef>
        <a:spcAft>
          <a:spcPct val="0"/>
        </a:spcAft>
        <a:defRPr sz="3000">
          <a:solidFill>
            <a:schemeClr val="tx2"/>
          </a:solidFill>
          <a:latin typeface="Century Schoolbook"/>
        </a:defRPr>
      </a:lvl7pPr>
      <a:lvl8pPr marL="1371600" algn="l" rtl="0" fontAlgn="base">
        <a:spcBef>
          <a:spcPct val="0"/>
        </a:spcBef>
        <a:spcAft>
          <a:spcPct val="0"/>
        </a:spcAft>
        <a:defRPr sz="3000">
          <a:solidFill>
            <a:schemeClr val="tx2"/>
          </a:solidFill>
          <a:latin typeface="Century Schoolbook"/>
        </a:defRPr>
      </a:lvl8pPr>
      <a:lvl9pPr marL="1828800" algn="l" rtl="0" fontAlgn="base">
        <a:spcBef>
          <a:spcPct val="0"/>
        </a:spcBef>
        <a:spcAft>
          <a:spcPct val="0"/>
        </a:spcAft>
        <a:defRPr sz="3000">
          <a:solidFill>
            <a:schemeClr val="tx2"/>
          </a:solidFill>
          <a:latin typeface="Century Schoolbook"/>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6FB833"/>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C0E5AF"/>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F3AABE"/>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37B60F-C75C-4BE3-913B-D36010A1CD36}"/>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822E6B22-F7A5-44C7-B9E0-F067E5741372}"/>
              </a:ext>
            </a:extLst>
          </p:cNvPr>
          <p:cNvSpPr>
            <a:spLocks noGrp="1"/>
          </p:cNvSpPr>
          <p:nvPr>
            <p:ph sz="quarter" idx="1"/>
          </p:nvPr>
        </p:nvSpPr>
        <p:spPr/>
        <p:txBody>
          <a:bodyPr/>
          <a:lstStyle/>
          <a:p>
            <a:endParaRPr lang="ru-RU"/>
          </a:p>
        </p:txBody>
      </p:sp>
      <p:sp>
        <p:nvSpPr>
          <p:cNvPr id="4" name="Номер слайда 3">
            <a:extLst>
              <a:ext uri="{FF2B5EF4-FFF2-40B4-BE49-F238E27FC236}">
                <a16:creationId xmlns:a16="http://schemas.microsoft.com/office/drawing/2014/main" id="{2FE11C59-C523-4F19-A57D-AB721DD13E59}"/>
              </a:ext>
            </a:extLst>
          </p:cNvPr>
          <p:cNvSpPr>
            <a:spLocks noGrp="1"/>
          </p:cNvSpPr>
          <p:nvPr>
            <p:ph type="sldNum" sz="quarter" idx="11"/>
          </p:nvPr>
        </p:nvSpPr>
        <p:spPr/>
        <p:txBody>
          <a:bodyPr/>
          <a:lstStyle/>
          <a:p>
            <a:pPr>
              <a:defRPr/>
            </a:pPr>
            <a:fld id="{9DB4DF7F-82B2-4CD9-B57E-DBB561789DE9}" type="slidenum">
              <a:rPr lang="en-US" smtClean="0"/>
              <a:pPr>
                <a:defRPr/>
              </a:pPr>
              <a:t>1</a:t>
            </a:fld>
            <a:endParaRPr lang="en-US"/>
          </a:p>
        </p:txBody>
      </p:sp>
      <p:pic>
        <p:nvPicPr>
          <p:cNvPr id="5" name="Рисунок 4">
            <a:extLst>
              <a:ext uri="{FF2B5EF4-FFF2-40B4-BE49-F238E27FC236}">
                <a16:creationId xmlns:a16="http://schemas.microsoft.com/office/drawing/2014/main" id="{C8F4ABC2-D7D2-4334-9F1E-03C9AE35A4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6" name="TextBox 5">
            <a:extLst>
              <a:ext uri="{FF2B5EF4-FFF2-40B4-BE49-F238E27FC236}">
                <a16:creationId xmlns:a16="http://schemas.microsoft.com/office/drawing/2014/main" id="{414C215F-CBA6-4986-88FD-5CFF8E0E2D8F}"/>
              </a:ext>
            </a:extLst>
          </p:cNvPr>
          <p:cNvSpPr txBox="1"/>
          <p:nvPr/>
        </p:nvSpPr>
        <p:spPr>
          <a:xfrm>
            <a:off x="125759" y="1320045"/>
            <a:ext cx="8892480" cy="4985980"/>
          </a:xfrm>
          <a:prstGeom prst="rect">
            <a:avLst/>
          </a:prstGeom>
          <a:noFill/>
        </p:spPr>
        <p:txBody>
          <a:bodyPr wrap="square">
            <a:spAutoFit/>
          </a:bodyPr>
          <a:lstStyle/>
          <a:p>
            <a:pPr algn="ctr"/>
            <a:endParaRPr lang="ru-RU" sz="2800" dirty="0">
              <a:solidFill>
                <a:schemeClr val="bg1"/>
              </a:solidFill>
              <a:cs typeface="Times New Roman" panose="02020603050405020304" pitchFamily="18" charset="0"/>
            </a:endParaRPr>
          </a:p>
          <a:p>
            <a:pPr algn="ctr"/>
            <a:r>
              <a:rPr lang="ru-RU" sz="2800" b="1" dirty="0">
                <a:solidFill>
                  <a:schemeClr val="bg1"/>
                </a:solidFill>
                <a:latin typeface="+mj-lt"/>
                <a:cs typeface="Times New Roman" panose="02020603050405020304" pitchFamily="18" charset="0"/>
              </a:rPr>
              <a:t>Дисциплина «Основы технической эксплуатации транспортной техники»</a:t>
            </a:r>
          </a:p>
          <a:p>
            <a:pPr algn="ctr"/>
            <a:endParaRPr lang="ru-RU" sz="2800" b="1" dirty="0">
              <a:solidFill>
                <a:schemeClr val="bg1"/>
              </a:solidFill>
              <a:latin typeface="+mj-lt"/>
              <a:cs typeface="Times New Roman" panose="02020603050405020304" pitchFamily="18" charset="0"/>
            </a:endParaRPr>
          </a:p>
          <a:p>
            <a:pPr algn="ctr"/>
            <a:r>
              <a:rPr lang="ru-RU" sz="2800" dirty="0">
                <a:solidFill>
                  <a:schemeClr val="bg1"/>
                </a:solidFill>
                <a:cs typeface="Times New Roman" panose="02020603050405020304" pitchFamily="18" charset="0"/>
              </a:rPr>
              <a:t>Лекция №8 «</a:t>
            </a:r>
            <a:r>
              <a:rPr lang="ru-RU" sz="2800" dirty="0">
                <a:solidFill>
                  <a:schemeClr val="bg1"/>
                </a:solidFill>
              </a:rPr>
              <a:t>Технология и организация технического обслуживания</a:t>
            </a:r>
            <a:r>
              <a:rPr lang="ru-RU" sz="2800" dirty="0">
                <a:solidFill>
                  <a:schemeClr val="bg1"/>
                </a:solidFill>
                <a:cs typeface="Times New Roman" panose="02020603050405020304" pitchFamily="18" charset="0"/>
              </a:rPr>
              <a:t>»</a:t>
            </a:r>
          </a:p>
          <a:p>
            <a:pPr algn="ctr"/>
            <a:endParaRPr lang="ru-RU" sz="2800" dirty="0">
              <a:solidFill>
                <a:schemeClr val="bg1"/>
              </a:solidFill>
              <a:cs typeface="Times New Roman" panose="02020603050405020304" pitchFamily="18" charset="0"/>
            </a:endParaRPr>
          </a:p>
          <a:p>
            <a:pPr algn="ctr"/>
            <a:r>
              <a:rPr lang="ru-RU" sz="2800" dirty="0">
                <a:solidFill>
                  <a:schemeClr val="bg1"/>
                </a:solidFill>
                <a:cs typeface="Times New Roman" panose="02020603050405020304" pitchFamily="18" charset="0"/>
              </a:rPr>
              <a:t>Преподаватель:</a:t>
            </a:r>
            <a:r>
              <a:rPr lang="ru-RU" sz="3200" dirty="0">
                <a:solidFill>
                  <a:schemeClr val="bg1"/>
                </a:solidFill>
                <a:cs typeface="Times New Roman" panose="02020603050405020304" pitchFamily="18" charset="0"/>
              </a:rPr>
              <a:t> </a:t>
            </a:r>
            <a:r>
              <a:rPr lang="ru-RU" sz="2400" b="1" i="1" dirty="0" err="1">
                <a:solidFill>
                  <a:schemeClr val="bg1"/>
                </a:solidFill>
              </a:rPr>
              <a:t>Камзанов</a:t>
            </a:r>
            <a:r>
              <a:rPr lang="ru-RU" sz="2400" b="1" i="1" dirty="0">
                <a:solidFill>
                  <a:schemeClr val="bg1"/>
                </a:solidFill>
              </a:rPr>
              <a:t> </a:t>
            </a:r>
            <a:r>
              <a:rPr lang="ru-RU" sz="2400" b="1" i="1" dirty="0" err="1">
                <a:solidFill>
                  <a:schemeClr val="bg1"/>
                </a:solidFill>
              </a:rPr>
              <a:t>Нурбол</a:t>
            </a:r>
            <a:r>
              <a:rPr lang="ru-RU" sz="2400" b="1" i="1" dirty="0">
                <a:solidFill>
                  <a:schemeClr val="bg1"/>
                </a:solidFill>
              </a:rPr>
              <a:t> </a:t>
            </a:r>
            <a:r>
              <a:rPr lang="ru-RU" sz="2400" b="1" i="1" dirty="0" err="1">
                <a:solidFill>
                  <a:schemeClr val="bg1"/>
                </a:solidFill>
              </a:rPr>
              <a:t>Садыканович</a:t>
            </a:r>
            <a:endParaRPr lang="ru-RU" b="1" i="1" dirty="0">
              <a:solidFill>
                <a:schemeClr val="bg1"/>
              </a:solidFill>
            </a:endParaRPr>
          </a:p>
          <a:p>
            <a:pPr algn="ctr"/>
            <a:r>
              <a:rPr lang="ru-RU" b="1" dirty="0">
                <a:solidFill>
                  <a:schemeClr val="bg1"/>
                </a:solidFill>
              </a:rPr>
              <a:t>магистр </a:t>
            </a:r>
            <a:r>
              <a:rPr lang="ru-RU" b="1" dirty="0" err="1">
                <a:solidFill>
                  <a:schemeClr val="bg1"/>
                </a:solidFill>
              </a:rPr>
              <a:t>техн.наук</a:t>
            </a:r>
            <a:r>
              <a:rPr lang="ru-RU" b="1" dirty="0">
                <a:solidFill>
                  <a:schemeClr val="bg1"/>
                </a:solidFill>
              </a:rPr>
              <a:t>, </a:t>
            </a:r>
            <a:r>
              <a:rPr lang="ru-RU" b="1" dirty="0" err="1">
                <a:solidFill>
                  <a:schemeClr val="bg1"/>
                </a:solidFill>
              </a:rPr>
              <a:t>сениор</a:t>
            </a:r>
            <a:r>
              <a:rPr lang="ru-RU" b="1" dirty="0">
                <a:solidFill>
                  <a:schemeClr val="bg1"/>
                </a:solidFill>
              </a:rPr>
              <a:t> лектор кафедры «Технологические машины и транспорт»</a:t>
            </a:r>
            <a:br>
              <a:rPr lang="en-US" b="1" dirty="0"/>
            </a:br>
            <a:br>
              <a:rPr lang="ru-RU" b="1" dirty="0"/>
            </a:br>
            <a:r>
              <a:rPr lang="en-US" b="1" i="0" dirty="0" err="1">
                <a:solidFill>
                  <a:schemeClr val="bg1"/>
                </a:solidFill>
                <a:effectLst/>
                <a:latin typeface="Segoe UI Webfont"/>
              </a:rPr>
              <a:t>n.kamzanov@satbayev.university</a:t>
            </a:r>
            <a:br>
              <a:rPr lang="en-US" b="1" dirty="0"/>
            </a:br>
            <a:endParaRPr lang="ru-RU" dirty="0"/>
          </a:p>
        </p:txBody>
      </p:sp>
      <p:pic>
        <p:nvPicPr>
          <p:cNvPr id="7" name="Рисунок 6">
            <a:extLst>
              <a:ext uri="{FF2B5EF4-FFF2-40B4-BE49-F238E27FC236}">
                <a16:creationId xmlns:a16="http://schemas.microsoft.com/office/drawing/2014/main" id="{F07413BF-A062-4A13-820F-0E66B8A5A0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2553" y="372231"/>
            <a:ext cx="4178893" cy="947814"/>
          </a:xfrm>
          <a:prstGeom prst="rect">
            <a:avLst/>
          </a:prstGeom>
        </p:spPr>
      </p:pic>
    </p:spTree>
    <p:extLst>
      <p:ext uri="{BB962C8B-B14F-4D97-AF65-F5344CB8AC3E}">
        <p14:creationId xmlns:p14="http://schemas.microsoft.com/office/powerpoint/2010/main" val="3182098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sz="quarter" idx="1"/>
          </p:nvPr>
        </p:nvSpPr>
        <p:spPr>
          <a:xfrm>
            <a:off x="327025" y="1092200"/>
            <a:ext cx="8145463" cy="4338638"/>
          </a:xfrm>
        </p:spPr>
        <p:txBody>
          <a:bodyPr>
            <a:normAutofit/>
          </a:bodyPr>
          <a:lstStyle/>
          <a:p>
            <a:pPr marL="0" indent="0" eaLnBrk="1" fontAlgn="auto" hangingPunct="1">
              <a:spcBef>
                <a:spcPts val="0"/>
              </a:spcBef>
              <a:spcAft>
                <a:spcPts val="0"/>
              </a:spcAft>
              <a:buFont typeface="Candara" pitchFamily="34" charset="0"/>
              <a:buNone/>
              <a:defRPr/>
            </a:pPr>
            <a:r>
              <a:rPr lang="ru-RU" sz="2600" b="1" dirty="0"/>
              <a:t>	</a:t>
            </a:r>
            <a:r>
              <a:rPr lang="ru-RU" b="1" u="sng" dirty="0"/>
              <a:t>Индивидуальный метод</a:t>
            </a:r>
            <a:r>
              <a:rPr lang="ru-RU" u="sng" dirty="0"/>
              <a:t> </a:t>
            </a:r>
            <a:r>
              <a:rPr lang="ru-RU" dirty="0"/>
              <a:t>предусматривает выполнение всех операций, связанных с техническим обслуживанием машины, а также с ее текущим ремонтом, непосредственно на месте работы машины. Этот метод наиболее характерен в условиях транспортного строительства. Индивидуальный метод технического обслуживания и текущего ремонта уступает рассмотренным выше методам, но при наличии хорошо оснащенных передвижных средств он вполне оправдывает себя, особенно при выполнении рассредоточенных линейных работ.</a:t>
            </a:r>
          </a:p>
          <a:p>
            <a:pPr marL="274320" indent="-256032" eaLnBrk="1" fontAlgn="auto" hangingPunct="1">
              <a:spcAft>
                <a:spcPts val="0"/>
              </a:spcAft>
              <a:buFont typeface="Candara" pitchFamily="34" charset="0"/>
              <a:buNone/>
              <a:defRPr/>
            </a:pPr>
            <a:r>
              <a:rPr lang="ru-RU" sz="2600" dirty="0"/>
              <a:t>	</a:t>
            </a:r>
            <a:endParaRPr lang="ru-RU" sz="2600" b="1" dirty="0"/>
          </a:p>
          <a:p>
            <a:pPr marL="274320" indent="-256032" eaLnBrk="1" fontAlgn="auto" hangingPunct="1">
              <a:spcAft>
                <a:spcPts val="0"/>
              </a:spcAft>
              <a:buFont typeface="Wingdings 3"/>
              <a:buChar char=""/>
              <a:defRPr/>
            </a:pPr>
            <a:endParaRPr lang="en-US" dirty="0"/>
          </a:p>
        </p:txBody>
      </p:sp>
      <p:sp>
        <p:nvSpPr>
          <p:cNvPr id="17411" name="Номер слайда 2"/>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E833B51D-89BD-4823-ACAA-6D8C062BFAA7}" type="slidenum">
              <a:rPr lang="en-US" smtClean="0">
                <a:cs typeface="Arial" pitchFamily="34" charset="0"/>
              </a:rPr>
              <a:pPr/>
              <a:t>10</a:t>
            </a:fld>
            <a:endParaRPr lang="en-US">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sz="quarter" idx="1"/>
          </p:nvPr>
        </p:nvSpPr>
        <p:spPr>
          <a:xfrm>
            <a:off x="558800" y="338138"/>
            <a:ext cx="7804150" cy="2049462"/>
          </a:xfrm>
        </p:spPr>
        <p:txBody>
          <a:bodyPr/>
          <a:lstStyle/>
          <a:p>
            <a:pPr eaLnBrk="1" hangingPunct="1">
              <a:buFont typeface="Candara" pitchFamily="34" charset="0"/>
              <a:buNone/>
            </a:pPr>
            <a:r>
              <a:rPr lang="ru-RU" dirty="0"/>
              <a:t>		В практике эксплуатации машин транспортной техники могут найти применение следующие </a:t>
            </a:r>
            <a:r>
              <a:rPr lang="ru-RU" b="1" dirty="0"/>
              <a:t>формы организации работ: </a:t>
            </a:r>
          </a:p>
          <a:p>
            <a:pPr eaLnBrk="1" hangingPunct="1"/>
            <a:endParaRPr lang="en-US" dirty="0"/>
          </a:p>
        </p:txBody>
      </p:sp>
      <p:graphicFrame>
        <p:nvGraphicFramePr>
          <p:cNvPr id="6" name="Diagram 5"/>
          <p:cNvGraphicFramePr/>
          <p:nvPr/>
        </p:nvGraphicFramePr>
        <p:xfrm>
          <a:off x="1523999" y="1778000"/>
          <a:ext cx="6570134" cy="467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436" name="Номер слайда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78B5860F-A311-426B-919F-C4CAA30CBF4C}" type="slidenum">
              <a:rPr lang="en-US" smtClean="0">
                <a:cs typeface="Arial" pitchFamily="34" charset="0"/>
              </a:rPr>
              <a:pPr/>
              <a:t>11</a:t>
            </a:fld>
            <a:endParaRPr lang="en-US">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90538" y="439738"/>
            <a:ext cx="7872412" cy="5606220"/>
          </a:xfrm>
        </p:spPr>
        <p:txBody>
          <a:bodyPr>
            <a:normAutofit fontScale="92500" lnSpcReduction="10000"/>
          </a:bodyPr>
          <a:lstStyle/>
          <a:p>
            <a:pPr marL="0" indent="0" eaLnBrk="1" fontAlgn="auto" hangingPunct="1">
              <a:lnSpc>
                <a:spcPct val="110000"/>
              </a:lnSpc>
              <a:spcBef>
                <a:spcPts val="0"/>
              </a:spcBef>
              <a:spcAft>
                <a:spcPts val="0"/>
              </a:spcAft>
              <a:buClr>
                <a:schemeClr val="accent1">
                  <a:lumMod val="60000"/>
                  <a:lumOff val="40000"/>
                </a:schemeClr>
              </a:buClr>
              <a:buFont typeface="Candara" pitchFamily="34" charset="0"/>
              <a:buNone/>
              <a:defRPr/>
            </a:pPr>
            <a:r>
              <a:rPr lang="ru-RU" b="1" dirty="0"/>
              <a:t>	Централизованная форма технического обслуживания</a:t>
            </a:r>
            <a:r>
              <a:rPr lang="ru-RU" dirty="0"/>
              <a:t> заключается в том, что все технологические операции технического обслуживания и текущего ремонта выполняют бригады рабочих высокой квалификации под руководством инженерно-технического персонала. Таким образом, при этой форме обслуживания машинисты машин полностью освобождены от этих работ.</a:t>
            </a:r>
          </a:p>
          <a:p>
            <a:pPr marL="0" indent="0" eaLnBrk="1" fontAlgn="auto" hangingPunct="1">
              <a:lnSpc>
                <a:spcPct val="110000"/>
              </a:lnSpc>
              <a:spcBef>
                <a:spcPts val="0"/>
              </a:spcBef>
              <a:spcAft>
                <a:spcPts val="0"/>
              </a:spcAft>
              <a:buClr>
                <a:schemeClr val="accent1">
                  <a:lumMod val="60000"/>
                  <a:lumOff val="40000"/>
                </a:schemeClr>
              </a:buClr>
              <a:buFont typeface="Candara" pitchFamily="34" charset="0"/>
              <a:buNone/>
              <a:defRPr/>
            </a:pPr>
            <a:r>
              <a:rPr lang="ru-RU" dirty="0"/>
              <a:t>	</a:t>
            </a:r>
            <a:r>
              <a:rPr lang="ru-RU" u="sng" dirty="0"/>
              <a:t>Особенностью этой формы обслуживания </a:t>
            </a:r>
            <a:r>
              <a:rPr lang="ru-RU" dirty="0"/>
              <a:t>является специализация отдельных операций, что позволяет решать следующие задачи: увеличить объем механизированных работ применительно к отдельным элементам технического обслуживания; повысить про­изводительность машин в процессе эксплуатации за счет сокращения простоев в результате увеличения числа рабочих и механизации работ; улучшить качество обслуживания благодаря высокой квалификации рабочих.</a:t>
            </a:r>
          </a:p>
          <a:p>
            <a:pPr marL="274320" indent="-256032" eaLnBrk="1" fontAlgn="auto" hangingPunct="1">
              <a:spcAft>
                <a:spcPts val="0"/>
              </a:spcAft>
              <a:buClr>
                <a:schemeClr val="accent1">
                  <a:lumMod val="60000"/>
                  <a:lumOff val="40000"/>
                </a:schemeClr>
              </a:buClr>
              <a:buFont typeface="Wingdings 3"/>
              <a:buChar char=""/>
              <a:defRPr/>
            </a:pPr>
            <a:endParaRPr lang="en-US" dirty="0"/>
          </a:p>
        </p:txBody>
      </p:sp>
      <p:sp>
        <p:nvSpPr>
          <p:cNvPr id="19459" name="Номер слайда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F8ABACD0-AA28-4D02-A725-CEF7FF9815FE}" type="slidenum">
              <a:rPr lang="en-US" smtClean="0">
                <a:cs typeface="Arial" pitchFamily="34" charset="0"/>
              </a:rPr>
              <a:pPr/>
              <a:t>12</a:t>
            </a:fld>
            <a:endParaRPr lang="en-US">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23863" y="177800"/>
            <a:ext cx="8488362" cy="6408738"/>
          </a:xfrm>
        </p:spPr>
        <p:txBody>
          <a:bodyPr>
            <a:normAutofit fontScale="62500" lnSpcReduction="20000"/>
          </a:bodyPr>
          <a:lstStyle/>
          <a:p>
            <a:pPr marL="274320" indent="-256032" eaLnBrk="1" fontAlgn="auto" hangingPunct="1">
              <a:spcAft>
                <a:spcPts val="0"/>
              </a:spcAft>
              <a:buClr>
                <a:schemeClr val="accent1">
                  <a:lumMod val="60000"/>
                  <a:lumOff val="40000"/>
                </a:schemeClr>
              </a:buClr>
              <a:buFont typeface="Wingdings 3"/>
              <a:buChar char=""/>
              <a:defRPr/>
            </a:pPr>
            <a:endParaRPr lang="ru-RU" dirty="0"/>
          </a:p>
          <a:p>
            <a:pPr marL="274320" indent="-256032" eaLnBrk="1" fontAlgn="auto" hangingPunct="1">
              <a:spcAft>
                <a:spcPts val="0"/>
              </a:spcAft>
              <a:buClr>
                <a:schemeClr val="accent1">
                  <a:lumMod val="60000"/>
                  <a:lumOff val="40000"/>
                </a:schemeClr>
              </a:buClr>
              <a:buFont typeface="Wingdings 3"/>
              <a:buChar char=""/>
              <a:defRPr/>
            </a:pPr>
            <a:endParaRPr lang="ru-RU" dirty="0"/>
          </a:p>
          <a:p>
            <a:pPr marL="274320" indent="-256032" eaLnBrk="1" fontAlgn="auto" hangingPunct="1">
              <a:spcAft>
                <a:spcPts val="0"/>
              </a:spcAft>
              <a:buClr>
                <a:schemeClr val="accent1">
                  <a:lumMod val="60000"/>
                  <a:lumOff val="40000"/>
                </a:schemeClr>
              </a:buClr>
              <a:buFont typeface="Wingdings 3"/>
              <a:buChar char=""/>
              <a:defRPr/>
            </a:pPr>
            <a:endParaRPr lang="ru-RU" dirty="0"/>
          </a:p>
          <a:p>
            <a:pPr marL="274320" indent="-256032" eaLnBrk="1" fontAlgn="auto" hangingPunct="1">
              <a:spcAft>
                <a:spcPts val="0"/>
              </a:spcAft>
              <a:buClr>
                <a:schemeClr val="accent1">
                  <a:lumMod val="60000"/>
                  <a:lumOff val="40000"/>
                </a:schemeClr>
              </a:buClr>
              <a:buFont typeface="Wingdings 3"/>
              <a:buChar char=""/>
              <a:defRPr/>
            </a:pPr>
            <a:endParaRPr lang="ru-RU" dirty="0"/>
          </a:p>
          <a:p>
            <a:pPr marL="274320" indent="-256032" eaLnBrk="1" fontAlgn="auto" hangingPunct="1">
              <a:spcAft>
                <a:spcPts val="0"/>
              </a:spcAft>
              <a:buClr>
                <a:schemeClr val="accent1">
                  <a:lumMod val="60000"/>
                  <a:lumOff val="40000"/>
                </a:schemeClr>
              </a:buClr>
              <a:buFont typeface="Wingdings 3"/>
              <a:buChar char=""/>
              <a:defRPr/>
            </a:pPr>
            <a:endParaRPr lang="ru-RU" dirty="0"/>
          </a:p>
          <a:p>
            <a:pPr marL="274320" indent="-256032" algn="ctr" eaLnBrk="1" fontAlgn="auto" hangingPunct="1">
              <a:spcAft>
                <a:spcPts val="0"/>
              </a:spcAft>
              <a:buClr>
                <a:schemeClr val="accent1">
                  <a:lumMod val="60000"/>
                  <a:lumOff val="40000"/>
                </a:schemeClr>
              </a:buClr>
              <a:buFont typeface="Wingdings 3"/>
              <a:buChar char=""/>
              <a:defRPr/>
            </a:pPr>
            <a:endParaRPr lang="ru-RU" sz="5053" dirty="0"/>
          </a:p>
          <a:p>
            <a:pPr marL="274320" indent="-256032" algn="ctr" eaLnBrk="1" fontAlgn="auto" hangingPunct="1">
              <a:spcAft>
                <a:spcPts val="0"/>
              </a:spcAft>
              <a:buClr>
                <a:schemeClr val="accent1">
                  <a:lumMod val="60000"/>
                  <a:lumOff val="40000"/>
                </a:schemeClr>
              </a:buClr>
              <a:buFont typeface="Wingdings 3"/>
              <a:buChar char=""/>
              <a:defRPr/>
            </a:pPr>
            <a:endParaRPr lang="ru-RU" sz="5053" dirty="0"/>
          </a:p>
          <a:p>
            <a:pPr marL="274320" indent="-256032" algn="ctr" eaLnBrk="1" fontAlgn="auto" hangingPunct="1">
              <a:spcAft>
                <a:spcPts val="0"/>
              </a:spcAft>
              <a:buClr>
                <a:schemeClr val="accent1">
                  <a:lumMod val="60000"/>
                  <a:lumOff val="40000"/>
                </a:schemeClr>
              </a:buClr>
              <a:buFont typeface="Wingdings 3"/>
              <a:buChar char=""/>
              <a:defRPr/>
            </a:pPr>
            <a:endParaRPr lang="ru-RU" sz="5053" dirty="0"/>
          </a:p>
          <a:p>
            <a:pPr marL="274320" indent="-256032" algn="ctr" eaLnBrk="1" fontAlgn="auto" hangingPunct="1">
              <a:spcAft>
                <a:spcPts val="0"/>
              </a:spcAft>
              <a:buClr>
                <a:schemeClr val="accent1">
                  <a:lumMod val="60000"/>
                  <a:lumOff val="40000"/>
                </a:schemeClr>
              </a:buClr>
              <a:buFont typeface="Wingdings 3"/>
              <a:buChar char=""/>
              <a:defRPr/>
            </a:pPr>
            <a:endParaRPr lang="ru-RU" sz="5053" dirty="0"/>
          </a:p>
          <a:p>
            <a:pPr marL="274320" indent="-256032" algn="ctr" eaLnBrk="1" fontAlgn="auto" hangingPunct="1">
              <a:spcAft>
                <a:spcPts val="0"/>
              </a:spcAft>
              <a:buClr>
                <a:schemeClr val="accent1">
                  <a:lumMod val="60000"/>
                  <a:lumOff val="40000"/>
                </a:schemeClr>
              </a:buClr>
              <a:buFont typeface="Wingdings 3"/>
              <a:buChar char=""/>
              <a:defRPr/>
            </a:pPr>
            <a:endParaRPr lang="ru-RU" sz="5053" dirty="0"/>
          </a:p>
          <a:p>
            <a:pPr marL="274320" indent="-256032" algn="ctr" eaLnBrk="1" fontAlgn="auto" hangingPunct="1">
              <a:spcAft>
                <a:spcPts val="0"/>
              </a:spcAft>
              <a:buClr>
                <a:schemeClr val="accent1">
                  <a:lumMod val="60000"/>
                  <a:lumOff val="40000"/>
                </a:schemeClr>
              </a:buClr>
              <a:buFont typeface="Wingdings 3"/>
              <a:buChar char=""/>
              <a:defRPr/>
            </a:pPr>
            <a:endParaRPr lang="ru-RU" sz="5053" dirty="0"/>
          </a:p>
          <a:p>
            <a:pPr marL="274320" indent="-256032" algn="ctr" eaLnBrk="1" fontAlgn="auto" hangingPunct="1">
              <a:spcAft>
                <a:spcPts val="0"/>
              </a:spcAft>
              <a:buClr>
                <a:schemeClr val="accent1">
                  <a:lumMod val="60000"/>
                  <a:lumOff val="40000"/>
                </a:schemeClr>
              </a:buClr>
              <a:buFont typeface="Wingdings 3"/>
              <a:buChar char=""/>
              <a:defRPr/>
            </a:pPr>
            <a:endParaRPr lang="ru-RU" sz="5053" dirty="0"/>
          </a:p>
          <a:p>
            <a:pPr marL="274320" indent="-256032" algn="ctr" eaLnBrk="1" fontAlgn="auto" hangingPunct="1">
              <a:spcAft>
                <a:spcPts val="0"/>
              </a:spcAft>
              <a:buClr>
                <a:schemeClr val="accent1">
                  <a:lumMod val="60000"/>
                  <a:lumOff val="40000"/>
                </a:schemeClr>
              </a:buClr>
              <a:buFont typeface="Wingdings 3"/>
              <a:buChar char=""/>
              <a:defRPr/>
            </a:pPr>
            <a:r>
              <a:rPr lang="ru-RU" sz="3200" dirty="0"/>
              <a:t>Рисунок 1 Схемы расстановки машин при проведении централизованного технического обслуживания: </a:t>
            </a:r>
          </a:p>
          <a:p>
            <a:pPr marL="274320" indent="-256032" algn="ctr" eaLnBrk="1" fontAlgn="auto" hangingPunct="1">
              <a:spcAft>
                <a:spcPts val="0"/>
              </a:spcAft>
              <a:buClr>
                <a:schemeClr val="accent1">
                  <a:lumMod val="60000"/>
                  <a:lumOff val="40000"/>
                </a:schemeClr>
              </a:buClr>
              <a:buFont typeface="Wingdings 3"/>
              <a:buChar char=""/>
              <a:defRPr/>
            </a:pPr>
            <a:r>
              <a:rPr lang="ru-RU" sz="3200" dirty="0"/>
              <a:t>а–круговая; б–линейная; А и Б автомобильный линейный комплекс;</a:t>
            </a:r>
          </a:p>
          <a:p>
            <a:pPr marL="274320" indent="-256032" algn="ctr" eaLnBrk="1" fontAlgn="auto" hangingPunct="1">
              <a:spcAft>
                <a:spcPts val="0"/>
              </a:spcAft>
              <a:buClr>
                <a:schemeClr val="accent1">
                  <a:lumMod val="60000"/>
                  <a:lumOff val="40000"/>
                </a:schemeClr>
              </a:buClr>
              <a:buFont typeface="Wingdings 3"/>
              <a:buChar char=""/>
              <a:defRPr/>
            </a:pPr>
            <a:r>
              <a:rPr lang="ru-RU" sz="3200" dirty="0"/>
              <a:t>1–экскаватор; 2–бульдозер; 3–автомобили-самосвалы.</a:t>
            </a:r>
          </a:p>
          <a:p>
            <a:pPr marL="274320" indent="-256032" eaLnBrk="1" fontAlgn="auto" hangingPunct="1">
              <a:spcAft>
                <a:spcPts val="0"/>
              </a:spcAft>
              <a:buClr>
                <a:schemeClr val="accent1">
                  <a:lumMod val="60000"/>
                  <a:lumOff val="40000"/>
                </a:schemeClr>
              </a:buClr>
              <a:buFont typeface="Wingdings 3"/>
              <a:buChar char=""/>
              <a:defRPr/>
            </a:pPr>
            <a:endParaRPr lang="en-US" dirty="0"/>
          </a:p>
        </p:txBody>
      </p:sp>
      <p:pic>
        <p:nvPicPr>
          <p:cNvPr id="20483" name="Рисунок 1"/>
          <p:cNvPicPr>
            <a:picLocks noChangeAspect="1" noChangeArrowheads="1"/>
          </p:cNvPicPr>
          <p:nvPr/>
        </p:nvPicPr>
        <p:blipFill>
          <a:blip r:embed="rId2"/>
          <a:srcRect/>
          <a:stretch>
            <a:fillRect/>
          </a:stretch>
        </p:blipFill>
        <p:spPr bwMode="auto">
          <a:xfrm>
            <a:off x="779463" y="296863"/>
            <a:ext cx="7296150" cy="4356100"/>
          </a:xfrm>
          <a:prstGeom prst="rect">
            <a:avLst/>
          </a:prstGeom>
          <a:noFill/>
          <a:ln w="9525">
            <a:noFill/>
            <a:miter lim="800000"/>
            <a:headEnd/>
            <a:tailEnd/>
          </a:ln>
        </p:spPr>
      </p:pic>
      <p:sp>
        <p:nvSpPr>
          <p:cNvPr id="20484" name="Номер слайда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3ECBC886-1B06-4605-BD3D-9A5FF60232BB}" type="slidenum">
              <a:rPr lang="en-US" smtClean="0">
                <a:cs typeface="Arial" pitchFamily="34" charset="0"/>
              </a:rPr>
              <a:pPr/>
              <a:t>13</a:t>
            </a:fld>
            <a:endParaRPr lang="en-US">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06400" y="338138"/>
            <a:ext cx="7956550" cy="5713412"/>
          </a:xfrm>
        </p:spPr>
        <p:txBody>
          <a:bodyPr>
            <a:normAutofit lnSpcReduction="10000"/>
          </a:bodyPr>
          <a:lstStyle/>
          <a:p>
            <a:pPr marL="0" indent="0" eaLnBrk="1" fontAlgn="auto" hangingPunct="1">
              <a:spcBef>
                <a:spcPts val="0"/>
              </a:spcBef>
              <a:spcAft>
                <a:spcPts val="0"/>
              </a:spcAft>
              <a:buClr>
                <a:schemeClr val="accent1">
                  <a:lumMod val="60000"/>
                  <a:lumOff val="40000"/>
                </a:schemeClr>
              </a:buClr>
              <a:buFont typeface="Candara" pitchFamily="34" charset="0"/>
              <a:buNone/>
              <a:defRPr/>
            </a:pPr>
            <a:r>
              <a:rPr lang="ru-RU" b="1" dirty="0"/>
              <a:t>	Частично централизованная форма организации технического обслуживания</a:t>
            </a:r>
            <a:r>
              <a:rPr lang="ru-RU" dirty="0"/>
              <a:t> характеризуется тем, что </a:t>
            </a:r>
            <a:r>
              <a:rPr lang="ru-RU" dirty="0">
                <a:solidFill>
                  <a:srgbClr val="FF0000"/>
                </a:solidFill>
              </a:rPr>
              <a:t>ежесменное </a:t>
            </a:r>
            <a:r>
              <a:rPr lang="ru-RU" dirty="0"/>
              <a:t>обслуживание выполняют машинисты, которые закреплены за данными машинами, а </a:t>
            </a:r>
            <a:r>
              <a:rPr lang="ru-RU" dirty="0">
                <a:solidFill>
                  <a:srgbClr val="FF0000"/>
                </a:solidFill>
              </a:rPr>
              <a:t>периодические</a:t>
            </a:r>
            <a:r>
              <a:rPr lang="ru-RU" dirty="0"/>
              <a:t> технические обслуживания и текущий ремонт – специализированные бригады рабочих.</a:t>
            </a:r>
          </a:p>
          <a:p>
            <a:pPr marL="0" indent="0" eaLnBrk="1" fontAlgn="auto" hangingPunct="1">
              <a:spcBef>
                <a:spcPts val="0"/>
              </a:spcBef>
              <a:spcAft>
                <a:spcPts val="0"/>
              </a:spcAft>
              <a:buClr>
                <a:schemeClr val="accent1">
                  <a:lumMod val="60000"/>
                  <a:lumOff val="40000"/>
                </a:schemeClr>
              </a:buClr>
              <a:buFont typeface="Candara" pitchFamily="34" charset="0"/>
              <a:buNone/>
              <a:defRPr/>
            </a:pPr>
            <a:r>
              <a:rPr lang="ru-RU" dirty="0"/>
              <a:t>	Недостатком рассматриваемой формы организации технического обслуживания является снижение эффективности системы планово-предупредительного технического обслуживания и ремонта; уменьшение рабочего времени машины в результате ее простоя в техническом обслуживании; значительное против плановых норм повышение трудовых затрат на рабочие операции из-за немеханизированного их выполнения; трудность осуществления должного контроля за работами по техническому обслуживанию и текущему ремонту.</a:t>
            </a:r>
          </a:p>
          <a:p>
            <a:pPr marL="274320" indent="-256032" eaLnBrk="1" fontAlgn="auto" hangingPunct="1">
              <a:spcAft>
                <a:spcPts val="0"/>
              </a:spcAft>
              <a:buClr>
                <a:schemeClr val="accent1">
                  <a:lumMod val="60000"/>
                  <a:lumOff val="40000"/>
                </a:schemeClr>
              </a:buClr>
              <a:buFont typeface="Wingdings 3"/>
              <a:buChar char=""/>
              <a:defRPr/>
            </a:pPr>
            <a:endParaRPr lang="en-US" dirty="0"/>
          </a:p>
        </p:txBody>
      </p:sp>
      <p:sp>
        <p:nvSpPr>
          <p:cNvPr id="21507" name="Номер слайда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21E45CF9-1F02-453C-A112-BC2F9CEC7A6C}" type="slidenum">
              <a:rPr lang="en-US" smtClean="0">
                <a:cs typeface="Arial" pitchFamily="34" charset="0"/>
              </a:rPr>
              <a:pPr/>
              <a:t>14</a:t>
            </a:fld>
            <a:endParaRPr lang="en-US">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8938" y="406400"/>
            <a:ext cx="8264525" cy="5645150"/>
          </a:xfrm>
        </p:spPr>
        <p:txBody>
          <a:bodyPr>
            <a:normAutofit/>
          </a:bodyPr>
          <a:lstStyle/>
          <a:p>
            <a:pPr marL="0" indent="0" eaLnBrk="1" fontAlgn="auto" hangingPunct="1">
              <a:spcBef>
                <a:spcPts val="0"/>
              </a:spcBef>
              <a:spcAft>
                <a:spcPts val="0"/>
              </a:spcAft>
              <a:buClr>
                <a:schemeClr val="accent1">
                  <a:lumMod val="60000"/>
                  <a:lumOff val="40000"/>
                </a:schemeClr>
              </a:buClr>
              <a:buFont typeface="Candara" pitchFamily="34" charset="0"/>
              <a:buNone/>
              <a:defRPr/>
            </a:pPr>
            <a:r>
              <a:rPr lang="ru-RU" b="1" dirty="0"/>
              <a:t>	Децентрализованная форма технического обслуживания</a:t>
            </a:r>
            <a:r>
              <a:rPr lang="ru-RU" dirty="0"/>
              <a:t> характеризуется тем, что все виды работ выполняют машинисты машин. Специализированные бригады выполняют лишь текущий ремонт машин.</a:t>
            </a:r>
          </a:p>
          <a:p>
            <a:pPr marL="0" indent="0" eaLnBrk="1" fontAlgn="auto" hangingPunct="1">
              <a:spcBef>
                <a:spcPts val="0"/>
              </a:spcBef>
              <a:spcAft>
                <a:spcPts val="0"/>
              </a:spcAft>
              <a:buClr>
                <a:schemeClr val="accent1">
                  <a:lumMod val="60000"/>
                  <a:lumOff val="40000"/>
                </a:schemeClr>
              </a:buClr>
              <a:buFont typeface="Candara" pitchFamily="34" charset="0"/>
              <a:buNone/>
              <a:defRPr/>
            </a:pPr>
            <a:r>
              <a:rPr lang="ru-RU" dirty="0"/>
              <a:t>	</a:t>
            </a:r>
            <a:r>
              <a:rPr lang="ru-RU" u="sng" dirty="0"/>
              <a:t>Недостатки</a:t>
            </a:r>
            <a:r>
              <a:rPr lang="ru-RU" dirty="0"/>
              <a:t> этой формы организации технического обслуживания те же, что и при частично централизованной форме. Кроме того, при этой форме организации обслуживания значительно увеличиваются простои машин в обслуживании.</a:t>
            </a:r>
          </a:p>
          <a:p>
            <a:pPr marL="0" indent="0" eaLnBrk="1" fontAlgn="auto" hangingPunct="1">
              <a:spcBef>
                <a:spcPts val="0"/>
              </a:spcBef>
              <a:spcAft>
                <a:spcPts val="0"/>
              </a:spcAft>
              <a:buClr>
                <a:schemeClr val="accent1">
                  <a:lumMod val="60000"/>
                  <a:lumOff val="40000"/>
                </a:schemeClr>
              </a:buClr>
              <a:buFont typeface="Candara" pitchFamily="34" charset="0"/>
              <a:buNone/>
              <a:defRPr/>
            </a:pPr>
            <a:r>
              <a:rPr lang="ru-RU" dirty="0"/>
              <a:t>	Децентрализованная форма организации технического обслуживания не в состоянии обеспечить требуемый современный уровень технического обслуживания и тем более его качество, так как машинисты, являясь основными исполнителями работ, не имеют достаточной квалификации и необходимых средств механизации.</a:t>
            </a:r>
          </a:p>
          <a:p>
            <a:pPr marL="274320" indent="-256032" eaLnBrk="1" fontAlgn="auto" hangingPunct="1">
              <a:spcAft>
                <a:spcPts val="0"/>
              </a:spcAft>
              <a:buClr>
                <a:schemeClr val="accent1">
                  <a:lumMod val="60000"/>
                  <a:lumOff val="40000"/>
                </a:schemeClr>
              </a:buClr>
              <a:buFont typeface="Wingdings 3"/>
              <a:buChar char=""/>
              <a:defRPr/>
            </a:pPr>
            <a:endParaRPr lang="en-US" dirty="0"/>
          </a:p>
        </p:txBody>
      </p:sp>
      <p:sp>
        <p:nvSpPr>
          <p:cNvPr id="22531" name="Номер слайда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14C20980-6616-475F-A50D-FBDB8B9038E1}" type="slidenum">
              <a:rPr lang="en-US" smtClean="0">
                <a:cs typeface="Arial" pitchFamily="34" charset="0"/>
              </a:rPr>
              <a:pPr/>
              <a:t>15</a:t>
            </a:fld>
            <a:endParaRPr lang="en-US">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92163" y="273050"/>
            <a:ext cx="7570787" cy="1138238"/>
          </a:xfrm>
        </p:spPr>
        <p:txBody>
          <a:bodyPr>
            <a:normAutofit fontScale="90000"/>
          </a:bodyPr>
          <a:lstStyle/>
          <a:p>
            <a:pPr eaLnBrk="1" fontAlgn="auto" hangingPunct="1">
              <a:spcAft>
                <a:spcPts val="0"/>
              </a:spcAft>
              <a:defRPr/>
            </a:pPr>
            <a:r>
              <a:rPr lang="ru-RU" sz="3100" b="1" dirty="0">
                <a:solidFill>
                  <a:schemeClr val="tx1"/>
                </a:solidFill>
              </a:rPr>
              <a:t>Передвижные средства для технического обслуживания и текущего ремонта </a:t>
            </a:r>
            <a:endParaRPr lang="en-US" sz="3100" b="1" dirty="0">
              <a:solidFill>
                <a:schemeClr val="tx1"/>
              </a:solidFill>
            </a:endParaRPr>
          </a:p>
        </p:txBody>
      </p:sp>
      <p:sp>
        <p:nvSpPr>
          <p:cNvPr id="3" name="Content Placeholder 2"/>
          <p:cNvSpPr>
            <a:spLocks noGrp="1"/>
          </p:cNvSpPr>
          <p:nvPr>
            <p:ph sz="quarter" idx="1"/>
          </p:nvPr>
        </p:nvSpPr>
        <p:spPr>
          <a:xfrm>
            <a:off x="457200" y="1600200"/>
            <a:ext cx="7905750" cy="4873625"/>
          </a:xfrm>
        </p:spPr>
        <p:txBody>
          <a:bodyPr>
            <a:normAutofit/>
          </a:bodyPr>
          <a:lstStyle/>
          <a:p>
            <a:pPr marL="274320" indent="-256032" eaLnBrk="1" fontAlgn="auto" hangingPunct="1">
              <a:spcAft>
                <a:spcPts val="0"/>
              </a:spcAft>
              <a:buClr>
                <a:schemeClr val="accent1">
                  <a:lumMod val="60000"/>
                  <a:lumOff val="40000"/>
                </a:schemeClr>
              </a:buClr>
              <a:buFont typeface="Wingdings 3"/>
              <a:buChar char=""/>
              <a:defRPr/>
            </a:pPr>
            <a:endParaRPr lang="ru-RU" dirty="0"/>
          </a:p>
          <a:p>
            <a:pPr marL="274320" indent="-256032" eaLnBrk="1" fontAlgn="auto" hangingPunct="1">
              <a:spcAft>
                <a:spcPts val="0"/>
              </a:spcAft>
              <a:buClr>
                <a:schemeClr val="accent1">
                  <a:lumMod val="60000"/>
                  <a:lumOff val="40000"/>
                </a:schemeClr>
              </a:buClr>
              <a:buFont typeface="Wingdings 3"/>
              <a:buChar char=""/>
              <a:defRPr/>
            </a:pPr>
            <a:endParaRPr lang="ru-RU" dirty="0"/>
          </a:p>
          <a:p>
            <a:pPr marL="274320" indent="-256032" eaLnBrk="1" fontAlgn="auto" hangingPunct="1">
              <a:spcAft>
                <a:spcPts val="0"/>
              </a:spcAft>
              <a:buClr>
                <a:schemeClr val="accent1">
                  <a:lumMod val="60000"/>
                  <a:lumOff val="40000"/>
                </a:schemeClr>
              </a:buClr>
              <a:buFont typeface="Wingdings 3"/>
              <a:buChar char=""/>
              <a:defRPr/>
            </a:pPr>
            <a:endParaRPr lang="ru-RU" dirty="0"/>
          </a:p>
          <a:p>
            <a:pPr marL="274320" indent="-256032" eaLnBrk="1" fontAlgn="auto" hangingPunct="1">
              <a:spcAft>
                <a:spcPts val="0"/>
              </a:spcAft>
              <a:buClr>
                <a:schemeClr val="accent1">
                  <a:lumMod val="60000"/>
                  <a:lumOff val="40000"/>
                </a:schemeClr>
              </a:buClr>
              <a:buFont typeface="Wingdings 3"/>
              <a:buChar char=""/>
              <a:defRPr/>
            </a:pPr>
            <a:endParaRPr lang="ru-RU" dirty="0"/>
          </a:p>
          <a:p>
            <a:pPr marL="274320" indent="-256032" eaLnBrk="1" fontAlgn="auto" hangingPunct="1">
              <a:spcAft>
                <a:spcPts val="0"/>
              </a:spcAft>
              <a:buClr>
                <a:schemeClr val="accent1">
                  <a:lumMod val="60000"/>
                  <a:lumOff val="40000"/>
                </a:schemeClr>
              </a:buClr>
              <a:buFont typeface="Wingdings 3"/>
              <a:buChar char=""/>
              <a:defRPr/>
            </a:pPr>
            <a:endParaRPr lang="ru-RU" dirty="0"/>
          </a:p>
          <a:p>
            <a:pPr marL="274320" indent="-256032" algn="ctr" eaLnBrk="1" fontAlgn="auto" hangingPunct="1">
              <a:spcAft>
                <a:spcPts val="0"/>
              </a:spcAft>
              <a:buClr>
                <a:schemeClr val="accent1">
                  <a:lumMod val="60000"/>
                  <a:lumOff val="40000"/>
                </a:schemeClr>
              </a:buClr>
              <a:buFont typeface="Wingdings 3"/>
              <a:buChar char=""/>
              <a:defRPr/>
            </a:pPr>
            <a:r>
              <a:rPr lang="ru-RU" dirty="0"/>
              <a:t>Рисунок 2.  Классификация  передвижных  средств  по  назначению</a:t>
            </a:r>
          </a:p>
        </p:txBody>
      </p:sp>
      <p:pic>
        <p:nvPicPr>
          <p:cNvPr id="23556" name="Рисунок 2"/>
          <p:cNvPicPr>
            <a:picLocks noChangeAspect="1" noChangeArrowheads="1"/>
          </p:cNvPicPr>
          <p:nvPr/>
        </p:nvPicPr>
        <p:blipFill>
          <a:blip r:embed="rId2">
            <a:lum/>
          </a:blip>
          <a:srcRect/>
          <a:stretch>
            <a:fillRect/>
          </a:stretch>
        </p:blipFill>
        <p:spPr bwMode="auto">
          <a:xfrm>
            <a:off x="273050" y="1762125"/>
            <a:ext cx="8202613" cy="3333750"/>
          </a:xfrm>
          <a:prstGeom prst="rect">
            <a:avLst/>
          </a:prstGeom>
          <a:solidFill>
            <a:srgbClr val="000000">
              <a:alpha val="39999"/>
            </a:srgbClr>
          </a:solidFill>
          <a:ln w="9525">
            <a:noFill/>
            <a:miter lim="800000"/>
            <a:headEnd/>
            <a:tailEnd/>
          </a:ln>
        </p:spPr>
      </p:pic>
      <p:sp>
        <p:nvSpPr>
          <p:cNvPr id="23557" name="Номер слайда 4"/>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5265655C-06C1-4D55-B954-00D30012811B}" type="slidenum">
              <a:rPr lang="en-US" smtClean="0">
                <a:cs typeface="Arial" pitchFamily="34" charset="0"/>
              </a:rPr>
              <a:pPr/>
              <a:t>16</a:t>
            </a:fld>
            <a:endParaRPr lang="en-US">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55600" y="355600"/>
            <a:ext cx="8501063" cy="5695950"/>
          </a:xfrm>
        </p:spPr>
        <p:txBody>
          <a:bodyPr>
            <a:normAutofit/>
          </a:bodyPr>
          <a:lstStyle/>
          <a:p>
            <a:pPr marL="0" indent="0" eaLnBrk="1" fontAlgn="auto" hangingPunct="1">
              <a:spcBef>
                <a:spcPts val="0"/>
              </a:spcBef>
              <a:spcAft>
                <a:spcPts val="0"/>
              </a:spcAft>
              <a:buClr>
                <a:schemeClr val="accent1">
                  <a:lumMod val="60000"/>
                  <a:lumOff val="40000"/>
                </a:schemeClr>
              </a:buClr>
              <a:buFont typeface="Candara" pitchFamily="34" charset="0"/>
              <a:buNone/>
              <a:defRPr/>
            </a:pPr>
            <a:r>
              <a:rPr lang="ru-RU" dirty="0"/>
              <a:t>	Перспективными являются </a:t>
            </a:r>
            <a:r>
              <a:rPr lang="ru-RU" b="1" i="1" u="sng" dirty="0"/>
              <a:t>передвижные комплексы</a:t>
            </a:r>
            <a:r>
              <a:rPr lang="ru-RU" b="1" u="sng" dirty="0"/>
              <a:t> </a:t>
            </a:r>
            <a:r>
              <a:rPr lang="ru-RU" dirty="0"/>
              <a:t>для выполнения централизованного технического обслуживания машин, к которым предъявляются следующие требования:</a:t>
            </a:r>
          </a:p>
          <a:p>
            <a:pPr marL="0" indent="0" eaLnBrk="1" fontAlgn="auto" hangingPunct="1">
              <a:spcBef>
                <a:spcPts val="0"/>
              </a:spcBef>
              <a:spcAft>
                <a:spcPts val="0"/>
              </a:spcAft>
              <a:buFont typeface="Wingdings 3"/>
              <a:buChar char=""/>
              <a:defRPr/>
            </a:pPr>
            <a:r>
              <a:rPr lang="ru-RU" dirty="0"/>
              <a:t>обеспечение выполнения заправочных, смазочных, регулировочных, крепежных и контрольно-осмотровых операций, а также оперативное устранение последствий внезапных отказов;</a:t>
            </a:r>
          </a:p>
          <a:p>
            <a:pPr marL="0" indent="0" eaLnBrk="1" fontAlgn="auto" hangingPunct="1">
              <a:spcBef>
                <a:spcPts val="0"/>
              </a:spcBef>
              <a:spcAft>
                <a:spcPts val="0"/>
              </a:spcAft>
              <a:buFont typeface="Wingdings 3"/>
              <a:buChar char=""/>
              <a:defRPr/>
            </a:pPr>
            <a:r>
              <a:rPr lang="ru-RU" dirty="0"/>
              <a:t>возможность одновременного обслуживания технологического комплекта машин или его части в количестве четырех – шести единиц;</a:t>
            </a:r>
          </a:p>
          <a:p>
            <a:pPr marL="0" indent="0" eaLnBrk="1" fontAlgn="auto" hangingPunct="1">
              <a:spcBef>
                <a:spcPts val="0"/>
              </a:spcBef>
              <a:spcAft>
                <a:spcPts val="0"/>
              </a:spcAft>
              <a:buFont typeface="Wingdings 3"/>
              <a:buChar char=""/>
              <a:defRPr/>
            </a:pPr>
            <a:r>
              <a:rPr lang="ru-RU" dirty="0"/>
              <a:t>оснащение, кроме технологического оборудования, радиотелефонной станцией, системой отопления кузова и кабины, установкой для запуска двигателей в условиях низких температур, устройством для подогрева картеров и емкостей.</a:t>
            </a:r>
          </a:p>
          <a:p>
            <a:pPr marL="274320" indent="-256032" eaLnBrk="1" fontAlgn="auto" hangingPunct="1">
              <a:spcAft>
                <a:spcPts val="0"/>
              </a:spcAft>
              <a:buFont typeface="Candara" pitchFamily="34" charset="0"/>
              <a:buNone/>
              <a:defRPr/>
            </a:pPr>
            <a:endParaRPr lang="ru-RU" dirty="0"/>
          </a:p>
          <a:p>
            <a:pPr marL="274320" indent="-256032" eaLnBrk="1" fontAlgn="auto" hangingPunct="1">
              <a:spcAft>
                <a:spcPts val="0"/>
              </a:spcAft>
              <a:buClr>
                <a:schemeClr val="accent1">
                  <a:lumMod val="60000"/>
                  <a:lumOff val="40000"/>
                </a:schemeClr>
              </a:buClr>
              <a:buFont typeface="Wingdings 3"/>
              <a:buChar char=""/>
              <a:defRPr/>
            </a:pPr>
            <a:endParaRPr lang="en-US" dirty="0"/>
          </a:p>
        </p:txBody>
      </p:sp>
      <p:sp>
        <p:nvSpPr>
          <p:cNvPr id="24579" name="Номер слайда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25758FBE-7C46-4CFF-94E1-B0F859F67168}" type="slidenum">
              <a:rPr lang="en-US" smtClean="0">
                <a:cs typeface="Arial" pitchFamily="34" charset="0"/>
              </a:rPr>
              <a:pPr/>
              <a:t>17</a:t>
            </a:fld>
            <a:endParaRPr lang="en-US">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792163" y="349250"/>
            <a:ext cx="7570787" cy="1412875"/>
          </a:xfrm>
        </p:spPr>
        <p:txBody>
          <a:bodyPr/>
          <a:lstStyle/>
          <a:p>
            <a:pPr eaLnBrk="1" fontAlgn="auto" hangingPunct="1">
              <a:spcAft>
                <a:spcPts val="0"/>
              </a:spcAft>
              <a:defRPr/>
            </a:pPr>
            <a:r>
              <a:rPr lang="ru-RU" sz="2700" b="1" dirty="0">
                <a:solidFill>
                  <a:schemeClr val="tx1"/>
                </a:solidFill>
              </a:rPr>
              <a:t>Основы сервисного обслуживания и фирменного ремонта машин</a:t>
            </a:r>
            <a:br>
              <a:rPr lang="ru-RU" dirty="0"/>
            </a:br>
            <a:endParaRPr lang="en-US" dirty="0"/>
          </a:p>
        </p:txBody>
      </p:sp>
      <p:sp>
        <p:nvSpPr>
          <p:cNvPr id="23555" name="Content Placeholder 2"/>
          <p:cNvSpPr>
            <a:spLocks noGrp="1"/>
          </p:cNvSpPr>
          <p:nvPr>
            <p:ph sz="quarter" idx="1"/>
          </p:nvPr>
        </p:nvSpPr>
        <p:spPr>
          <a:xfrm>
            <a:off x="414338" y="1762125"/>
            <a:ext cx="7948612" cy="4289425"/>
          </a:xfrm>
        </p:spPr>
        <p:txBody>
          <a:bodyPr/>
          <a:lstStyle/>
          <a:p>
            <a:pPr marL="0" indent="0" eaLnBrk="1" hangingPunct="1">
              <a:spcBef>
                <a:spcPts val="0"/>
              </a:spcBef>
              <a:buFont typeface="Candara" pitchFamily="34" charset="0"/>
              <a:buNone/>
              <a:defRPr/>
            </a:pPr>
            <a:r>
              <a:rPr lang="ru-RU" dirty="0"/>
              <a:t>	</a:t>
            </a:r>
            <a:r>
              <a:rPr lang="ru-RU" sz="2300" dirty="0"/>
              <a:t>Сервисное техническое обслуживание и фирменный ремонт являются основными признаками конкурентоспособности машин.</a:t>
            </a:r>
          </a:p>
          <a:p>
            <a:pPr marL="0" indent="0" eaLnBrk="1" hangingPunct="1">
              <a:spcBef>
                <a:spcPts val="0"/>
              </a:spcBef>
              <a:buFont typeface="Candara" pitchFamily="34" charset="0"/>
              <a:buNone/>
              <a:defRPr/>
            </a:pPr>
            <a:r>
              <a:rPr lang="ru-RU" sz="2300" dirty="0"/>
              <a:t>	У зарубежных машиностроительных фирм, занимающихся изготовлением машин транспортной техники,  качество сервиса считается ключом к коммерческому успеху, формированию покупательских предпочтений, прочным связям между фирмой и потребителем.</a:t>
            </a:r>
          </a:p>
          <a:p>
            <a:pPr eaLnBrk="1" hangingPunct="1">
              <a:defRPr/>
            </a:pPr>
            <a:endParaRPr lang="en-US" dirty="0"/>
          </a:p>
        </p:txBody>
      </p:sp>
      <p:sp>
        <p:nvSpPr>
          <p:cNvPr id="25604" name="Номер слайда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4BA5821C-A6A3-419F-B1FB-0CAE509F2F7F}" type="slidenum">
              <a:rPr lang="en-US" smtClean="0">
                <a:cs typeface="Arial" pitchFamily="34" charset="0"/>
              </a:rPr>
              <a:pPr/>
              <a:t>18</a:t>
            </a:fld>
            <a:endParaRPr lang="en-US">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23863" y="576263"/>
            <a:ext cx="7939087" cy="4978400"/>
          </a:xfrm>
        </p:spPr>
        <p:txBody>
          <a:bodyPr>
            <a:normAutofit/>
          </a:bodyPr>
          <a:lstStyle/>
          <a:p>
            <a:pPr marL="0" indent="0" eaLnBrk="1" fontAlgn="auto" hangingPunct="1">
              <a:spcBef>
                <a:spcPts val="0"/>
              </a:spcBef>
              <a:spcAft>
                <a:spcPts val="0"/>
              </a:spcAft>
              <a:buClr>
                <a:schemeClr val="accent1">
                  <a:lumMod val="60000"/>
                  <a:lumOff val="40000"/>
                </a:schemeClr>
              </a:buClr>
              <a:buFont typeface="Candara" pitchFamily="34" charset="0"/>
              <a:buNone/>
              <a:defRPr/>
            </a:pPr>
            <a:r>
              <a:rPr lang="ru-RU" dirty="0"/>
              <a:t>	Под </a:t>
            </a:r>
            <a:r>
              <a:rPr lang="ru-RU" b="1" u="sng" dirty="0"/>
              <a:t>сервисным техническим обслуживанием</a:t>
            </a:r>
            <a:r>
              <a:rPr lang="ru-RU" dirty="0"/>
              <a:t> подразумевают систему поддержания работоспособности машин, которая включает в себя информацию о предприятиях-изготовителях и потребителях (дорожно-строительных, путевых и погрузочно-разгрузочных организациях и эксплуатационных хозяйствах), продажу запасных частей и эксплуатационных материалов, техническое диагностирование составных частей и сборочных единиц, использование мирового опыта конкурентоспособных технологий технического обслуживания и фирменного ремонта машин транспортной техники.</a:t>
            </a:r>
          </a:p>
          <a:p>
            <a:pPr marL="274320" indent="-256032" eaLnBrk="1" fontAlgn="auto" hangingPunct="1">
              <a:spcAft>
                <a:spcPts val="0"/>
              </a:spcAft>
              <a:buClr>
                <a:schemeClr val="accent1">
                  <a:lumMod val="60000"/>
                  <a:lumOff val="40000"/>
                </a:schemeClr>
              </a:buClr>
              <a:buFont typeface="Wingdings 3"/>
              <a:buChar char=""/>
              <a:defRPr/>
            </a:pPr>
            <a:endParaRPr lang="en-US" dirty="0"/>
          </a:p>
        </p:txBody>
      </p:sp>
      <p:sp>
        <p:nvSpPr>
          <p:cNvPr id="26627" name="Номер слайда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7C9C4C97-A618-44B7-B1DA-A2C7787F598B}" type="slidenum">
              <a:rPr lang="en-US" smtClean="0">
                <a:cs typeface="Arial" pitchFamily="34" charset="0"/>
              </a:rPr>
              <a:pPr/>
              <a:t>19</a:t>
            </a:fld>
            <a:endParaRPr lang="en-US">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92163" y="417513"/>
            <a:ext cx="7570787" cy="1022350"/>
          </a:xfrm>
        </p:spPr>
        <p:txBody>
          <a:bodyPr>
            <a:normAutofit fontScale="90000"/>
          </a:bodyPr>
          <a:lstStyle/>
          <a:p>
            <a:pPr eaLnBrk="1" fontAlgn="auto" hangingPunct="1">
              <a:spcAft>
                <a:spcPts val="0"/>
              </a:spcAft>
              <a:defRPr/>
            </a:pP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r>
              <a:rPr lang="ru-RU" sz="3100" b="1" dirty="0">
                <a:solidFill>
                  <a:schemeClr val="tx1"/>
                </a:solidFill>
              </a:rPr>
              <a:t>Производственный процесс технического обслуживания и его организация</a:t>
            </a:r>
            <a:endParaRPr lang="en-US" sz="3100" dirty="0"/>
          </a:p>
        </p:txBody>
      </p:sp>
      <p:sp>
        <p:nvSpPr>
          <p:cNvPr id="9219" name="Content Placeholder 2"/>
          <p:cNvSpPr>
            <a:spLocks noGrp="1"/>
          </p:cNvSpPr>
          <p:nvPr>
            <p:ph sz="quarter" idx="1"/>
          </p:nvPr>
        </p:nvSpPr>
        <p:spPr>
          <a:xfrm>
            <a:off x="423863" y="1609725"/>
            <a:ext cx="7939087" cy="4927600"/>
          </a:xfrm>
        </p:spPr>
        <p:txBody>
          <a:bodyPr/>
          <a:lstStyle/>
          <a:p>
            <a:pPr marL="0" lvl="1" indent="457200" eaLnBrk="1" hangingPunct="1">
              <a:spcBef>
                <a:spcPct val="0"/>
              </a:spcBef>
            </a:pPr>
            <a:r>
              <a:rPr lang="ru-RU" sz="1800" dirty="0"/>
              <a:t> Основой рациональной организации и управления на транспорте при проведении технического обслуживания и ремонта машин является производственный процесс. </a:t>
            </a:r>
          </a:p>
          <a:p>
            <a:pPr marL="0" lvl="1" indent="457200" eaLnBrk="1" hangingPunct="1">
              <a:spcBef>
                <a:spcPct val="0"/>
              </a:spcBef>
            </a:pPr>
            <a:r>
              <a:rPr lang="ru-RU" sz="1800" b="1" i="1" dirty="0"/>
              <a:t>Производственный процесс</a:t>
            </a:r>
            <a:r>
              <a:rPr lang="ru-RU" sz="1800" dirty="0"/>
              <a:t> – это совокупность технологических процессов технического обслуживания и текущего ремонта.     </a:t>
            </a:r>
          </a:p>
          <a:p>
            <a:pPr marL="0" lvl="1" indent="457200" eaLnBrk="1" hangingPunct="1">
              <a:spcBef>
                <a:spcPct val="0"/>
              </a:spcBef>
            </a:pPr>
            <a:r>
              <a:rPr lang="ru-RU" sz="1800" i="1" dirty="0"/>
              <a:t>Производственный процесс </a:t>
            </a:r>
            <a:r>
              <a:rPr lang="ru-RU" sz="1800" dirty="0"/>
              <a:t>представляет собой совокупность всех действий людей и орудий производства, необходимых на данном предприятии для поддержания технической готовности транспортной техники. В рассматриваемом случае технология технического обслуживания и ремонта представляет собой упорядоченный перечень операций, обязательных при выполнении того или иного вида воздействий и составленных на основе анализа особенностей конструкции и </a:t>
            </a:r>
            <a:r>
              <a:rPr lang="ru-RU" sz="1800" dirty="0" err="1"/>
              <a:t>надежностных</a:t>
            </a:r>
            <a:r>
              <a:rPr lang="ru-RU" sz="1800" dirty="0"/>
              <a:t> характеристик деталей машин транспортной техники. </a:t>
            </a:r>
          </a:p>
          <a:p>
            <a:pPr marL="0" lvl="1" indent="457200" eaLnBrk="1" hangingPunct="1">
              <a:spcBef>
                <a:spcPct val="0"/>
              </a:spcBef>
            </a:pPr>
            <a:r>
              <a:rPr lang="ru-RU" sz="1800" dirty="0"/>
              <a:t>Под производственно-технической базой (ПТБ) понимается совокупность зданий, сооружений, технологического оборудования, предназначенных для хранения, ремонта машин транспортной техники и снабжения их эксплуатационными материалами. </a:t>
            </a:r>
          </a:p>
          <a:p>
            <a:pPr marL="0" lvl="1" indent="0" eaLnBrk="1" hangingPunct="1">
              <a:spcBef>
                <a:spcPct val="0"/>
              </a:spcBef>
            </a:pPr>
            <a:endParaRPr lang="ru-RU" sz="1800" dirty="0"/>
          </a:p>
          <a:p>
            <a:pPr marL="0" lvl="1" indent="0" eaLnBrk="1" hangingPunct="1">
              <a:spcBef>
                <a:spcPct val="0"/>
              </a:spcBef>
            </a:pPr>
            <a:endParaRPr lang="ru-RU" sz="1800" dirty="0"/>
          </a:p>
          <a:p>
            <a:pPr eaLnBrk="1" hangingPunct="1"/>
            <a:endParaRPr lang="en-US" sz="1800" dirty="0"/>
          </a:p>
        </p:txBody>
      </p:sp>
      <p:sp>
        <p:nvSpPr>
          <p:cNvPr id="9220" name="Номер слайда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665CF6D8-81FB-41A9-9B8C-DF35CB2435DD}" type="slidenum">
              <a:rPr lang="en-US" smtClean="0">
                <a:cs typeface="Arial" pitchFamily="34" charset="0"/>
              </a:rPr>
              <a:pPr/>
              <a:t>2</a:t>
            </a:fld>
            <a:endParaRPr lang="en-US">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sz="quarter" idx="1"/>
          </p:nvPr>
        </p:nvSpPr>
        <p:spPr>
          <a:xfrm>
            <a:off x="450376" y="863600"/>
            <a:ext cx="7593487" cy="5114119"/>
          </a:xfrm>
        </p:spPr>
        <p:txBody>
          <a:bodyPr/>
          <a:lstStyle/>
          <a:p>
            <a:pPr marL="0" indent="0" eaLnBrk="1" hangingPunct="1">
              <a:spcBef>
                <a:spcPts val="0"/>
              </a:spcBef>
              <a:buFont typeface="Candara" pitchFamily="34" charset="0"/>
              <a:buNone/>
              <a:defRPr/>
            </a:pPr>
            <a:r>
              <a:rPr lang="ru-RU" b="1" dirty="0"/>
              <a:t>	Задача сервисного технического обслуживания и ремонта машин </a:t>
            </a:r>
            <a:r>
              <a:rPr lang="ru-RU" dirty="0"/>
              <a:t>состоит в том, чтобы по технологии предприятий-изготовителей выполнять в пределах требований потребителей на мировом уровне сервис и ремонт машин в течение их жизненного цикла. </a:t>
            </a:r>
          </a:p>
          <a:p>
            <a:pPr marL="0" indent="457200" eaLnBrk="1" hangingPunct="1">
              <a:spcBef>
                <a:spcPts val="0"/>
              </a:spcBef>
              <a:buFont typeface="Candara" pitchFamily="34" charset="0"/>
              <a:buNone/>
              <a:defRPr/>
            </a:pPr>
            <a:r>
              <a:rPr lang="ru-RU" u="sng" dirty="0"/>
              <a:t>Виды работ, входящие в сервисное обслуживание</a:t>
            </a:r>
            <a:r>
              <a:rPr lang="ru-RU" dirty="0"/>
              <a:t>: предпродажная подготовка, ввод в эксплуатацию, техническое обслуживание, диагностирование, ремонт, управление запасами, консалтинг (технические консультации и передача эксплуатационной документации), обучение машинистов работе на новых машинах. </a:t>
            </a:r>
          </a:p>
          <a:p>
            <a:pPr eaLnBrk="1" hangingPunct="1">
              <a:defRPr/>
            </a:pPr>
            <a:endParaRPr lang="en-US" dirty="0"/>
          </a:p>
        </p:txBody>
      </p:sp>
      <p:sp>
        <p:nvSpPr>
          <p:cNvPr id="27651" name="Номер слайда 2"/>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F35E4A58-FE49-4D40-B0FE-F8C9677DEAEB}" type="slidenum">
              <a:rPr lang="en-US" smtClean="0">
                <a:cs typeface="Arial" pitchFamily="34" charset="0"/>
              </a:rPr>
              <a:pPr/>
              <a:t>20</a:t>
            </a:fld>
            <a:endParaRPr lang="en-US">
              <a:cs typeface="Arial" pitchFamily="34" charset="0"/>
            </a:endParaRPr>
          </a:p>
        </p:txBody>
      </p:sp>
      <p:pic>
        <p:nvPicPr>
          <p:cNvPr id="5" name="Picture 5"/>
          <p:cNvPicPr>
            <a:picLocks noChangeAspect="1"/>
          </p:cNvPicPr>
          <p:nvPr/>
        </p:nvPicPr>
        <p:blipFill>
          <a:blip r:embed="rId2"/>
          <a:srcRect/>
          <a:stretch>
            <a:fillRect/>
          </a:stretch>
        </p:blipFill>
        <p:spPr bwMode="auto">
          <a:xfrm>
            <a:off x="6208713" y="5157775"/>
            <a:ext cx="1835150" cy="163988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sz="quarter" idx="1"/>
          </p:nvPr>
        </p:nvSpPr>
        <p:spPr>
          <a:xfrm>
            <a:off x="304800" y="1592263"/>
            <a:ext cx="8143875" cy="2884487"/>
          </a:xfrm>
        </p:spPr>
        <p:txBody>
          <a:bodyPr/>
          <a:lstStyle/>
          <a:p>
            <a:pPr marL="0" indent="0" eaLnBrk="1" hangingPunct="1">
              <a:spcBef>
                <a:spcPct val="0"/>
              </a:spcBef>
              <a:buFont typeface="Candara" pitchFamily="34" charset="0"/>
              <a:buNone/>
            </a:pPr>
            <a:r>
              <a:rPr lang="ru-RU" dirty="0"/>
              <a:t>	</a:t>
            </a:r>
            <a:endParaRPr lang="en-US" dirty="0"/>
          </a:p>
        </p:txBody>
      </p:sp>
      <p:sp>
        <p:nvSpPr>
          <p:cNvPr id="28676" name="Номер слайда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5D393FE7-0635-45EF-90D7-CEF8765F84A3}" type="slidenum">
              <a:rPr lang="en-US" smtClean="0">
                <a:cs typeface="Arial" pitchFamily="34" charset="0"/>
              </a:rPr>
              <a:pPr/>
              <a:t>21</a:t>
            </a:fld>
            <a:endParaRPr lang="en-US">
              <a:cs typeface="Arial" pitchFamily="34" charset="0"/>
            </a:endParaRPr>
          </a:p>
        </p:txBody>
      </p:sp>
      <p:sp>
        <p:nvSpPr>
          <p:cNvPr id="5122" name="Rectangle 2"/>
          <p:cNvSpPr>
            <a:spLocks noChangeArrowheads="1"/>
          </p:cNvSpPr>
          <p:nvPr/>
        </p:nvSpPr>
        <p:spPr bwMode="auto">
          <a:xfrm>
            <a:off x="532263" y="899438"/>
            <a:ext cx="7916412"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1 Сущность сервиса </a:t>
            </a: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Сервис (от англ. </a:t>
            </a:r>
            <a:r>
              <a:rPr kumimoji="0" lang="ru-RU"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Service</a:t>
            </a:r>
            <a:r>
              <a:rPr kumimoji="0" lang="ru-RU"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 служба) – это обслуживание как в широком смысле этого слова, так и применительно к ремонту и наладке технических средств, бытовой аппаратуры, коммунальной техники. Сервис – комплекс услуг, связанный со сбытом и эксплуатацией потребителем изделий. Высококачественный сервис – это непременное условие рыночного успеха товара на конкурентном рынке. Без сервисного обслуживания товар теряет свою потребительскую ценность или часть ее и отвергается покупателем. Правильно организованный сервис обеспечивает на протяжении всего жизненного цикла товара постоянную его готовность к нормальному потреблению и работоспособность. Возрастающее значение сервисного обслуживания покупателей обусловлено следующими причинами: </a:t>
            </a:r>
            <a:endParaRPr kumimoji="0" lang="ru-RU" b="0" i="0" u="none" strike="noStrike" cap="none" normalizeH="0" baseline="0" dirty="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Ростом конкуренции на все более насыщаемых товарных рынках; </a:t>
            </a:r>
            <a:endParaRPr kumimoji="0" lang="ru-RU" b="0" i="0" u="none" strike="noStrike" cap="none" normalizeH="0" baseline="0" dirty="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Созданием и </a:t>
            </a:r>
            <a:r>
              <a:rPr kumimoji="0" lang="ru-RU"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профилизацией</a:t>
            </a:r>
            <a:r>
              <a:rPr kumimoji="0" lang="ru-RU"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сервисных центров; </a:t>
            </a:r>
            <a:endParaRPr kumimoji="0" lang="ru-RU" b="0" i="0" u="none" strike="noStrike" cap="none" normalizeH="0" baseline="0" dirty="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Возрастанием желаний   покупателей  иметь возможности решения проблем, возникающих в процессе использования приобретенного товара; </a:t>
            </a:r>
            <a:endParaRPr kumimoji="0" lang="ru-RU" b="0" i="0" u="none" strike="noStrike" cap="none" normalizeH="0" baseline="0" dirty="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Усложнением процесса эксплуатации товара. </a:t>
            </a:r>
            <a:endParaRPr kumimoji="0" lang="ru-RU"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sz="quarter" idx="1"/>
          </p:nvPr>
        </p:nvSpPr>
        <p:spPr>
          <a:xfrm>
            <a:off x="304800" y="1592263"/>
            <a:ext cx="8143875" cy="2884487"/>
          </a:xfrm>
        </p:spPr>
        <p:txBody>
          <a:bodyPr/>
          <a:lstStyle/>
          <a:p>
            <a:pPr marL="0" indent="0" eaLnBrk="1" hangingPunct="1">
              <a:spcBef>
                <a:spcPct val="0"/>
              </a:spcBef>
              <a:buFont typeface="Candara" pitchFamily="34" charset="0"/>
              <a:buNone/>
            </a:pPr>
            <a:r>
              <a:rPr lang="ru-RU" dirty="0"/>
              <a:t>	</a:t>
            </a:r>
            <a:endParaRPr lang="en-US" dirty="0"/>
          </a:p>
        </p:txBody>
      </p:sp>
      <p:sp>
        <p:nvSpPr>
          <p:cNvPr id="28676" name="Номер слайда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5D393FE7-0635-45EF-90D7-CEF8765F84A3}" type="slidenum">
              <a:rPr lang="en-US" smtClean="0">
                <a:cs typeface="Arial" pitchFamily="34" charset="0"/>
              </a:rPr>
              <a:pPr/>
              <a:t>22</a:t>
            </a:fld>
            <a:endParaRPr lang="en-US">
              <a:cs typeface="Arial" pitchFamily="34" charset="0"/>
            </a:endParaRPr>
          </a:p>
        </p:txBody>
      </p:sp>
      <p:sp>
        <p:nvSpPr>
          <p:cNvPr id="4097" name="Rectangle 1"/>
          <p:cNvSpPr>
            <a:spLocks noChangeArrowheads="1"/>
          </p:cNvSpPr>
          <p:nvPr/>
        </p:nvSpPr>
        <p:spPr bwMode="auto">
          <a:xfrm>
            <a:off x="773445" y="907941"/>
            <a:ext cx="7356143"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Основными функциями сервиса как инструмента маркетинга являются: </a:t>
            </a: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1. Привлечение покупателей. </a:t>
            </a: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2. Поддержка и развитие продаж товара. </a:t>
            </a: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3. Информирование покупателя. </a:t>
            </a: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Сервис – это система обеспечения, позволяющая покупателю (потребителю) выбрать для себя оптимальный вариант приобретения и  потребления технически сложного изделия, а также экономически выгодно эксплуатировать его в течение разумно обусловленного срока, диктуемого интересами потребителя. </a:t>
            </a:r>
            <a:endParaRPr kumimoji="0" lang="ru-RU" sz="2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sz="quarter" idx="1"/>
          </p:nvPr>
        </p:nvSpPr>
        <p:spPr>
          <a:xfrm>
            <a:off x="304800" y="791570"/>
            <a:ext cx="8143875" cy="5186149"/>
          </a:xfrm>
        </p:spPr>
        <p:txBody>
          <a:bodyPr/>
          <a:lstStyle/>
          <a:p>
            <a:pPr marL="0" indent="457200">
              <a:spcBef>
                <a:spcPts val="0"/>
              </a:spcBef>
              <a:buNone/>
            </a:pPr>
            <a:r>
              <a:rPr lang="ru-RU" sz="1800" dirty="0"/>
              <a:t>Существует ряд общепринятых норм, соблюдение которых предостерегает от ошибок: </a:t>
            </a:r>
          </a:p>
          <a:p>
            <a:pPr marL="0" indent="457200">
              <a:spcBef>
                <a:spcPts val="0"/>
              </a:spcBef>
              <a:buNone/>
            </a:pPr>
            <a:endParaRPr lang="ru-RU" sz="1800" dirty="0"/>
          </a:p>
          <a:p>
            <a:pPr marL="0" indent="457200">
              <a:spcBef>
                <a:spcPts val="0"/>
              </a:spcBef>
            </a:pPr>
            <a:r>
              <a:rPr lang="ru-RU" sz="1800" dirty="0"/>
              <a:t>1. Обязательность предложения. В глобальном масштабе компании, производящие высококачественные товары, но плохо обеспечивающие их сопутствующими услугами, ставят себя в очень невыгодное положение. </a:t>
            </a:r>
          </a:p>
          <a:p>
            <a:pPr marL="0" indent="457200">
              <a:spcBef>
                <a:spcPts val="0"/>
              </a:spcBef>
              <a:buNone/>
            </a:pPr>
            <a:endParaRPr lang="ru-RU" sz="1800" dirty="0"/>
          </a:p>
          <a:p>
            <a:pPr marL="0" indent="457200">
              <a:spcBef>
                <a:spcPts val="0"/>
              </a:spcBef>
            </a:pPr>
            <a:r>
              <a:rPr lang="ru-RU" sz="1800" dirty="0"/>
              <a:t>2. Необязательность использования. Фирма не должна навязывать клиенту сервис. </a:t>
            </a:r>
          </a:p>
          <a:p>
            <a:pPr marL="0" indent="457200">
              <a:spcBef>
                <a:spcPts val="0"/>
              </a:spcBef>
              <a:buNone/>
            </a:pPr>
            <a:endParaRPr lang="ru-RU" sz="1800" dirty="0"/>
          </a:p>
          <a:p>
            <a:pPr marL="0" indent="457200">
              <a:spcBef>
                <a:spcPts val="0"/>
              </a:spcBef>
            </a:pPr>
            <a:r>
              <a:rPr lang="ru-RU" sz="1800" dirty="0"/>
              <a:t>3. Эластичность сервиса. Пакет сервисных мероприятий фирмы может быть достаточно широк: от минимально необходимых до максимально целесообразных. </a:t>
            </a:r>
          </a:p>
          <a:p>
            <a:pPr marL="0" indent="457200">
              <a:spcBef>
                <a:spcPts val="0"/>
              </a:spcBef>
              <a:buNone/>
            </a:pPr>
            <a:endParaRPr lang="ru-RU" sz="1800" dirty="0"/>
          </a:p>
          <a:p>
            <a:pPr marL="0" indent="457200">
              <a:spcBef>
                <a:spcPts val="0"/>
              </a:spcBef>
            </a:pPr>
            <a:r>
              <a:rPr lang="ru-RU" sz="1800" dirty="0"/>
              <a:t>4. Удобство сервиса. Сервис должен предоставляться в том месте, в такое время и в такой форме, которые устраивают покупателя. </a:t>
            </a:r>
          </a:p>
          <a:p>
            <a:pPr marL="0" indent="457200">
              <a:spcBef>
                <a:spcPts val="0"/>
              </a:spcBef>
              <a:buNone/>
            </a:pPr>
            <a:endParaRPr lang="ru-RU" sz="1800" dirty="0"/>
          </a:p>
        </p:txBody>
      </p:sp>
      <p:sp>
        <p:nvSpPr>
          <p:cNvPr id="28676" name="Номер слайда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5D393FE7-0635-45EF-90D7-CEF8765F84A3}" type="slidenum">
              <a:rPr lang="en-US" smtClean="0">
                <a:cs typeface="Arial" pitchFamily="34" charset="0"/>
              </a:rPr>
              <a:pPr/>
              <a:t>23</a:t>
            </a:fld>
            <a:endParaRPr lang="en-US">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sz="quarter" idx="1"/>
          </p:nvPr>
        </p:nvSpPr>
        <p:spPr>
          <a:xfrm>
            <a:off x="304800" y="356832"/>
            <a:ext cx="8143875" cy="5377218"/>
          </a:xfrm>
        </p:spPr>
        <p:txBody>
          <a:bodyPr/>
          <a:lstStyle/>
          <a:p>
            <a:pPr marL="0" indent="457200">
              <a:spcBef>
                <a:spcPts val="0"/>
              </a:spcBef>
              <a:buNone/>
            </a:pPr>
            <a:r>
              <a:rPr lang="ru-RU" sz="1800" dirty="0"/>
              <a:t>5. Техническая адекватность сервиса. Современные предприятия все в большей мере оснащаются новейшей техникой, резко усложняющей технологию изготовления изделия. И если технический уровень оборудования и технология сервиса не будет адекватен производственному, трудно рассчитывать на необходимое качество сервиса. </a:t>
            </a:r>
          </a:p>
          <a:p>
            <a:pPr marL="0" indent="457200">
              <a:spcBef>
                <a:spcPts val="0"/>
              </a:spcBef>
              <a:buNone/>
            </a:pPr>
            <a:endParaRPr lang="ru-RU" sz="1800" dirty="0"/>
          </a:p>
          <a:p>
            <a:pPr marL="0" indent="457200">
              <a:spcBef>
                <a:spcPts val="0"/>
              </a:spcBef>
              <a:buNone/>
            </a:pPr>
            <a:r>
              <a:rPr lang="ru-RU" sz="1800" dirty="0"/>
              <a:t>6. Информационная отдача сервиса. Руководство фирмы должно прислушиваться к информации, которую может выдать служба сервиса относительно эксплуатации товаров, об оценках и мнениях клиентов, поведении и приемах сервиса конкурентов и т.д. </a:t>
            </a:r>
          </a:p>
          <a:p>
            <a:pPr marL="0" indent="457200">
              <a:spcBef>
                <a:spcPts val="0"/>
              </a:spcBef>
              <a:buNone/>
            </a:pPr>
            <a:endParaRPr lang="ru-RU" sz="1800" dirty="0"/>
          </a:p>
          <a:p>
            <a:pPr marL="0" indent="457200">
              <a:spcBef>
                <a:spcPts val="0"/>
              </a:spcBef>
              <a:buNone/>
            </a:pPr>
            <a:r>
              <a:rPr lang="ru-RU" sz="1800" dirty="0"/>
              <a:t>7. Разумная ценовая политика в сфере сервиса. Сервис должен быть не столько источником дополнительной прибыли, сколько стимулом для приобретения товаров фирмы и инструментом укрепления доверия покупателей. </a:t>
            </a:r>
          </a:p>
          <a:p>
            <a:pPr marL="0" indent="457200">
              <a:spcBef>
                <a:spcPts val="0"/>
              </a:spcBef>
              <a:buNone/>
            </a:pPr>
            <a:endParaRPr lang="ru-RU" sz="1800" dirty="0"/>
          </a:p>
          <a:p>
            <a:pPr marL="0" indent="457200">
              <a:spcBef>
                <a:spcPts val="0"/>
              </a:spcBef>
              <a:buNone/>
            </a:pPr>
            <a:r>
              <a:rPr lang="ru-RU" sz="1800" dirty="0"/>
              <a:t>8. Гарантированное соответствие производства сервису. Добросовестно относящийся к потребителю производитель будет строго и жестко соразмерять свои производственные мощности с возможностями сервиса и никогда не поставит клиента в условия «обслужи себя сам». </a:t>
            </a:r>
          </a:p>
        </p:txBody>
      </p:sp>
      <p:sp>
        <p:nvSpPr>
          <p:cNvPr id="28676" name="Номер слайда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5D393FE7-0635-45EF-90D7-CEF8765F84A3}" type="slidenum">
              <a:rPr lang="en-US" smtClean="0">
                <a:cs typeface="Arial" pitchFamily="34" charset="0"/>
              </a:rPr>
              <a:pPr/>
              <a:t>24</a:t>
            </a:fld>
            <a:endParaRPr lang="en-US">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tx1"/>
                </a:solidFill>
              </a:rPr>
              <a:t>Варианты и правила организации сервиса</a:t>
            </a:r>
            <a:r>
              <a:rPr lang="ru-RU" dirty="0">
                <a:solidFill>
                  <a:schemeClr val="tx1"/>
                </a:solidFill>
              </a:rPr>
              <a:t> </a:t>
            </a:r>
          </a:p>
        </p:txBody>
      </p:sp>
      <p:sp>
        <p:nvSpPr>
          <p:cNvPr id="3" name="Содержимое 2"/>
          <p:cNvSpPr>
            <a:spLocks noGrp="1"/>
          </p:cNvSpPr>
          <p:nvPr>
            <p:ph sz="quarter" idx="1"/>
          </p:nvPr>
        </p:nvSpPr>
        <p:spPr>
          <a:xfrm>
            <a:off x="204717" y="1600200"/>
            <a:ext cx="8297838" cy="4873752"/>
          </a:xfrm>
        </p:spPr>
        <p:txBody>
          <a:bodyPr/>
          <a:lstStyle/>
          <a:p>
            <a:r>
              <a:rPr lang="ru-RU" sz="1800" dirty="0"/>
              <a:t>Коммерческий успех в большей степени зависит от качества организации сервиса. Существуют различные варианты организации сервиса. Однако наиболее часто используются следующие: </a:t>
            </a:r>
          </a:p>
          <a:p>
            <a:r>
              <a:rPr lang="ru-RU" sz="1800" dirty="0"/>
              <a:t>1. требуемый сервис обеспечивается исключительно персоналом производителя; </a:t>
            </a:r>
          </a:p>
          <a:p>
            <a:r>
              <a:rPr lang="ru-RU" sz="1800" dirty="0"/>
              <a:t>2. сервис осуществляется персоналом отдельных подразделений (филиалов) производителя; </a:t>
            </a:r>
          </a:p>
          <a:p>
            <a:r>
              <a:rPr lang="ru-RU" sz="1800" dirty="0"/>
              <a:t>3. для выполнения сервисных работ создается консорциум производителей отдельных товаров, оборудования, деталей и узлов; </a:t>
            </a:r>
          </a:p>
          <a:p>
            <a:r>
              <a:rPr lang="ru-RU" sz="1800" dirty="0"/>
              <a:t>4. выполнение сервисных мероприятий поручается специализированным фирмам; </a:t>
            </a:r>
          </a:p>
          <a:p>
            <a:r>
              <a:rPr lang="ru-RU" sz="1800" dirty="0"/>
              <a:t>5. для выполнения сервисных работ привлекаются посредники, гарантирующие полноту и качество сервиса; </a:t>
            </a:r>
          </a:p>
          <a:p>
            <a:r>
              <a:rPr lang="ru-RU" sz="1800" dirty="0"/>
              <a:t>6. часть сервисных мероприятий выполняет покупатель товара, а другую часть берет на себя одна из указанных выше предпринимательских структур. </a:t>
            </a:r>
          </a:p>
          <a:p>
            <a:endParaRPr lang="ru-RU" sz="1800" dirty="0"/>
          </a:p>
          <a:p>
            <a:pPr marL="0" indent="457200">
              <a:spcBef>
                <a:spcPts val="0"/>
              </a:spcBef>
              <a:buNone/>
            </a:pPr>
            <a:endParaRPr lang="ru-RU" sz="1800" dirty="0"/>
          </a:p>
        </p:txBody>
      </p:sp>
      <p:sp>
        <p:nvSpPr>
          <p:cNvPr id="4" name="Номер слайда 3"/>
          <p:cNvSpPr>
            <a:spLocks noGrp="1"/>
          </p:cNvSpPr>
          <p:nvPr>
            <p:ph type="sldNum" sz="quarter" idx="11"/>
          </p:nvPr>
        </p:nvSpPr>
        <p:spPr/>
        <p:txBody>
          <a:bodyPr/>
          <a:lstStyle/>
          <a:p>
            <a:pPr>
              <a:defRPr/>
            </a:pPr>
            <a:fld id="{9DB4DF7F-82B2-4CD9-B57E-DBB561789DE9}"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tx1"/>
                </a:solidFill>
              </a:rPr>
              <a:t>Варианты и правила организации сервиса</a:t>
            </a:r>
            <a:r>
              <a:rPr lang="ru-RU" dirty="0">
                <a:solidFill>
                  <a:schemeClr val="tx1"/>
                </a:solidFill>
              </a:rPr>
              <a:t> </a:t>
            </a:r>
            <a:endParaRPr lang="ru-RU" dirty="0"/>
          </a:p>
        </p:txBody>
      </p:sp>
      <p:sp>
        <p:nvSpPr>
          <p:cNvPr id="3" name="Содержимое 2"/>
          <p:cNvSpPr>
            <a:spLocks noGrp="1"/>
          </p:cNvSpPr>
          <p:nvPr>
            <p:ph sz="quarter" idx="1"/>
          </p:nvPr>
        </p:nvSpPr>
        <p:spPr>
          <a:xfrm>
            <a:off x="232013" y="1600200"/>
            <a:ext cx="8161360" cy="4873752"/>
          </a:xfrm>
        </p:spPr>
        <p:txBody>
          <a:bodyPr/>
          <a:lstStyle/>
          <a:p>
            <a:r>
              <a:rPr lang="ru-RU" sz="1800" dirty="0"/>
              <a:t>Каждый из приведенных вариантов организации сервиса имеет как свои преимущества, так и недостатки. Задача высшего руководства фирмы выбрать тот или те из них, которые в наибольшей степени удовлетворяют потребителей, обеспечивают им высокий уровень требуемого сервиса. </a:t>
            </a:r>
          </a:p>
          <a:p>
            <a:r>
              <a:rPr lang="ru-RU" sz="1800" b="1" i="1" dirty="0"/>
              <a:t>Вариант 1</a:t>
            </a:r>
            <a:r>
              <a:rPr lang="ru-RU" sz="1800" dirty="0"/>
              <a:t>, рекомендуется, когда реализуемые изделия (техника) сложны, покупателей немного, а объем сервиса велик и требует высококвалифицированных специалистов. Прямой контакт между персоналом продавца и покупателем, свойственный этому варианту сервиса, особенно важен, когда изготовитель только вводит товар на рынок: любые неисправности устраняются быстро и без широкой огласки, а конструкторы получают ценнейшие данные о результатах работы изделий в реальных условиях эксплуатации. </a:t>
            </a:r>
          </a:p>
          <a:p>
            <a:r>
              <a:rPr lang="ru-RU" sz="1800" b="1" i="1" dirty="0"/>
              <a:t>Вариант 2</a:t>
            </a:r>
            <a:r>
              <a:rPr lang="ru-RU" sz="1800" dirty="0"/>
              <a:t> обладает всеми преимуществами первого варианта и, кроме того, максимально приближает оперативных работников сервиса к местам использования техники. Рекомендуется на этапе достаточно широкого распространения товара, когда число покупателей значительно увеличилось.</a:t>
            </a:r>
          </a:p>
          <a:p>
            <a:r>
              <a:rPr lang="ru-RU" sz="1800" dirty="0"/>
              <a:t> </a:t>
            </a:r>
          </a:p>
          <a:p>
            <a:pPr marL="0" indent="457200">
              <a:spcBef>
                <a:spcPts val="0"/>
              </a:spcBef>
              <a:buNone/>
            </a:pPr>
            <a:endParaRPr lang="ru-RU" sz="1800" dirty="0"/>
          </a:p>
        </p:txBody>
      </p:sp>
      <p:sp>
        <p:nvSpPr>
          <p:cNvPr id="4" name="Номер слайда 3"/>
          <p:cNvSpPr>
            <a:spLocks noGrp="1"/>
          </p:cNvSpPr>
          <p:nvPr>
            <p:ph type="sldNum" sz="quarter" idx="11"/>
          </p:nvPr>
        </p:nvSpPr>
        <p:spPr/>
        <p:txBody>
          <a:bodyPr/>
          <a:lstStyle/>
          <a:p>
            <a:pPr>
              <a:defRPr/>
            </a:pPr>
            <a:fld id="{9DB4DF7F-82B2-4CD9-B57E-DBB561789DE9}"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tx1"/>
                </a:solidFill>
              </a:rPr>
              <a:t>Варианты и правила организации сервиса</a:t>
            </a:r>
            <a:r>
              <a:rPr lang="ru-RU" dirty="0">
                <a:solidFill>
                  <a:schemeClr val="tx1"/>
                </a:solidFill>
              </a:rPr>
              <a:t> </a:t>
            </a:r>
            <a:endParaRPr lang="ru-RU" dirty="0"/>
          </a:p>
        </p:txBody>
      </p:sp>
      <p:sp>
        <p:nvSpPr>
          <p:cNvPr id="3" name="Содержимое 2"/>
          <p:cNvSpPr>
            <a:spLocks noGrp="1"/>
          </p:cNvSpPr>
          <p:nvPr>
            <p:ph sz="quarter" idx="1"/>
          </p:nvPr>
        </p:nvSpPr>
        <p:spPr/>
        <p:txBody>
          <a:bodyPr/>
          <a:lstStyle/>
          <a:p>
            <a:r>
              <a:rPr lang="ru-RU" sz="1800" b="1" i="1" dirty="0"/>
              <a:t>Вариант 3</a:t>
            </a:r>
            <a:r>
              <a:rPr lang="ru-RU" sz="1800" dirty="0"/>
              <a:t> предпочтителен при сервисе достаточно сложной техники – морских судов, тяжелых транспортных и пассажирских самолетов, электростанций и т.п. </a:t>
            </a:r>
          </a:p>
          <a:p>
            <a:r>
              <a:rPr lang="ru-RU" sz="1800" dirty="0"/>
              <a:t>При этом генеральному поставщику не надо тратить средства на подготовку своего персонала по множеству специальностей. Специализация позволяет улучшать качество сервисных работ, однако между покупателем и поставщиками образуется промежуточное звено – генеральный поставщик, что затрудняет деловые поставки между ними. </a:t>
            </a:r>
          </a:p>
          <a:p>
            <a:pPr>
              <a:buNone/>
            </a:pPr>
            <a:r>
              <a:rPr lang="ru-RU" sz="1800" dirty="0"/>
              <a:t> </a:t>
            </a:r>
          </a:p>
          <a:p>
            <a:r>
              <a:rPr lang="ru-RU" sz="1800" b="1" i="1" dirty="0"/>
              <a:t>Вариант 4</a:t>
            </a:r>
            <a:r>
              <a:rPr lang="ru-RU" sz="1800" dirty="0"/>
              <a:t> особенно выгоден при сервисе товаров индивидуального потребления и массового спроса. В данном случае с изготовителя (поставщика) полностью снимаются все заботы о проведении сервиса, но требуются значительные отчисления в пользу посредника. При этом затрудняется общение изготовителя с потребителем, который не получает первичной информации о качестве товара. </a:t>
            </a:r>
          </a:p>
        </p:txBody>
      </p:sp>
      <p:sp>
        <p:nvSpPr>
          <p:cNvPr id="4" name="Номер слайда 3"/>
          <p:cNvSpPr>
            <a:spLocks noGrp="1"/>
          </p:cNvSpPr>
          <p:nvPr>
            <p:ph type="sldNum" sz="quarter" idx="11"/>
          </p:nvPr>
        </p:nvSpPr>
        <p:spPr/>
        <p:txBody>
          <a:bodyPr/>
          <a:lstStyle/>
          <a:p>
            <a:pPr>
              <a:defRPr/>
            </a:pPr>
            <a:fld id="{9DB4DF7F-82B2-4CD9-B57E-DBB561789DE9}"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tx1"/>
                </a:solidFill>
              </a:rPr>
              <a:t>Варианты и правила организации сервиса</a:t>
            </a:r>
            <a:r>
              <a:rPr lang="ru-RU" dirty="0">
                <a:solidFill>
                  <a:schemeClr val="tx1"/>
                </a:solidFill>
              </a:rPr>
              <a:t> </a:t>
            </a:r>
            <a:endParaRPr lang="ru-RU" dirty="0"/>
          </a:p>
        </p:txBody>
      </p:sp>
      <p:sp>
        <p:nvSpPr>
          <p:cNvPr id="3" name="Содержимое 2"/>
          <p:cNvSpPr>
            <a:spLocks noGrp="1"/>
          </p:cNvSpPr>
          <p:nvPr>
            <p:ph sz="quarter" idx="1"/>
          </p:nvPr>
        </p:nvSpPr>
        <p:spPr/>
        <p:txBody>
          <a:bodyPr/>
          <a:lstStyle/>
          <a:p>
            <a:r>
              <a:rPr lang="ru-RU" sz="1800" b="1" i="1" dirty="0"/>
              <a:t>Вариант 5</a:t>
            </a:r>
            <a:r>
              <a:rPr lang="ru-RU" sz="1800" dirty="0"/>
              <a:t> обычен при сервисе автомобилей, тракторов, сельскохозяйственной и дорожно-строительной техники. Посредник (дилер), сфера деятельности которого охватывает лишь часть национального рынка, хорошо знает своих покупателей, условия эксплуатации техники в местных условиях, квалификацию </a:t>
            </a:r>
            <a:r>
              <a:rPr lang="ru-RU" sz="1800" dirty="0" err="1"/>
              <a:t>специалистов-эксплутационников</a:t>
            </a:r>
            <a:r>
              <a:rPr lang="ru-RU" sz="1800" dirty="0"/>
              <a:t>. Он может предоставить первоклассную первичную информацию о качестве изделий и недостатках, о претензиях потребителей и т.д. </a:t>
            </a:r>
          </a:p>
          <a:p>
            <a:pPr>
              <a:buNone/>
            </a:pPr>
            <a:endParaRPr lang="ru-RU" sz="1800" dirty="0"/>
          </a:p>
          <a:p>
            <a:r>
              <a:rPr lang="ru-RU" sz="1800" b="1" i="1" dirty="0"/>
              <a:t>Вариант 6</a:t>
            </a:r>
            <a:r>
              <a:rPr lang="ru-RU" sz="1800" dirty="0"/>
              <a:t> применяют, когда технику эксплуатирует предприятие, само являющееся производителем сложного промышленного оборудования. Оно располагает, как правило, высококвалифицированными кадрами рабочих и инженерно-технического персонала, способными после обучения у поставщика или на месте эксплуатации техники вести все необходимые работы по техническому обслуживанию. </a:t>
            </a:r>
          </a:p>
          <a:p>
            <a:pPr marL="0" indent="457200">
              <a:spcBef>
                <a:spcPts val="0"/>
              </a:spcBef>
              <a:buNone/>
            </a:pPr>
            <a:endParaRPr lang="ru-RU" sz="1800" dirty="0"/>
          </a:p>
        </p:txBody>
      </p:sp>
      <p:sp>
        <p:nvSpPr>
          <p:cNvPr id="4" name="Номер слайда 3"/>
          <p:cNvSpPr>
            <a:spLocks noGrp="1"/>
          </p:cNvSpPr>
          <p:nvPr>
            <p:ph type="sldNum" sz="quarter" idx="11"/>
          </p:nvPr>
        </p:nvSpPr>
        <p:spPr/>
        <p:txBody>
          <a:bodyPr/>
          <a:lstStyle/>
          <a:p>
            <a:pPr>
              <a:defRPr/>
            </a:pPr>
            <a:fld id="{9DB4DF7F-82B2-4CD9-B57E-DBB561789DE9}"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tx1"/>
                </a:solidFill>
              </a:rPr>
              <a:t>Методика исследования уровня сервиса на предприятии </a:t>
            </a:r>
            <a:endParaRPr lang="ru-RU" dirty="0">
              <a:solidFill>
                <a:schemeClr val="tx1"/>
              </a:solidFill>
            </a:endParaRPr>
          </a:p>
        </p:txBody>
      </p:sp>
      <p:sp>
        <p:nvSpPr>
          <p:cNvPr id="3" name="Содержимое 2"/>
          <p:cNvSpPr>
            <a:spLocks noGrp="1"/>
          </p:cNvSpPr>
          <p:nvPr>
            <p:ph sz="quarter" idx="1"/>
          </p:nvPr>
        </p:nvSpPr>
        <p:spPr/>
        <p:txBody>
          <a:bodyPr/>
          <a:lstStyle/>
          <a:p>
            <a:pPr marL="0" indent="457200">
              <a:spcBef>
                <a:spcPts val="0"/>
              </a:spcBef>
              <a:buNone/>
            </a:pPr>
            <a:r>
              <a:rPr lang="ru-RU" sz="1800" dirty="0"/>
              <a:t>Качество сервиса есть ключ к коммерческому успеху. Мировая практика выработала определенные правила организации эффективного сервиса, суть которых мы рассмотрим ниже. Сервис должен быть обещан покупателю. Иначе говоря, текст с описанием содержания сервиса, оказываемого предприятием, должен быть доведен до покупателей данного сегмента рынка. Предварительно следует изучить, какой именно уровень сервиса покупатели этого сегмента считают отличным. Гарантии сервиса и его качества должны быть более обширными, чем ожидает покупатель. В таком случае они вызывают положительные эмоции и стремление продолжать контакт с источником этих эмоций. Любые, даже мимолетные контакты с покупателем должны развивать и закреплять положительную оценку покупателем службы сервиса предприятия. Персоналу службы сервиса следует явно представлять, какое именно качество работы от него ожидают. Для этого должны быть разработаны стандарты обслуживания для каждого сотрудника службы. Введение стандартов является неизбежным этапом в развитии любого предприятия. </a:t>
            </a:r>
          </a:p>
        </p:txBody>
      </p:sp>
      <p:sp>
        <p:nvSpPr>
          <p:cNvPr id="4" name="Номер слайда 3"/>
          <p:cNvSpPr>
            <a:spLocks noGrp="1"/>
          </p:cNvSpPr>
          <p:nvPr>
            <p:ph type="sldNum" sz="quarter" idx="11"/>
          </p:nvPr>
        </p:nvSpPr>
        <p:spPr/>
        <p:txBody>
          <a:bodyPr/>
          <a:lstStyle/>
          <a:p>
            <a:pPr>
              <a:defRPr/>
            </a:pPr>
            <a:fld id="{9DB4DF7F-82B2-4CD9-B57E-DBB561789DE9}"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06425" y="341313"/>
            <a:ext cx="7570788" cy="804862"/>
          </a:xfrm>
        </p:spPr>
        <p:txBody>
          <a:bodyPr>
            <a:normAutofit fontScale="90000"/>
          </a:bodyPr>
          <a:lstStyle/>
          <a:p>
            <a:pPr eaLnBrk="1" fontAlgn="auto" hangingPunct="1">
              <a:spcAft>
                <a:spcPts val="0"/>
              </a:spcAft>
              <a:defRPr/>
            </a:pP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r>
              <a:rPr lang="ru-RU" sz="3100" b="1" dirty="0">
                <a:solidFill>
                  <a:schemeClr val="tx1"/>
                </a:solidFill>
              </a:rPr>
              <a:t>Производственный процесс технического обслуживания и его организация</a:t>
            </a:r>
            <a:endParaRPr lang="en-US" sz="3100" dirty="0"/>
          </a:p>
        </p:txBody>
      </p:sp>
      <p:sp>
        <p:nvSpPr>
          <p:cNvPr id="9219" name="Content Placeholder 2"/>
          <p:cNvSpPr>
            <a:spLocks noGrp="1"/>
          </p:cNvSpPr>
          <p:nvPr>
            <p:ph sz="quarter" idx="1"/>
          </p:nvPr>
        </p:nvSpPr>
        <p:spPr>
          <a:xfrm>
            <a:off x="606425" y="1487488"/>
            <a:ext cx="7939088" cy="3480297"/>
          </a:xfrm>
        </p:spPr>
        <p:txBody>
          <a:bodyPr/>
          <a:lstStyle/>
          <a:p>
            <a:pPr marL="0" indent="457200" eaLnBrk="1" hangingPunct="1">
              <a:spcBef>
                <a:spcPts val="0"/>
              </a:spcBef>
              <a:buNone/>
              <a:defRPr/>
            </a:pPr>
            <a:r>
              <a:rPr lang="ru-RU" sz="2000" dirty="0"/>
              <a:t>Производственный процесс, осуществляемый для удовлетворения нужд основного производства, называется </a:t>
            </a:r>
            <a:r>
              <a:rPr lang="ru-RU" sz="2000" b="1" i="1" dirty="0"/>
              <a:t>вспомогательным процессом</a:t>
            </a:r>
            <a:r>
              <a:rPr lang="ru-RU" sz="2000" dirty="0"/>
              <a:t> (например, ремонт технологического оборудования). </a:t>
            </a:r>
          </a:p>
          <a:p>
            <a:pPr marL="0" indent="457200" eaLnBrk="1" hangingPunct="1">
              <a:spcBef>
                <a:spcPts val="0"/>
              </a:spcBef>
              <a:buNone/>
              <a:defRPr/>
            </a:pPr>
            <a:r>
              <a:rPr lang="ru-RU" sz="2000" dirty="0"/>
              <a:t>Производственные процессы,  в основном очень сложные, и для удобства анализа их можно разделить на организационно и технически обособленные части – частичные процессы. Частичные процессы, в свою очередь, состоят из комплекса производственных операций. Комплексом операций называется группа операций по изготовлению (восстановлению, обслуживанию) одной продукции (детали, узла или агрегата) на одном производственном участке. </a:t>
            </a:r>
          </a:p>
          <a:p>
            <a:pPr marL="0" lvl="1" indent="0" eaLnBrk="1" hangingPunct="1">
              <a:spcBef>
                <a:spcPts val="0"/>
              </a:spcBef>
              <a:defRPr/>
            </a:pPr>
            <a:endParaRPr lang="ru-RU" dirty="0"/>
          </a:p>
          <a:p>
            <a:pPr marL="0" eaLnBrk="1" hangingPunct="1">
              <a:spcBef>
                <a:spcPts val="0"/>
              </a:spcBef>
              <a:defRPr/>
            </a:pPr>
            <a:endParaRPr lang="en-US" dirty="0"/>
          </a:p>
        </p:txBody>
      </p:sp>
      <p:sp>
        <p:nvSpPr>
          <p:cNvPr id="10244" name="Номер слайда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D53C1F64-A5EF-4434-8573-0B1BF88EB119}" type="slidenum">
              <a:rPr lang="en-US" smtClean="0">
                <a:cs typeface="Arial" pitchFamily="34" charset="0"/>
              </a:rPr>
              <a:pPr/>
              <a:t>3</a:t>
            </a:fld>
            <a:endParaRPr lang="en-US">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tx1"/>
                </a:solidFill>
              </a:rPr>
              <a:t>Методика исследования уровня сервиса на предприятии </a:t>
            </a:r>
            <a:endParaRPr lang="ru-RU" dirty="0">
              <a:solidFill>
                <a:schemeClr val="tx1"/>
              </a:solidFill>
            </a:endParaRPr>
          </a:p>
        </p:txBody>
      </p:sp>
      <p:sp>
        <p:nvSpPr>
          <p:cNvPr id="3" name="Содержимое 2"/>
          <p:cNvSpPr>
            <a:spLocks noGrp="1"/>
          </p:cNvSpPr>
          <p:nvPr>
            <p:ph sz="quarter" idx="1"/>
          </p:nvPr>
        </p:nvSpPr>
        <p:spPr>
          <a:xfrm>
            <a:off x="245660" y="1600200"/>
            <a:ext cx="8311486" cy="4873752"/>
          </a:xfrm>
        </p:spPr>
        <p:txBody>
          <a:bodyPr/>
          <a:lstStyle/>
          <a:p>
            <a:pPr marL="0" indent="457200">
              <a:spcBef>
                <a:spcPts val="0"/>
              </a:spcBef>
              <a:buNone/>
            </a:pPr>
            <a:r>
              <a:rPr lang="ru-RU" sz="1800" dirty="0"/>
              <a:t>Зачем они нужны и какое отношение они имеют к маркетингу? Кроме того, что внедрение стандартов качества позволяет о них многозначительно говорить клиентам, Внедренная система клиентских стандартов дает основу для предоставления гарантий на качество обслуживания, при этом ориентированность на клиентов помогает сформулировать гарантии в наиболее ценной, значимой для них форме. Стандарты устанавливаются в числовом виде. Мы должны обладать инструментом получения этих числовых данных, то есть, методом измерения характеристик вещи или процесса. Естественно, что нам бы хотелось найти такие измеряемые характеристики обслуживания, которые бы имели самое прямое, а не отдаленное отношение к качеству обслуживания. Если уж мы не можем прямо измерить степень довольства клиента или непосредственное качество услуги, мы должны устанавливать стандарты на аспекты, которые ближе всего к истинному качеству и к истинному восприятию клиента. И здесь нет общих правил. Для каждого типа услуг мы можем получить совершенно разные формы стандартов, а сам процесс разработки стандартов превращается в увлекательное и, к сожалению, творческое занятие. К сожалению, потому что чем больше простора для творчества, тем больше произвола в результатах.</a:t>
            </a:r>
          </a:p>
        </p:txBody>
      </p:sp>
      <p:sp>
        <p:nvSpPr>
          <p:cNvPr id="4" name="Номер слайда 3"/>
          <p:cNvSpPr>
            <a:spLocks noGrp="1"/>
          </p:cNvSpPr>
          <p:nvPr>
            <p:ph type="sldNum" sz="quarter" idx="11"/>
          </p:nvPr>
        </p:nvSpPr>
        <p:spPr/>
        <p:txBody>
          <a:bodyPr/>
          <a:lstStyle/>
          <a:p>
            <a:pPr>
              <a:defRPr/>
            </a:pPr>
            <a:fld id="{9DB4DF7F-82B2-4CD9-B57E-DBB561789DE9}"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tx1"/>
                </a:solidFill>
              </a:rPr>
              <a:t>Методика исследования уровня сервиса на предприятии </a:t>
            </a:r>
            <a:endParaRPr lang="ru-RU" dirty="0">
              <a:solidFill>
                <a:schemeClr val="tx1"/>
              </a:solidFill>
            </a:endParaRPr>
          </a:p>
        </p:txBody>
      </p:sp>
      <p:sp>
        <p:nvSpPr>
          <p:cNvPr id="3" name="Содержимое 2"/>
          <p:cNvSpPr>
            <a:spLocks noGrp="1"/>
          </p:cNvSpPr>
          <p:nvPr>
            <p:ph sz="quarter" idx="1"/>
          </p:nvPr>
        </p:nvSpPr>
        <p:spPr>
          <a:xfrm>
            <a:off x="457200" y="1600200"/>
            <a:ext cx="7977116" cy="4873752"/>
          </a:xfrm>
        </p:spPr>
        <p:txBody>
          <a:bodyPr/>
          <a:lstStyle/>
          <a:p>
            <a:pPr marL="0" indent="457200">
              <a:spcBef>
                <a:spcPts val="0"/>
              </a:spcBef>
              <a:buNone/>
            </a:pPr>
            <a:r>
              <a:rPr lang="ru-RU" sz="1800" dirty="0"/>
              <a:t>Кроме стандартов, заданных в числовом виде (количественных) иногда  используются и оценки качества обслуживания на основе непосредственного опроса клиентов. Такие интервью, конечно, могут помочь нам оценить степень удовлетворения клиента, но для обработки этих субъективных оценок нам все равно понадобится условная числовая шкала. В результате мы получили схему стандартов, которая в реальности не столько отражает действительную степень удовлетворенности клиентов, а скорее служит для премирования или штрафования отдельных подразделений компании. Это и есть производственный подход. Схема разработки стандартов с точки зрения клиентов почти не отличается от разработки внутренних стандартов, но здесь чуть-чуть иная логика и это "чуть-чуть" делает, что называется, погоду. Клиенту глубоко все равно, из каких подразделений состоит компания и как официально структурированы текущие в ней бизнес-процессы. Оценивая качество обслуживания, клиент не анализирует их так же, как это делает менеджмент – по подразделениям и по бизнес-процессам.</a:t>
            </a:r>
          </a:p>
        </p:txBody>
      </p:sp>
      <p:sp>
        <p:nvSpPr>
          <p:cNvPr id="4" name="Номер слайда 3"/>
          <p:cNvSpPr>
            <a:spLocks noGrp="1"/>
          </p:cNvSpPr>
          <p:nvPr>
            <p:ph type="sldNum" sz="quarter" idx="11"/>
          </p:nvPr>
        </p:nvSpPr>
        <p:spPr/>
        <p:txBody>
          <a:bodyPr/>
          <a:lstStyle/>
          <a:p>
            <a:pPr>
              <a:defRPr/>
            </a:pPr>
            <a:fld id="{9DB4DF7F-82B2-4CD9-B57E-DBB561789DE9}"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tx1"/>
                </a:solidFill>
              </a:rPr>
              <a:t>Методика исследования уровня сервиса на предприятии </a:t>
            </a:r>
            <a:endParaRPr lang="ru-RU" dirty="0">
              <a:solidFill>
                <a:schemeClr val="tx1"/>
              </a:solidFill>
            </a:endParaRPr>
          </a:p>
        </p:txBody>
      </p:sp>
      <p:sp>
        <p:nvSpPr>
          <p:cNvPr id="3" name="Содержимое 2"/>
          <p:cNvSpPr>
            <a:spLocks noGrp="1"/>
          </p:cNvSpPr>
          <p:nvPr>
            <p:ph sz="quarter" idx="1"/>
          </p:nvPr>
        </p:nvSpPr>
        <p:spPr>
          <a:xfrm>
            <a:off x="0" y="1600200"/>
            <a:ext cx="8516203" cy="5257800"/>
          </a:xfrm>
        </p:spPr>
        <p:txBody>
          <a:bodyPr/>
          <a:lstStyle/>
          <a:p>
            <a:r>
              <a:rPr lang="ru-RU" sz="1800" dirty="0"/>
              <a:t>Тогда что может стать основой системы стандартов? Для этого припомним модель критических контактов. В соответствии с этой моделью на восприятие качества с точки зрения клиента особенно сильно влияют лишь отдельные моменты обслуживания – так называемые критические контакты между клиентом и персоналом предприятия. Именно в эти моменты в голове клиента складывается оценка качества обслуживания и не имеет значения, какие бизнес-процессы стоят за ним. Для того, чтобы построить схему </a:t>
            </a:r>
            <a:r>
              <a:rPr lang="ru-RU" sz="1800" dirty="0" err="1"/>
              <a:t>клиентски-ориентированных</a:t>
            </a:r>
            <a:r>
              <a:rPr lang="ru-RU" sz="1800" dirty="0"/>
              <a:t> стандартов, нам нужно оценивать вклад каждого из критических контактов, а не бизнес-процессов. Как мы уже говорили, основной смысл внедрения клиентских стандартов качества - создание механизма обратной связи. Если на предприятии происходит нечто, способное повлиять на восприятие качества обслуживания, мы должны это немедленно заметить по отклонению числовых показателей от стандартных значений. И если отклонение в худшую сторону, быстро принять меры, не допуская снижения лояльности клиентов. Подведем итог. </a:t>
            </a:r>
          </a:p>
          <a:p>
            <a:r>
              <a:rPr lang="ru-RU" sz="1800" dirty="0"/>
              <a:t>Введение клиентских стандартов как механизма обратной связи – сильный и эффективный способ оптимизировать связи между предприятием и рынком, и выявить уровень сервисного обслуживания предприятия. </a:t>
            </a:r>
          </a:p>
          <a:p>
            <a:r>
              <a:rPr lang="ru-RU" sz="1800" dirty="0"/>
              <a:t> </a:t>
            </a:r>
          </a:p>
          <a:p>
            <a:pPr marL="0" indent="457200">
              <a:spcBef>
                <a:spcPts val="0"/>
              </a:spcBef>
              <a:buNone/>
            </a:pPr>
            <a:endParaRPr lang="ru-RU" sz="1800" dirty="0"/>
          </a:p>
        </p:txBody>
      </p:sp>
      <p:sp>
        <p:nvSpPr>
          <p:cNvPr id="4" name="Номер слайда 3"/>
          <p:cNvSpPr>
            <a:spLocks noGrp="1"/>
          </p:cNvSpPr>
          <p:nvPr>
            <p:ph type="sldNum" sz="quarter" idx="11"/>
          </p:nvPr>
        </p:nvSpPr>
        <p:spPr/>
        <p:txBody>
          <a:bodyPr/>
          <a:lstStyle/>
          <a:p>
            <a:pPr>
              <a:defRPr/>
            </a:pPr>
            <a:fld id="{9DB4DF7F-82B2-4CD9-B57E-DBB561789DE9}"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tx1"/>
                </a:solidFill>
              </a:rPr>
              <a:t>Направления повышения культуры сервиса </a:t>
            </a:r>
            <a:endParaRPr lang="ru-RU" dirty="0">
              <a:solidFill>
                <a:schemeClr val="tx1"/>
              </a:solidFill>
            </a:endParaRPr>
          </a:p>
        </p:txBody>
      </p:sp>
      <p:sp>
        <p:nvSpPr>
          <p:cNvPr id="3" name="Содержимое 2"/>
          <p:cNvSpPr>
            <a:spLocks noGrp="1"/>
          </p:cNvSpPr>
          <p:nvPr>
            <p:ph sz="quarter" idx="1"/>
          </p:nvPr>
        </p:nvSpPr>
        <p:spPr>
          <a:xfrm>
            <a:off x="0" y="1600200"/>
            <a:ext cx="8739188" cy="4873752"/>
          </a:xfrm>
        </p:spPr>
        <p:txBody>
          <a:bodyPr/>
          <a:lstStyle/>
          <a:p>
            <a:pPr marL="0" indent="457200">
              <a:spcBef>
                <a:spcPts val="0"/>
              </a:spcBef>
              <a:buNone/>
            </a:pPr>
            <a:r>
              <a:rPr lang="ru-RU" sz="1800" dirty="0"/>
              <a:t>Процессы повышения культуры и качества сервиса иногда зарождаются сами, естественным путем. Но устойчивость им дает правильно внедренная система культуры сервиса. Сегодня практика часто идет впереди теории. Операторы отечественного рынка стремятся улучшить сервис в своих структурах сообразно своему пониманию. И нередко достигают высоких результатов в обеспечении качественного обслуживания. Наработанный  разрозненный опыт требует обобщения и распространения, потому что в комплексе находки удачливых могут работать на успех многих. </a:t>
            </a:r>
          </a:p>
          <a:p>
            <a:pPr marL="0" indent="457200">
              <a:spcBef>
                <a:spcPts val="0"/>
              </a:spcBef>
              <a:buNone/>
            </a:pPr>
            <a:r>
              <a:rPr lang="ru-RU" sz="1800" dirty="0"/>
              <a:t>Главное здесь – системный подход. </a:t>
            </a:r>
          </a:p>
          <a:p>
            <a:pPr marL="0" indent="457200">
              <a:spcBef>
                <a:spcPts val="0"/>
              </a:spcBef>
              <a:buNone/>
            </a:pPr>
            <a:r>
              <a:rPr lang="ru-RU" sz="1800" b="1" i="1" dirty="0"/>
              <a:t>Первое</a:t>
            </a:r>
            <a:r>
              <a:rPr lang="ru-RU" sz="1800" dirty="0"/>
              <a:t> – это соблюдение основных и наиболее важных принципов современного сервиса: </a:t>
            </a:r>
          </a:p>
          <a:p>
            <a:pPr marL="0" indent="457200">
              <a:spcBef>
                <a:spcPts val="0"/>
              </a:spcBef>
              <a:buNone/>
            </a:pPr>
            <a:r>
              <a:rPr lang="ru-RU" sz="1800" dirty="0"/>
              <a:t>– максимальное соответствие предоставляемых услуг требованиям потребителей и характеру потребления; </a:t>
            </a:r>
          </a:p>
          <a:p>
            <a:pPr marL="0" indent="457200">
              <a:spcBef>
                <a:spcPts val="0"/>
              </a:spcBef>
              <a:buNone/>
            </a:pPr>
            <a:r>
              <a:rPr lang="ru-RU" sz="1800" dirty="0"/>
              <a:t>– неразрывная связь сервиса с маркетингом, его основными принципами и задачами; </a:t>
            </a:r>
          </a:p>
          <a:p>
            <a:pPr marL="0" indent="457200">
              <a:spcBef>
                <a:spcPts val="0"/>
              </a:spcBef>
              <a:buNone/>
            </a:pPr>
            <a:r>
              <a:rPr lang="ru-RU" sz="1800" dirty="0"/>
              <a:t>– гибкость сервиса, его направленность на учет меняющихся требований рынка, предпочтений потребителей услуг. </a:t>
            </a:r>
          </a:p>
          <a:p>
            <a:pPr marL="0" indent="0">
              <a:spcBef>
                <a:spcPts val="0"/>
              </a:spcBef>
            </a:pPr>
            <a:r>
              <a:rPr lang="ru-RU" sz="1800" dirty="0"/>
              <a:t> </a:t>
            </a:r>
          </a:p>
        </p:txBody>
      </p:sp>
      <p:sp>
        <p:nvSpPr>
          <p:cNvPr id="4" name="Номер слайда 3"/>
          <p:cNvSpPr>
            <a:spLocks noGrp="1"/>
          </p:cNvSpPr>
          <p:nvPr>
            <p:ph type="sldNum" sz="quarter" idx="11"/>
          </p:nvPr>
        </p:nvSpPr>
        <p:spPr/>
        <p:txBody>
          <a:bodyPr/>
          <a:lstStyle/>
          <a:p>
            <a:pPr>
              <a:defRPr/>
            </a:pPr>
            <a:fld id="{9DB4DF7F-82B2-4CD9-B57E-DBB561789DE9}"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tx1"/>
                </a:solidFill>
              </a:rPr>
              <a:t>Направления повышения культуры сервиса </a:t>
            </a:r>
            <a:endParaRPr lang="ru-RU" dirty="0">
              <a:solidFill>
                <a:schemeClr val="tx1"/>
              </a:solidFill>
            </a:endParaRPr>
          </a:p>
        </p:txBody>
      </p:sp>
      <p:sp>
        <p:nvSpPr>
          <p:cNvPr id="3" name="Содержимое 2"/>
          <p:cNvSpPr>
            <a:spLocks noGrp="1"/>
          </p:cNvSpPr>
          <p:nvPr>
            <p:ph sz="quarter" idx="1"/>
          </p:nvPr>
        </p:nvSpPr>
        <p:spPr/>
        <p:txBody>
          <a:bodyPr/>
          <a:lstStyle/>
          <a:p>
            <a:pPr marL="0" indent="457200">
              <a:spcBef>
                <a:spcPts val="0"/>
              </a:spcBef>
              <a:buNone/>
            </a:pPr>
            <a:r>
              <a:rPr lang="ru-RU" sz="1800" b="1" i="1" dirty="0"/>
              <a:t>Второе</a:t>
            </a:r>
            <a:r>
              <a:rPr lang="ru-RU" sz="1800" dirty="0"/>
              <a:t> – создание необходимых условий для персонала, призванного обеспечить качественный сервис. </a:t>
            </a:r>
          </a:p>
          <a:p>
            <a:pPr marL="0" indent="457200">
              <a:spcBef>
                <a:spcPts val="0"/>
              </a:spcBef>
              <a:buNone/>
            </a:pPr>
            <a:endParaRPr lang="ru-RU" sz="1800" dirty="0"/>
          </a:p>
          <a:p>
            <a:pPr marL="0" indent="457200">
              <a:spcBef>
                <a:spcPts val="0"/>
              </a:spcBef>
              <a:buNone/>
            </a:pPr>
            <a:r>
              <a:rPr lang="ru-RU" sz="1800" dirty="0"/>
              <a:t>К ним относятся: </a:t>
            </a:r>
          </a:p>
          <a:p>
            <a:pPr marL="0" indent="457200">
              <a:spcBef>
                <a:spcPts val="0"/>
              </a:spcBef>
              <a:buNone/>
            </a:pPr>
            <a:r>
              <a:rPr lang="ru-RU" sz="1800" dirty="0"/>
              <a:t>– эргономичность рабочих мест; </a:t>
            </a:r>
          </a:p>
          <a:p>
            <a:pPr marL="0" indent="457200">
              <a:spcBef>
                <a:spcPts val="0"/>
              </a:spcBef>
              <a:buNone/>
            </a:pPr>
            <a:r>
              <a:rPr lang="ru-RU" sz="1800" dirty="0"/>
              <a:t>– четкая формулировка правил, обязательных для исполнения каждым сотрудником; </a:t>
            </a:r>
          </a:p>
          <a:p>
            <a:pPr marL="0" indent="457200">
              <a:spcBef>
                <a:spcPts val="0"/>
              </a:spcBef>
              <a:buNone/>
            </a:pPr>
            <a:r>
              <a:rPr lang="ru-RU" sz="1800" dirty="0"/>
              <a:t>– четкая система оценки качества работы каждого сотрудника, позволяющая объективно измерять количественно и качественно эффективность сервиса, особенно таких слабо поддающихся учету элементов, как доброжелательность и вежливость; </a:t>
            </a:r>
          </a:p>
          <a:p>
            <a:pPr marL="0" indent="457200">
              <a:spcBef>
                <a:spcPts val="0"/>
              </a:spcBef>
              <a:buNone/>
            </a:pPr>
            <a:r>
              <a:rPr lang="ru-RU" sz="1800" dirty="0"/>
              <a:t>– мотивация персонала, его искренняя заинтересованность в процветании всего предприятия, желание и умение делать всю работу максимально эффективно, настрой на самосовершенствование; </a:t>
            </a:r>
          </a:p>
          <a:p>
            <a:pPr marL="0" indent="457200">
              <a:spcBef>
                <a:spcPts val="0"/>
              </a:spcBef>
              <a:buNone/>
            </a:pPr>
            <a:r>
              <a:rPr lang="ru-RU" sz="1800" dirty="0"/>
              <a:t>– система повышения квалификации персонала. </a:t>
            </a:r>
          </a:p>
          <a:p>
            <a:r>
              <a:rPr lang="ru-RU" sz="1800" dirty="0"/>
              <a:t> </a:t>
            </a:r>
          </a:p>
          <a:p>
            <a:pPr marL="0" indent="457200">
              <a:spcBef>
                <a:spcPts val="0"/>
              </a:spcBef>
              <a:buNone/>
            </a:pPr>
            <a:endParaRPr lang="ru-RU" sz="1800" dirty="0"/>
          </a:p>
        </p:txBody>
      </p:sp>
      <p:sp>
        <p:nvSpPr>
          <p:cNvPr id="4" name="Номер слайда 3"/>
          <p:cNvSpPr>
            <a:spLocks noGrp="1"/>
          </p:cNvSpPr>
          <p:nvPr>
            <p:ph type="sldNum" sz="quarter" idx="11"/>
          </p:nvPr>
        </p:nvSpPr>
        <p:spPr/>
        <p:txBody>
          <a:bodyPr/>
          <a:lstStyle/>
          <a:p>
            <a:pPr>
              <a:defRPr/>
            </a:pPr>
            <a:fld id="{9DB4DF7F-82B2-4CD9-B57E-DBB561789DE9}"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tx1"/>
                </a:solidFill>
              </a:rPr>
              <a:t>Направления повышения культуры сервиса </a:t>
            </a:r>
            <a:endParaRPr lang="ru-RU" dirty="0">
              <a:solidFill>
                <a:schemeClr val="tx1"/>
              </a:solidFill>
            </a:endParaRPr>
          </a:p>
        </p:txBody>
      </p:sp>
      <p:sp>
        <p:nvSpPr>
          <p:cNvPr id="3" name="Содержимое 2"/>
          <p:cNvSpPr>
            <a:spLocks noGrp="1"/>
          </p:cNvSpPr>
          <p:nvPr>
            <p:ph sz="quarter" idx="1"/>
          </p:nvPr>
        </p:nvSpPr>
        <p:spPr>
          <a:xfrm>
            <a:off x="272955" y="1417637"/>
            <a:ext cx="8256895" cy="5979449"/>
          </a:xfrm>
        </p:spPr>
        <p:txBody>
          <a:bodyPr/>
          <a:lstStyle/>
          <a:p>
            <a:pPr marL="0" indent="457200">
              <a:spcBef>
                <a:spcPts val="0"/>
              </a:spcBef>
              <a:buNone/>
            </a:pPr>
            <a:r>
              <a:rPr lang="ru-RU" sz="1800" b="1" i="1" dirty="0"/>
              <a:t>Третье</a:t>
            </a:r>
            <a:r>
              <a:rPr lang="ru-RU" sz="1800" dirty="0"/>
              <a:t> – оптимизация организационной структуры управления предприятия, предоставляющего услуги. Чем длиннее цепочка прохождения заказа, тем больше вероятность совершения ошибки: оптимальной является такая организационная структура управления, где число элементов предельно мало (но без ущерба для качества обслуживания). </a:t>
            </a:r>
          </a:p>
          <a:p>
            <a:pPr marL="0" indent="457200">
              <a:spcBef>
                <a:spcPts val="0"/>
              </a:spcBef>
              <a:buNone/>
            </a:pPr>
            <a:r>
              <a:rPr lang="ru-RU" sz="1800" dirty="0"/>
              <a:t> </a:t>
            </a:r>
            <a:r>
              <a:rPr lang="ru-RU" sz="1800" b="1" i="1" dirty="0"/>
              <a:t>Четвертое</a:t>
            </a:r>
            <a:r>
              <a:rPr lang="ru-RU" sz="1800" dirty="0"/>
              <a:t> – всесторонний, полный, объективный и непрерывный контроль за качеством сервиса, предполагающий: </a:t>
            </a:r>
          </a:p>
          <a:p>
            <a:pPr marL="0" indent="457200">
              <a:spcBef>
                <a:spcPts val="0"/>
              </a:spcBef>
              <a:buNone/>
            </a:pPr>
            <a:r>
              <a:rPr lang="ru-RU" sz="1800" dirty="0"/>
              <a:t>– участие клиента в оценке качества и контроле за ним; </a:t>
            </a:r>
          </a:p>
          <a:p>
            <a:pPr marL="0" indent="457200">
              <a:spcBef>
                <a:spcPts val="0"/>
              </a:spcBef>
              <a:buNone/>
            </a:pPr>
            <a:r>
              <a:rPr lang="ru-RU" sz="1800" dirty="0"/>
              <a:t>– создание методик и критериев, позволяющих соотнести требования стандартов с фактическим положением дел; </a:t>
            </a:r>
          </a:p>
          <a:p>
            <a:pPr marL="0" indent="457200">
              <a:spcBef>
                <a:spcPts val="0"/>
              </a:spcBef>
              <a:buNone/>
            </a:pPr>
            <a:r>
              <a:rPr lang="ru-RU" sz="1800" dirty="0"/>
              <a:t>– создание систем самоконтроля персонала; </a:t>
            </a:r>
          </a:p>
          <a:p>
            <a:pPr marL="0" indent="457200">
              <a:spcBef>
                <a:spcPts val="0"/>
              </a:spcBef>
              <a:buNone/>
            </a:pPr>
            <a:r>
              <a:rPr lang="ru-RU" sz="1800" dirty="0"/>
              <a:t>– постоянная работа с группами качества; </a:t>
            </a:r>
          </a:p>
          <a:p>
            <a:pPr marL="0" indent="457200">
              <a:spcBef>
                <a:spcPts val="0"/>
              </a:spcBef>
              <a:buNone/>
            </a:pPr>
            <a:r>
              <a:rPr lang="ru-RU" sz="1800" dirty="0"/>
              <a:t>– применение четко сформулированных количественных критериев оценки качества предоставляемых услуг; </a:t>
            </a:r>
          </a:p>
          <a:p>
            <a:pPr marL="0" indent="457200">
              <a:spcBef>
                <a:spcPts val="0"/>
              </a:spcBef>
              <a:buNone/>
            </a:pPr>
            <a:r>
              <a:rPr lang="ru-RU" sz="1800" dirty="0"/>
              <a:t>– участие персонала в создании систем и критериев качества; </a:t>
            </a:r>
          </a:p>
          <a:p>
            <a:pPr marL="0" indent="457200">
              <a:spcBef>
                <a:spcPts val="0"/>
              </a:spcBef>
              <a:buNone/>
            </a:pPr>
            <a:r>
              <a:rPr lang="ru-RU" sz="1800" dirty="0"/>
              <a:t>– создание служб контроля, куда бы входили представители различных служб: дирекции, финансового отдела, отдела безопасности, кадровой службы, руководители или сотрудники всех функциональных служб. </a:t>
            </a:r>
          </a:p>
          <a:p>
            <a:endParaRPr lang="ru-RU" sz="1800" dirty="0"/>
          </a:p>
        </p:txBody>
      </p:sp>
      <p:sp>
        <p:nvSpPr>
          <p:cNvPr id="4" name="Номер слайда 3"/>
          <p:cNvSpPr>
            <a:spLocks noGrp="1"/>
          </p:cNvSpPr>
          <p:nvPr>
            <p:ph type="sldNum" sz="quarter" idx="11"/>
          </p:nvPr>
        </p:nvSpPr>
        <p:spPr/>
        <p:txBody>
          <a:bodyPr/>
          <a:lstStyle/>
          <a:p>
            <a:pPr>
              <a:defRPr/>
            </a:pPr>
            <a:fld id="{9DB4DF7F-82B2-4CD9-B57E-DBB561789DE9}"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tx1"/>
                </a:solidFill>
              </a:rPr>
              <a:t>Направления повышения культуры сервиса </a:t>
            </a:r>
            <a:endParaRPr lang="ru-RU" dirty="0">
              <a:solidFill>
                <a:schemeClr val="tx1"/>
              </a:solidFill>
            </a:endParaRPr>
          </a:p>
        </p:txBody>
      </p:sp>
      <p:sp>
        <p:nvSpPr>
          <p:cNvPr id="3" name="Содержимое 2"/>
          <p:cNvSpPr>
            <a:spLocks noGrp="1"/>
          </p:cNvSpPr>
          <p:nvPr>
            <p:ph sz="quarter" idx="1"/>
          </p:nvPr>
        </p:nvSpPr>
        <p:spPr>
          <a:xfrm>
            <a:off x="457200" y="1600200"/>
            <a:ext cx="7467600" cy="2139287"/>
          </a:xfrm>
        </p:spPr>
        <p:txBody>
          <a:bodyPr/>
          <a:lstStyle/>
          <a:p>
            <a:r>
              <a:rPr lang="ru-RU" sz="2000" dirty="0"/>
              <a:t>Таким образом, можно выделить два основных критерия системы качества: она должна обеспечивать высокий уровень качества, его соответствие стандартам и потребностям клиента, а также служить инструментом для создания специальных технологий по рациональному управлению предприятием. </a:t>
            </a:r>
          </a:p>
        </p:txBody>
      </p:sp>
      <p:sp>
        <p:nvSpPr>
          <p:cNvPr id="4" name="Номер слайда 3"/>
          <p:cNvSpPr>
            <a:spLocks noGrp="1"/>
          </p:cNvSpPr>
          <p:nvPr>
            <p:ph type="sldNum" sz="quarter" idx="11"/>
          </p:nvPr>
        </p:nvSpPr>
        <p:spPr/>
        <p:txBody>
          <a:bodyPr/>
          <a:lstStyle/>
          <a:p>
            <a:pPr>
              <a:defRPr/>
            </a:pPr>
            <a:fld id="{9DB4DF7F-82B2-4CD9-B57E-DBB561789DE9}" type="slidenum">
              <a:rPr lang="en-US" smtClean="0"/>
              <a:pPr>
                <a:defRPr/>
              </a:pPr>
              <a:t>36</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92163" y="928688"/>
            <a:ext cx="7570787" cy="1487487"/>
          </a:xfrm>
        </p:spPr>
        <p:txBody>
          <a:bodyPr>
            <a:normAutofit fontScale="90000"/>
          </a:bodyPr>
          <a:lstStyle/>
          <a:p>
            <a:pPr eaLnBrk="1" fontAlgn="auto" hangingPunct="1">
              <a:spcAft>
                <a:spcPts val="0"/>
              </a:spcAft>
              <a:defRPr/>
            </a:pP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r>
              <a:rPr lang="ru-RU" sz="3200" b="1" dirty="0">
                <a:solidFill>
                  <a:schemeClr val="tx1"/>
                </a:solidFill>
              </a:rPr>
              <a:t>Технологический процесс технического обслуживания и его организация</a:t>
            </a:r>
            <a:br>
              <a:rPr lang="ru-RU" dirty="0"/>
            </a:br>
            <a:endParaRPr lang="en-US" dirty="0"/>
          </a:p>
        </p:txBody>
      </p:sp>
      <p:sp>
        <p:nvSpPr>
          <p:cNvPr id="11267" name="Content Placeholder 2"/>
          <p:cNvSpPr>
            <a:spLocks noGrp="1"/>
          </p:cNvSpPr>
          <p:nvPr>
            <p:ph sz="quarter" idx="1"/>
          </p:nvPr>
        </p:nvSpPr>
        <p:spPr>
          <a:xfrm>
            <a:off x="606425" y="2303463"/>
            <a:ext cx="7939088" cy="3633787"/>
          </a:xfrm>
        </p:spPr>
        <p:txBody>
          <a:bodyPr/>
          <a:lstStyle/>
          <a:p>
            <a:pPr marL="0" lvl="1" indent="457200" eaLnBrk="1" hangingPunct="1">
              <a:spcBef>
                <a:spcPct val="0"/>
              </a:spcBef>
              <a:buNone/>
            </a:pPr>
            <a:r>
              <a:rPr lang="ru-RU" dirty="0"/>
              <a:t>    Технологический процесс технического обслуживания машин состоит из совокупности операций, каждая из которых составляет часть процесса, осуществляемого одним или несколькими рабочими. </a:t>
            </a:r>
            <a:r>
              <a:rPr lang="ru-RU" b="1" i="1" dirty="0"/>
              <a:t>Технологический процесс </a:t>
            </a:r>
            <a:r>
              <a:rPr lang="ru-RU" dirty="0"/>
              <a:t>технического обслуживания и текущего ремонта – это часть производственного процесса, состоящая из подсистем предметов труда, производственно-технической базы, исполнителей, осуществляющих процесс и управляющих им, и документации для изменения состояния предметов труда в данных условиях производства в соответствии с требованиями нормативно-технической документации.</a:t>
            </a:r>
          </a:p>
          <a:p>
            <a:pPr marL="0" lvl="1" indent="0" eaLnBrk="1" hangingPunct="1">
              <a:spcBef>
                <a:spcPct val="0"/>
              </a:spcBef>
            </a:pPr>
            <a:endParaRPr lang="ru-RU" dirty="0"/>
          </a:p>
          <a:p>
            <a:pPr eaLnBrk="1" hangingPunct="1"/>
            <a:endParaRPr lang="en-US" dirty="0"/>
          </a:p>
        </p:txBody>
      </p:sp>
      <p:sp>
        <p:nvSpPr>
          <p:cNvPr id="11268" name="Номер слайда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A2331EA1-F499-41FB-85CB-30B6C06D8149}" type="slidenum">
              <a:rPr lang="en-US" smtClean="0">
                <a:cs typeface="Arial" pitchFamily="34" charset="0"/>
              </a:rPr>
              <a:pPr/>
              <a:t>4</a:t>
            </a:fld>
            <a:endParaRPr lang="en-US">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sz="quarter" idx="1"/>
          </p:nvPr>
        </p:nvSpPr>
        <p:spPr>
          <a:xfrm>
            <a:off x="236538" y="1095375"/>
            <a:ext cx="8126412" cy="4638675"/>
          </a:xfrm>
        </p:spPr>
        <p:txBody>
          <a:bodyPr/>
          <a:lstStyle/>
          <a:p>
            <a:pPr marL="0" indent="457200" eaLnBrk="1" hangingPunct="1">
              <a:spcBef>
                <a:spcPts val="0"/>
              </a:spcBef>
              <a:buNone/>
              <a:defRPr/>
            </a:pPr>
            <a:r>
              <a:rPr lang="ru-RU" b="1" dirty="0"/>
              <a:t> </a:t>
            </a:r>
            <a:r>
              <a:rPr lang="ru-RU" b="1" i="1" dirty="0"/>
              <a:t>Операция</a:t>
            </a:r>
            <a:r>
              <a:rPr lang="ru-RU" dirty="0"/>
              <a:t> – законченная часть производственного процесса, выполняемая одним или группой рабочих на одном рабочем месте и охватывающая все их действия по выполнению заданной работы. </a:t>
            </a:r>
          </a:p>
          <a:p>
            <a:pPr marL="0" indent="457200" eaLnBrk="1" hangingPunct="1">
              <a:spcBef>
                <a:spcPts val="0"/>
              </a:spcBef>
              <a:buNone/>
              <a:defRPr/>
            </a:pPr>
            <a:r>
              <a:rPr lang="ru-RU" b="1" i="1" dirty="0"/>
              <a:t> Технологическая Операция</a:t>
            </a:r>
            <a:r>
              <a:rPr lang="ru-RU" i="1" dirty="0"/>
              <a:t> </a:t>
            </a:r>
            <a:r>
              <a:rPr lang="ru-RU" dirty="0"/>
              <a:t>представляет собой комплекс последовательных действий по обслуживанию сборочной единицы (узла или агрегата) или группы сборочных единиц. Так, например, операциями технического обслуживания являются замена масла в поддоне картера двигателя, регулирование тормозов, регулирование фрикционной муфты и т. п.</a:t>
            </a:r>
            <a:r>
              <a:rPr lang="ru-RU" b="1" i="1" dirty="0"/>
              <a:t> </a:t>
            </a:r>
            <a:endParaRPr lang="ru-RU" dirty="0"/>
          </a:p>
          <a:p>
            <a:pPr eaLnBrk="1" hangingPunct="1">
              <a:defRPr/>
            </a:pPr>
            <a:endParaRPr lang="en-US" dirty="0"/>
          </a:p>
        </p:txBody>
      </p:sp>
      <p:sp>
        <p:nvSpPr>
          <p:cNvPr id="12291" name="Номер слайда 2"/>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ACDB548B-7626-4F0E-A793-A57A93B4B403}" type="slidenum">
              <a:rPr lang="en-US" smtClean="0">
                <a:cs typeface="Arial" pitchFamily="34" charset="0"/>
              </a:rPr>
              <a:pPr/>
              <a:t>5</a:t>
            </a:fld>
            <a:endParaRPr lang="en-US">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sz="quarter" idx="1"/>
          </p:nvPr>
        </p:nvSpPr>
        <p:spPr>
          <a:xfrm>
            <a:off x="474663" y="0"/>
            <a:ext cx="7888287" cy="1930400"/>
          </a:xfrm>
        </p:spPr>
        <p:txBody>
          <a:bodyPr/>
          <a:lstStyle/>
          <a:p>
            <a:pPr indent="-255588" eaLnBrk="1" hangingPunct="1">
              <a:buFont typeface="Wingdings 3" pitchFamily="18" charset="2"/>
              <a:buChar char=""/>
            </a:pPr>
            <a:r>
              <a:rPr lang="ru-RU"/>
              <a:t>     Практика показывает, что в соответствии с этим техническое обслуживание независимо от его вида может подразделяться на следующие основные работы: </a:t>
            </a:r>
          </a:p>
          <a:p>
            <a:pPr indent="-255588" eaLnBrk="1" hangingPunct="1">
              <a:buFont typeface="Wingdings 3" pitchFamily="18" charset="2"/>
              <a:buChar char=""/>
            </a:pPr>
            <a:endParaRPr lang="en-US"/>
          </a:p>
        </p:txBody>
      </p:sp>
      <p:graphicFrame>
        <p:nvGraphicFramePr>
          <p:cNvPr id="6" name="Diagram 5"/>
          <p:cNvGraphicFramePr/>
          <p:nvPr/>
        </p:nvGraphicFramePr>
        <p:xfrm>
          <a:off x="948267" y="1524000"/>
          <a:ext cx="6838950" cy="5088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6" name="Номер слайда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3C5CE9B4-E05C-4B05-9373-500C024DA639}" type="slidenum">
              <a:rPr lang="en-US" smtClean="0">
                <a:cs typeface="Arial" pitchFamily="34" charset="0"/>
              </a:rPr>
              <a:pPr/>
              <a:t>6</a:t>
            </a:fld>
            <a:endParaRPr lang="en-US">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sz="quarter" idx="1"/>
          </p:nvPr>
        </p:nvSpPr>
        <p:spPr>
          <a:xfrm>
            <a:off x="439738" y="0"/>
            <a:ext cx="7923212" cy="1760538"/>
          </a:xfrm>
        </p:spPr>
        <p:txBody>
          <a:bodyPr/>
          <a:lstStyle/>
          <a:p>
            <a:pPr eaLnBrk="1" hangingPunct="1">
              <a:buFont typeface="Candara" pitchFamily="34" charset="0"/>
              <a:buNone/>
            </a:pPr>
            <a:r>
              <a:rPr lang="ru-RU" dirty="0"/>
              <a:t>         Различают три основных </a:t>
            </a:r>
            <a:r>
              <a:rPr lang="ru-RU" b="1" dirty="0"/>
              <a:t>метода организации </a:t>
            </a:r>
            <a:r>
              <a:rPr lang="ru-RU" dirty="0"/>
              <a:t>технологического процесса технического обслуживания:</a:t>
            </a:r>
          </a:p>
          <a:p>
            <a:pPr eaLnBrk="1" hangingPunct="1"/>
            <a:endParaRPr lang="en-US" dirty="0"/>
          </a:p>
        </p:txBody>
      </p:sp>
      <p:graphicFrame>
        <p:nvGraphicFramePr>
          <p:cNvPr id="4" name="Diagram 3"/>
          <p:cNvGraphicFramePr/>
          <p:nvPr/>
        </p:nvGraphicFramePr>
        <p:xfrm>
          <a:off x="440268" y="1066800"/>
          <a:ext cx="8263464"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340" name="Номер слайда 4"/>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A3332322-64AE-4EB4-A2B8-ED42B55B3562}" type="slidenum">
              <a:rPr lang="en-US" smtClean="0">
                <a:cs typeface="Arial" pitchFamily="34" charset="0"/>
              </a:rPr>
              <a:pPr/>
              <a:t>7</a:t>
            </a:fld>
            <a:endParaRPr lang="en-US">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8365" y="559558"/>
            <a:ext cx="8338782" cy="5530850"/>
          </a:xfrm>
        </p:spPr>
        <p:txBody>
          <a:bodyPr>
            <a:normAutofit fontScale="92500" lnSpcReduction="10000"/>
          </a:bodyPr>
          <a:lstStyle/>
          <a:p>
            <a:pPr marL="0" indent="457200" eaLnBrk="1" fontAlgn="auto" hangingPunct="1">
              <a:spcBef>
                <a:spcPts val="0"/>
              </a:spcBef>
              <a:spcAft>
                <a:spcPts val="0"/>
              </a:spcAft>
              <a:buClr>
                <a:schemeClr val="accent1">
                  <a:lumMod val="60000"/>
                  <a:lumOff val="40000"/>
                </a:schemeClr>
              </a:buClr>
              <a:buFont typeface="Candara" pitchFamily="34" charset="0"/>
              <a:buNone/>
              <a:defRPr/>
            </a:pPr>
            <a:r>
              <a:rPr lang="ru-RU" sz="2000" b="1" u="sng" dirty="0"/>
              <a:t>Метод технического обслуживания на потоке </a:t>
            </a:r>
            <a:r>
              <a:rPr lang="ru-RU" sz="2000" dirty="0"/>
              <a:t>наиболее прогрессивен и в наибольшей степени соответствует условиям специализированного эксплуатационного предприятия.</a:t>
            </a:r>
          </a:p>
          <a:p>
            <a:pPr marL="0" indent="457200" eaLnBrk="1" fontAlgn="auto" hangingPunct="1">
              <a:spcBef>
                <a:spcPts val="0"/>
              </a:spcBef>
              <a:spcAft>
                <a:spcPts val="0"/>
              </a:spcAft>
              <a:buClr>
                <a:schemeClr val="accent1">
                  <a:lumMod val="60000"/>
                  <a:lumOff val="40000"/>
                </a:schemeClr>
              </a:buClr>
              <a:buFont typeface="Candara" pitchFamily="34" charset="0"/>
              <a:buNone/>
              <a:defRPr/>
            </a:pPr>
            <a:r>
              <a:rPr lang="ru-RU" sz="2000" dirty="0"/>
              <a:t>            </a:t>
            </a:r>
          </a:p>
          <a:p>
            <a:pPr marL="0" indent="457200" eaLnBrk="1" fontAlgn="auto" hangingPunct="1">
              <a:spcBef>
                <a:spcPts val="0"/>
              </a:spcBef>
              <a:spcAft>
                <a:spcPts val="0"/>
              </a:spcAft>
              <a:buClr>
                <a:schemeClr val="accent1">
                  <a:lumMod val="60000"/>
                  <a:lumOff val="40000"/>
                </a:schemeClr>
              </a:buClr>
              <a:buFont typeface="Candara" pitchFamily="34" charset="0"/>
              <a:buNone/>
              <a:defRPr/>
            </a:pPr>
            <a:r>
              <a:rPr lang="ru-RU" sz="2000" dirty="0"/>
              <a:t>При поточном методе работы данного вида обслуживания выполняют на нескольких расположенных в технологической последовательности постах, совокупность которых образует поточную линию. </a:t>
            </a:r>
          </a:p>
          <a:p>
            <a:pPr marL="0" indent="457200" eaLnBrk="1" fontAlgn="auto" hangingPunct="1">
              <a:spcBef>
                <a:spcPts val="0"/>
              </a:spcBef>
              <a:spcAft>
                <a:spcPts val="0"/>
              </a:spcAft>
              <a:buClr>
                <a:schemeClr val="accent1">
                  <a:lumMod val="60000"/>
                  <a:lumOff val="40000"/>
                </a:schemeClr>
              </a:buClr>
              <a:buNone/>
              <a:defRPr/>
            </a:pPr>
            <a:r>
              <a:rPr lang="ru-RU" sz="2000" dirty="0"/>
              <a:t>Повышение производительности труда при этом методе достигают путем разделения труда; многократного повторения рабочим одного и того же комплекса движений, сокращающих затраты времени и физические усилия на выполнение одной и той же операции; установившегося ритма производства при повторении одних и тех же операций (пользование одним и тем же инструментом, длительность пользования им, выработанная автоматизация движений и т. п.). Эффективность разделения труда в условиях поточного метода зависит от полноты загрузки рабочих на постах технического обслуживания. В связи с этим поточный метод целесообразен при организации технического обслуживания больших парков с одно­типными мобильными машинами. Так, например, поточный метод с успехом может быть использован при организации технического обслуживания автокранов в условиях специализированного эксплуатационного предприятия.</a:t>
            </a:r>
          </a:p>
          <a:p>
            <a:pPr marL="0" indent="457200" eaLnBrk="1" fontAlgn="auto" hangingPunct="1">
              <a:spcBef>
                <a:spcPts val="0"/>
              </a:spcBef>
              <a:spcAft>
                <a:spcPts val="0"/>
              </a:spcAft>
              <a:buClr>
                <a:schemeClr val="accent1">
                  <a:lumMod val="60000"/>
                  <a:lumOff val="40000"/>
                </a:schemeClr>
              </a:buClr>
              <a:buFont typeface="Candara" pitchFamily="34" charset="0"/>
              <a:buNone/>
              <a:defRPr/>
            </a:pPr>
            <a:endParaRPr lang="en-US" sz="2000" dirty="0"/>
          </a:p>
        </p:txBody>
      </p:sp>
      <p:sp>
        <p:nvSpPr>
          <p:cNvPr id="15363" name="Номер слайда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7982F105-5EA3-4665-9332-03D05D84C2B1}" type="slidenum">
              <a:rPr lang="en-US" smtClean="0">
                <a:cs typeface="Arial" pitchFamily="34" charset="0"/>
              </a:rPr>
              <a:pPr/>
              <a:t>8</a:t>
            </a:fld>
            <a:endParaRPr lang="en-US">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74663" y="287338"/>
            <a:ext cx="7877767" cy="6215062"/>
          </a:xfrm>
        </p:spPr>
        <p:txBody>
          <a:bodyPr>
            <a:normAutofit/>
          </a:bodyPr>
          <a:lstStyle/>
          <a:p>
            <a:pPr marL="0" indent="457200" eaLnBrk="1" fontAlgn="auto" hangingPunct="1">
              <a:spcBef>
                <a:spcPts val="0"/>
              </a:spcBef>
              <a:spcAft>
                <a:spcPts val="0"/>
              </a:spcAft>
              <a:buClr>
                <a:schemeClr val="accent1">
                  <a:lumMod val="60000"/>
                  <a:lumOff val="40000"/>
                </a:schemeClr>
              </a:buClr>
              <a:buFont typeface="Candara" pitchFamily="34" charset="0"/>
              <a:buNone/>
              <a:defRPr/>
            </a:pPr>
            <a:r>
              <a:rPr lang="ru-RU" dirty="0"/>
              <a:t>   	</a:t>
            </a:r>
            <a:r>
              <a:rPr lang="ru-RU" sz="2000" b="1" u="sng" dirty="0"/>
              <a:t>Метод технического обслуживания на универсальных (тупиковых) постах</a:t>
            </a:r>
            <a:r>
              <a:rPr lang="ru-RU" sz="2000" dirty="0"/>
              <a:t> заключается в том, что все работы, предусмотренные технологическим процессом технического обслуживания или текущего ремонта, выполняют на однотипных постах, за исключением уборочно-моечных работ, которые проводят на постах, расположенных отдельно, в специальных помещениях или на открытых площадках.</a:t>
            </a:r>
          </a:p>
          <a:p>
            <a:pPr marL="0" indent="457200" eaLnBrk="1" fontAlgn="auto" hangingPunct="1">
              <a:spcBef>
                <a:spcPts val="0"/>
              </a:spcBef>
              <a:spcAft>
                <a:spcPts val="0"/>
              </a:spcAft>
              <a:buClr>
                <a:schemeClr val="accent1">
                  <a:lumMod val="60000"/>
                  <a:lumOff val="40000"/>
                </a:schemeClr>
              </a:buClr>
              <a:buFont typeface="Candara" pitchFamily="34" charset="0"/>
              <a:buNone/>
              <a:defRPr/>
            </a:pPr>
            <a:endParaRPr lang="ru-RU" sz="2000" dirty="0"/>
          </a:p>
          <a:p>
            <a:pPr marL="0" indent="457200" eaLnBrk="1" fontAlgn="auto" hangingPunct="1">
              <a:spcBef>
                <a:spcPts val="0"/>
              </a:spcBef>
              <a:spcAft>
                <a:spcPts val="0"/>
              </a:spcAft>
              <a:buClr>
                <a:schemeClr val="accent1">
                  <a:lumMod val="60000"/>
                  <a:lumOff val="40000"/>
                </a:schemeClr>
              </a:buClr>
              <a:buFont typeface="Candara" pitchFamily="34" charset="0"/>
              <a:buNone/>
              <a:defRPr/>
            </a:pPr>
            <a:r>
              <a:rPr lang="ru-RU" sz="2000" dirty="0"/>
              <a:t>	При организации работ по этому методу ограничивается применение высокопроизводительного специализированного оборудования, затрудняется механизация процесса, повышается число работ среднего разряда, увеличивается время пребывания машины в обслуживании и его стоимость, снижается коэффициент технической готовности парка машин. В этом случае исключается узкая специализация рабочих. Этот метод обычно используют эксплуатационные предприятия, характеризующиеся наличием разнообразных мобильных машин.</a:t>
            </a:r>
          </a:p>
          <a:p>
            <a:pPr marL="274320" indent="-256032" eaLnBrk="1" fontAlgn="auto" hangingPunct="1">
              <a:spcAft>
                <a:spcPts val="0"/>
              </a:spcAft>
              <a:buClr>
                <a:schemeClr val="accent1">
                  <a:lumMod val="60000"/>
                  <a:lumOff val="40000"/>
                </a:schemeClr>
              </a:buClr>
              <a:buFont typeface="Wingdings 3"/>
              <a:buChar char=""/>
              <a:defRPr/>
            </a:pPr>
            <a:endParaRPr lang="en-US" dirty="0"/>
          </a:p>
        </p:txBody>
      </p:sp>
      <p:sp>
        <p:nvSpPr>
          <p:cNvPr id="16387" name="Номер слайда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12A87736-D6AC-4031-B7DD-72D7D5BE9C3C}" type="slidenum">
              <a:rPr lang="en-US" smtClean="0">
                <a:cs typeface="Arial" pitchFamily="34" charset="0"/>
              </a:rPr>
              <a:pPr/>
              <a:t>9</a:t>
            </a:fld>
            <a:endParaRPr lang="en-US">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docProps/app.xml><?xml version="1.0" encoding="utf-8"?>
<Properties xmlns="http://schemas.openxmlformats.org/officeDocument/2006/extended-properties" xmlns:vt="http://schemas.openxmlformats.org/officeDocument/2006/docPropsVTypes">
  <Template>Oriel</Template>
  <TotalTime>187</TotalTime>
  <Words>3626</Words>
  <Application>Microsoft Office PowerPoint</Application>
  <PresentationFormat>Экран (4:3)</PresentationFormat>
  <Paragraphs>211</Paragraphs>
  <Slides>36</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36</vt:i4>
      </vt:variant>
    </vt:vector>
  </HeadingPairs>
  <TitlesOfParts>
    <vt:vector size="46" baseType="lpstr">
      <vt:lpstr>Arial</vt:lpstr>
      <vt:lpstr>Calibri</vt:lpstr>
      <vt:lpstr>Candara</vt:lpstr>
      <vt:lpstr>Century Schoolbook</vt:lpstr>
      <vt:lpstr>Segoe UI Webfont</vt:lpstr>
      <vt:lpstr>Times New Roman</vt:lpstr>
      <vt:lpstr>Wingdings</vt:lpstr>
      <vt:lpstr>Wingdings 2</vt:lpstr>
      <vt:lpstr>Wingdings 3</vt:lpstr>
      <vt:lpstr>Эркер</vt:lpstr>
      <vt:lpstr>Презентация PowerPoint</vt:lpstr>
      <vt:lpstr>          Производственный процесс технического обслуживания и его организация</vt:lpstr>
      <vt:lpstr>          Производственный процесс технического обслуживания и его организация</vt:lpstr>
      <vt:lpstr>          Технологический процесс технического обслуживания и его организация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Передвижные средства для технического обслуживания и текущего ремонта </vt:lpstr>
      <vt:lpstr>Презентация PowerPoint</vt:lpstr>
      <vt:lpstr>Основы сервисного обслуживания и фирменного ремонта машин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Варианты и правила организации сервиса </vt:lpstr>
      <vt:lpstr>Варианты и правила организации сервиса </vt:lpstr>
      <vt:lpstr>Варианты и правила организации сервиса </vt:lpstr>
      <vt:lpstr>Варианты и правила организации сервиса </vt:lpstr>
      <vt:lpstr>Методика исследования уровня сервиса на предприятии </vt:lpstr>
      <vt:lpstr>Методика исследования уровня сервиса на предприятии </vt:lpstr>
      <vt:lpstr>Методика исследования уровня сервиса на предприятии </vt:lpstr>
      <vt:lpstr>Методика исследования уровня сервиса на предприятии </vt:lpstr>
      <vt:lpstr>Направления повышения культуры сервиса </vt:lpstr>
      <vt:lpstr>Направления повышения культуры сервиса </vt:lpstr>
      <vt:lpstr>Направления повышения культуры сервиса </vt:lpstr>
      <vt:lpstr>Направления повышения культуры сервиса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Технология и организация</dc:title>
  <dc:creator>Бану Ахметова</dc:creator>
  <cp:lastModifiedBy>Nurbol Kamzanov</cp:lastModifiedBy>
  <cp:revision>28</cp:revision>
  <dcterms:created xsi:type="dcterms:W3CDTF">2012-10-01T17:29:28Z</dcterms:created>
  <dcterms:modified xsi:type="dcterms:W3CDTF">2021-12-04T15:09:43Z</dcterms:modified>
</cp:coreProperties>
</file>