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6" r:id="rId1"/>
  </p:sldMasterIdLst>
  <p:notesMasterIdLst>
    <p:notesMasterId r:id="rId29"/>
  </p:notesMasterIdLst>
  <p:sldIdLst>
    <p:sldId id="283" r:id="rId2"/>
    <p:sldId id="257" r:id="rId3"/>
    <p:sldId id="258" r:id="rId4"/>
    <p:sldId id="259" r:id="rId5"/>
    <p:sldId id="28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0" r:id="rId2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80" autoAdjust="0"/>
  </p:normalViewPr>
  <p:slideViewPr>
    <p:cSldViewPr snapToGrid="0" snapToObjects="1">
      <p:cViewPr varScale="1">
        <p:scale>
          <a:sx n="59" d="100"/>
          <a:sy n="59" d="100"/>
        </p:scale>
        <p:origin x="16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9991CC-65BA-704E-AD6A-46C7C990EE4C}" type="doc">
      <dgm:prSet loTypeId="urn:microsoft.com/office/officeart/2005/8/layout/hChevron3" loCatId="process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DA82522-F4DE-D642-8E76-54712A361AB5}">
      <dgm:prSet/>
      <dgm:spPr/>
      <dgm:t>
        <a:bodyPr/>
        <a:lstStyle/>
        <a:p>
          <a:pPr rtl="0"/>
          <a:r>
            <a:rPr lang="en-US" dirty="0" err="1"/>
            <a:t>необезличенный</a:t>
          </a:r>
          <a:r>
            <a:rPr lang="en-US" dirty="0"/>
            <a:t> </a:t>
          </a:r>
          <a:r>
            <a:rPr lang="en-US" dirty="0" err="1"/>
            <a:t>ремонт</a:t>
          </a:r>
          <a:endParaRPr lang="en-US" dirty="0"/>
        </a:p>
      </dgm:t>
    </dgm:pt>
    <dgm:pt modelId="{1346444A-34D2-A44E-8599-2174C677FC72}" type="parTrans" cxnId="{CDE02732-1092-484C-B2FC-0DD803D67ACA}">
      <dgm:prSet/>
      <dgm:spPr/>
      <dgm:t>
        <a:bodyPr/>
        <a:lstStyle/>
        <a:p>
          <a:endParaRPr lang="en-US"/>
        </a:p>
      </dgm:t>
    </dgm:pt>
    <dgm:pt modelId="{C79D4DED-8B34-DB4C-8D87-A924A62622A5}" type="sibTrans" cxnId="{CDE02732-1092-484C-B2FC-0DD803D67ACA}">
      <dgm:prSet/>
      <dgm:spPr/>
      <dgm:t>
        <a:bodyPr/>
        <a:lstStyle/>
        <a:p>
          <a:endParaRPr lang="en-US"/>
        </a:p>
      </dgm:t>
    </dgm:pt>
    <dgm:pt modelId="{43009A85-53BE-044E-BDAE-99AF818E0646}">
      <dgm:prSet/>
      <dgm:spPr/>
      <dgm:t>
        <a:bodyPr/>
        <a:lstStyle/>
        <a:p>
          <a:pPr rtl="0"/>
          <a:r>
            <a:rPr lang="ru-RU" dirty="0"/>
            <a:t>обезличенный ремонт </a:t>
          </a:r>
          <a:endParaRPr lang="en-US" dirty="0"/>
        </a:p>
      </dgm:t>
    </dgm:pt>
    <dgm:pt modelId="{86B3A9E3-5B61-9A4D-BFE0-09E9FD06A551}" type="parTrans" cxnId="{271923CB-01E1-324F-BA35-0F6870F3D2F1}">
      <dgm:prSet/>
      <dgm:spPr/>
      <dgm:t>
        <a:bodyPr/>
        <a:lstStyle/>
        <a:p>
          <a:endParaRPr lang="en-US"/>
        </a:p>
      </dgm:t>
    </dgm:pt>
    <dgm:pt modelId="{1A641A7F-1ECD-8746-96B8-0641D5E80213}" type="sibTrans" cxnId="{271923CB-01E1-324F-BA35-0F6870F3D2F1}">
      <dgm:prSet/>
      <dgm:spPr/>
      <dgm:t>
        <a:bodyPr/>
        <a:lstStyle/>
        <a:p>
          <a:endParaRPr lang="en-US"/>
        </a:p>
      </dgm:t>
    </dgm:pt>
    <dgm:pt modelId="{2FFEE94C-D758-4142-BA84-E6292BDA5E78}" type="pres">
      <dgm:prSet presAssocID="{1D9991CC-65BA-704E-AD6A-46C7C990EE4C}" presName="Name0" presStyleCnt="0">
        <dgm:presLayoutVars>
          <dgm:dir/>
          <dgm:resizeHandles val="exact"/>
        </dgm:presLayoutVars>
      </dgm:prSet>
      <dgm:spPr/>
    </dgm:pt>
    <dgm:pt modelId="{89A0B90B-2D0F-DB4B-9694-7DC8672D775F}" type="pres">
      <dgm:prSet presAssocID="{5DA82522-F4DE-D642-8E76-54712A361AB5}" presName="parTxOnly" presStyleLbl="node1" presStyleIdx="0" presStyleCnt="2">
        <dgm:presLayoutVars>
          <dgm:bulletEnabled val="1"/>
        </dgm:presLayoutVars>
      </dgm:prSet>
      <dgm:spPr/>
    </dgm:pt>
    <dgm:pt modelId="{4160C11A-B1B8-274F-A650-F89F84F36571}" type="pres">
      <dgm:prSet presAssocID="{C79D4DED-8B34-DB4C-8D87-A924A62622A5}" presName="parSpace" presStyleCnt="0"/>
      <dgm:spPr/>
    </dgm:pt>
    <dgm:pt modelId="{7884C0B8-6AAD-5345-B849-6B6FB122A223}" type="pres">
      <dgm:prSet presAssocID="{43009A85-53BE-044E-BDAE-99AF818E0646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CDE02732-1092-484C-B2FC-0DD803D67ACA}" srcId="{1D9991CC-65BA-704E-AD6A-46C7C990EE4C}" destId="{5DA82522-F4DE-D642-8E76-54712A361AB5}" srcOrd="0" destOrd="0" parTransId="{1346444A-34D2-A44E-8599-2174C677FC72}" sibTransId="{C79D4DED-8B34-DB4C-8D87-A924A62622A5}"/>
    <dgm:cxn modelId="{48BB1934-931E-4BBA-8D01-7A66ABAA5848}" type="presOf" srcId="{43009A85-53BE-044E-BDAE-99AF818E0646}" destId="{7884C0B8-6AAD-5345-B849-6B6FB122A223}" srcOrd="0" destOrd="0" presId="urn:microsoft.com/office/officeart/2005/8/layout/hChevron3"/>
    <dgm:cxn modelId="{36D11351-C44B-4F61-B2C8-732C3203001E}" type="presOf" srcId="{5DA82522-F4DE-D642-8E76-54712A361AB5}" destId="{89A0B90B-2D0F-DB4B-9694-7DC8672D775F}" srcOrd="0" destOrd="0" presId="urn:microsoft.com/office/officeart/2005/8/layout/hChevron3"/>
    <dgm:cxn modelId="{61EAB39F-D4FD-47EA-AF55-4B13926F072E}" type="presOf" srcId="{1D9991CC-65BA-704E-AD6A-46C7C990EE4C}" destId="{2FFEE94C-D758-4142-BA84-E6292BDA5E78}" srcOrd="0" destOrd="0" presId="urn:microsoft.com/office/officeart/2005/8/layout/hChevron3"/>
    <dgm:cxn modelId="{271923CB-01E1-324F-BA35-0F6870F3D2F1}" srcId="{1D9991CC-65BA-704E-AD6A-46C7C990EE4C}" destId="{43009A85-53BE-044E-BDAE-99AF818E0646}" srcOrd="1" destOrd="0" parTransId="{86B3A9E3-5B61-9A4D-BFE0-09E9FD06A551}" sibTransId="{1A641A7F-1ECD-8746-96B8-0641D5E80213}"/>
    <dgm:cxn modelId="{83C5EE71-3525-4B3A-A2BE-DF046596A77D}" type="presParOf" srcId="{2FFEE94C-D758-4142-BA84-E6292BDA5E78}" destId="{89A0B90B-2D0F-DB4B-9694-7DC8672D775F}" srcOrd="0" destOrd="0" presId="urn:microsoft.com/office/officeart/2005/8/layout/hChevron3"/>
    <dgm:cxn modelId="{59EB9004-9966-411A-8931-A38C13476870}" type="presParOf" srcId="{2FFEE94C-D758-4142-BA84-E6292BDA5E78}" destId="{4160C11A-B1B8-274F-A650-F89F84F36571}" srcOrd="1" destOrd="0" presId="urn:microsoft.com/office/officeart/2005/8/layout/hChevron3"/>
    <dgm:cxn modelId="{09C78566-1C8A-4236-B0A8-F3A8DF87C23D}" type="presParOf" srcId="{2FFEE94C-D758-4142-BA84-E6292BDA5E78}" destId="{7884C0B8-6AAD-5345-B849-6B6FB122A223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3C9C1B-550B-AB4C-A333-DAB92D18EFE3}" type="doc">
      <dgm:prSet loTypeId="urn:microsoft.com/office/officeart/2005/8/layout/arrow5" loCatId="relationship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B684A9DA-15C7-4C42-BF84-4F5C72B6A7DB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к</a:t>
          </a:r>
          <a:r>
            <a:rPr lang="en-US" dirty="0" err="1">
              <a:solidFill>
                <a:srgbClr val="000000"/>
              </a:solidFill>
            </a:rPr>
            <a:t>апитальный</a:t>
          </a:r>
          <a:r>
            <a:rPr lang="ru-RU" dirty="0">
              <a:solidFill>
                <a:srgbClr val="000000"/>
              </a:solidFill>
            </a:rPr>
            <a:t> ремонт</a:t>
          </a:r>
          <a:r>
            <a:rPr lang="en-US" dirty="0">
              <a:solidFill>
                <a:srgbClr val="000000"/>
              </a:solidFill>
            </a:rPr>
            <a:t> </a:t>
          </a:r>
        </a:p>
      </dgm:t>
    </dgm:pt>
    <dgm:pt modelId="{1C94586B-B9F3-BB46-B511-223D5F3DD90C}" type="parTrans" cxnId="{253D21B8-5552-AE4A-82FE-4A5BBBEEF1AA}">
      <dgm:prSet/>
      <dgm:spPr/>
      <dgm:t>
        <a:bodyPr/>
        <a:lstStyle/>
        <a:p>
          <a:endParaRPr lang="en-US"/>
        </a:p>
      </dgm:t>
    </dgm:pt>
    <dgm:pt modelId="{C1A655E8-6B98-8E4E-9865-FD11FF0B4E0D}" type="sibTrans" cxnId="{253D21B8-5552-AE4A-82FE-4A5BBBEEF1AA}">
      <dgm:prSet/>
      <dgm:spPr/>
      <dgm:t>
        <a:bodyPr/>
        <a:lstStyle/>
        <a:p>
          <a:endParaRPr lang="en-US"/>
        </a:p>
      </dgm:t>
    </dgm:pt>
    <dgm:pt modelId="{B30C5AA6-0DDB-D14A-9247-AED91A856E40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текущий ремонт</a:t>
          </a:r>
          <a:br>
            <a:rPr lang="ru-RU" dirty="0">
              <a:solidFill>
                <a:srgbClr val="000000"/>
              </a:solidFill>
            </a:rPr>
          </a:br>
          <a:endParaRPr lang="en-US" dirty="0">
            <a:solidFill>
              <a:srgbClr val="000000"/>
            </a:solidFill>
          </a:endParaRPr>
        </a:p>
      </dgm:t>
    </dgm:pt>
    <dgm:pt modelId="{92458691-D7B7-B247-90B6-7F614D03A7DB}" type="parTrans" cxnId="{003ED85D-BD3F-2147-97B0-0D59CCAF949C}">
      <dgm:prSet/>
      <dgm:spPr/>
      <dgm:t>
        <a:bodyPr/>
        <a:lstStyle/>
        <a:p>
          <a:endParaRPr lang="en-US"/>
        </a:p>
      </dgm:t>
    </dgm:pt>
    <dgm:pt modelId="{50F26079-5786-6A48-B62F-370E2C82B0CB}" type="sibTrans" cxnId="{003ED85D-BD3F-2147-97B0-0D59CCAF949C}">
      <dgm:prSet/>
      <dgm:spPr/>
      <dgm:t>
        <a:bodyPr/>
        <a:lstStyle/>
        <a:p>
          <a:endParaRPr lang="en-US"/>
        </a:p>
      </dgm:t>
    </dgm:pt>
    <dgm:pt modelId="{7152141D-8D74-8548-B1CC-4F8983667BCC}" type="pres">
      <dgm:prSet presAssocID="{6A3C9C1B-550B-AB4C-A333-DAB92D18EFE3}" presName="diagram" presStyleCnt="0">
        <dgm:presLayoutVars>
          <dgm:dir/>
          <dgm:resizeHandles val="exact"/>
        </dgm:presLayoutVars>
      </dgm:prSet>
      <dgm:spPr/>
    </dgm:pt>
    <dgm:pt modelId="{41F8384F-DD84-FD4B-B9AB-7521C55CE3E7}" type="pres">
      <dgm:prSet presAssocID="{B684A9DA-15C7-4C42-BF84-4F5C72B6A7DB}" presName="arrow" presStyleLbl="node1" presStyleIdx="0" presStyleCnt="2">
        <dgm:presLayoutVars>
          <dgm:bulletEnabled val="1"/>
        </dgm:presLayoutVars>
      </dgm:prSet>
      <dgm:spPr/>
    </dgm:pt>
    <dgm:pt modelId="{77F768F6-A7A4-754A-8EDF-86B35630B425}" type="pres">
      <dgm:prSet presAssocID="{B30C5AA6-0DDB-D14A-9247-AED91A856E40}" presName="arrow" presStyleLbl="node1" presStyleIdx="1" presStyleCnt="2">
        <dgm:presLayoutVars>
          <dgm:bulletEnabled val="1"/>
        </dgm:presLayoutVars>
      </dgm:prSet>
      <dgm:spPr/>
    </dgm:pt>
  </dgm:ptLst>
  <dgm:cxnLst>
    <dgm:cxn modelId="{003ED85D-BD3F-2147-97B0-0D59CCAF949C}" srcId="{6A3C9C1B-550B-AB4C-A333-DAB92D18EFE3}" destId="{B30C5AA6-0DDB-D14A-9247-AED91A856E40}" srcOrd="1" destOrd="0" parTransId="{92458691-D7B7-B247-90B6-7F614D03A7DB}" sibTransId="{50F26079-5786-6A48-B62F-370E2C82B0CB}"/>
    <dgm:cxn modelId="{A0256541-6C80-46B0-91D5-1B5C51F5F5EA}" type="presOf" srcId="{6A3C9C1B-550B-AB4C-A333-DAB92D18EFE3}" destId="{7152141D-8D74-8548-B1CC-4F8983667BCC}" srcOrd="0" destOrd="0" presId="urn:microsoft.com/office/officeart/2005/8/layout/arrow5"/>
    <dgm:cxn modelId="{7C8C706A-428C-4B08-B5B1-ED0B22A49278}" type="presOf" srcId="{B30C5AA6-0DDB-D14A-9247-AED91A856E40}" destId="{77F768F6-A7A4-754A-8EDF-86B35630B425}" srcOrd="0" destOrd="0" presId="urn:microsoft.com/office/officeart/2005/8/layout/arrow5"/>
    <dgm:cxn modelId="{D9468CB5-0B6D-47E0-BDA1-E3A597DDC11D}" type="presOf" srcId="{B684A9DA-15C7-4C42-BF84-4F5C72B6A7DB}" destId="{41F8384F-DD84-FD4B-B9AB-7521C55CE3E7}" srcOrd="0" destOrd="0" presId="urn:microsoft.com/office/officeart/2005/8/layout/arrow5"/>
    <dgm:cxn modelId="{253D21B8-5552-AE4A-82FE-4A5BBBEEF1AA}" srcId="{6A3C9C1B-550B-AB4C-A333-DAB92D18EFE3}" destId="{B684A9DA-15C7-4C42-BF84-4F5C72B6A7DB}" srcOrd="0" destOrd="0" parTransId="{1C94586B-B9F3-BB46-B511-223D5F3DD90C}" sibTransId="{C1A655E8-6B98-8E4E-9865-FD11FF0B4E0D}"/>
    <dgm:cxn modelId="{04EF0294-E974-4D6C-9180-D021E9DAC1DC}" type="presParOf" srcId="{7152141D-8D74-8548-B1CC-4F8983667BCC}" destId="{41F8384F-DD84-FD4B-B9AB-7521C55CE3E7}" srcOrd="0" destOrd="0" presId="urn:microsoft.com/office/officeart/2005/8/layout/arrow5"/>
    <dgm:cxn modelId="{A618530A-9411-4F2F-BA79-6021B8ECC05D}" type="presParOf" srcId="{7152141D-8D74-8548-B1CC-4F8983667BCC}" destId="{77F768F6-A7A4-754A-8EDF-86B35630B4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FF8951-9CD3-6B4D-AC28-2090CD63E3B1}" type="doc">
      <dgm:prSet loTypeId="urn:microsoft.com/office/officeart/2005/8/layout/arrow6" loCatId="relationship" qsTypeId="urn:microsoft.com/office/officeart/2005/8/quickstyle/simple4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E116D4D9-54D3-2F44-808B-353E8E92ED1E}">
      <dgm:prSet/>
      <dgm:spPr/>
      <dgm:t>
        <a:bodyPr/>
        <a:lstStyle/>
        <a:p>
          <a:pPr rtl="0"/>
          <a:r>
            <a:rPr lang="en-US" dirty="0" err="1">
              <a:solidFill>
                <a:schemeClr val="tx1"/>
              </a:solidFill>
            </a:rPr>
            <a:t>плановый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ремонт</a:t>
          </a:r>
          <a:r>
            <a:rPr lang="en-US" dirty="0">
              <a:solidFill>
                <a:schemeClr val="tx1"/>
              </a:solidFill>
            </a:rPr>
            <a:t> </a:t>
          </a:r>
        </a:p>
      </dgm:t>
    </dgm:pt>
    <dgm:pt modelId="{C0F696EF-AB4D-7147-9174-182C84CC2F95}" type="parTrans" cxnId="{CE1717C3-EBF9-4A4F-AD2A-8FCB8B140DB2}">
      <dgm:prSet/>
      <dgm:spPr/>
      <dgm:t>
        <a:bodyPr/>
        <a:lstStyle/>
        <a:p>
          <a:endParaRPr lang="en-US"/>
        </a:p>
      </dgm:t>
    </dgm:pt>
    <dgm:pt modelId="{07B9693D-93F8-4742-AFE2-02084AFB6D9A}" type="sibTrans" cxnId="{CE1717C3-EBF9-4A4F-AD2A-8FCB8B140DB2}">
      <dgm:prSet/>
      <dgm:spPr/>
      <dgm:t>
        <a:bodyPr/>
        <a:lstStyle/>
        <a:p>
          <a:endParaRPr lang="en-US"/>
        </a:p>
      </dgm:t>
    </dgm:pt>
    <dgm:pt modelId="{422C2E49-05D7-A346-856E-CE0C7AE8894D}">
      <dgm:prSet/>
      <dgm:spPr/>
      <dgm:t>
        <a:bodyPr/>
        <a:lstStyle/>
        <a:p>
          <a:pPr rtl="0"/>
          <a:r>
            <a:rPr lang="en-US" dirty="0" err="1">
              <a:solidFill>
                <a:schemeClr val="tx1"/>
              </a:solidFill>
            </a:rPr>
            <a:t>неплановый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ремонт</a:t>
          </a:r>
          <a:endParaRPr lang="en-US" dirty="0">
            <a:solidFill>
              <a:schemeClr val="tx1"/>
            </a:solidFill>
          </a:endParaRPr>
        </a:p>
      </dgm:t>
    </dgm:pt>
    <dgm:pt modelId="{2AD42A1D-081E-1243-BADC-0C40FBFD111C}" type="parTrans" cxnId="{8B2B8975-46ED-7E4B-BF4D-AC231B499DC9}">
      <dgm:prSet/>
      <dgm:spPr/>
      <dgm:t>
        <a:bodyPr/>
        <a:lstStyle/>
        <a:p>
          <a:endParaRPr lang="en-US"/>
        </a:p>
      </dgm:t>
    </dgm:pt>
    <dgm:pt modelId="{E6F4DAFE-1DB6-BF4D-8814-B4C6E136EE8C}" type="sibTrans" cxnId="{8B2B8975-46ED-7E4B-BF4D-AC231B499DC9}">
      <dgm:prSet/>
      <dgm:spPr/>
      <dgm:t>
        <a:bodyPr/>
        <a:lstStyle/>
        <a:p>
          <a:endParaRPr lang="en-US"/>
        </a:p>
      </dgm:t>
    </dgm:pt>
    <dgm:pt modelId="{A1958012-A0CD-8A4C-87B0-F4180B8BB478}" type="pres">
      <dgm:prSet presAssocID="{C3FF8951-9CD3-6B4D-AC28-2090CD63E3B1}" presName="compositeShape" presStyleCnt="0">
        <dgm:presLayoutVars>
          <dgm:chMax val="2"/>
          <dgm:dir/>
          <dgm:resizeHandles val="exact"/>
        </dgm:presLayoutVars>
      </dgm:prSet>
      <dgm:spPr/>
    </dgm:pt>
    <dgm:pt modelId="{046A219D-A691-CB4A-97C7-5BF411CD4C5F}" type="pres">
      <dgm:prSet presAssocID="{C3FF8951-9CD3-6B4D-AC28-2090CD63E3B1}" presName="ribbon" presStyleLbl="node1" presStyleIdx="0" presStyleCnt="1"/>
      <dgm:spPr/>
    </dgm:pt>
    <dgm:pt modelId="{14338600-1777-EB48-A9C2-F17F1AB23803}" type="pres">
      <dgm:prSet presAssocID="{C3FF8951-9CD3-6B4D-AC28-2090CD63E3B1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DD8F61B4-59F8-4F48-A836-C349E6915C88}" type="pres">
      <dgm:prSet presAssocID="{C3FF8951-9CD3-6B4D-AC28-2090CD63E3B1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2C0720D-7788-4D64-8BEB-68B06CD58321}" type="presOf" srcId="{E116D4D9-54D3-2F44-808B-353E8E92ED1E}" destId="{14338600-1777-EB48-A9C2-F17F1AB23803}" srcOrd="0" destOrd="0" presId="urn:microsoft.com/office/officeart/2005/8/layout/arrow6"/>
    <dgm:cxn modelId="{6B4BFD12-448F-4FF5-B2D4-A3FD083E0653}" type="presOf" srcId="{422C2E49-05D7-A346-856E-CE0C7AE8894D}" destId="{DD8F61B4-59F8-4F48-A836-C349E6915C88}" srcOrd="0" destOrd="0" presId="urn:microsoft.com/office/officeart/2005/8/layout/arrow6"/>
    <dgm:cxn modelId="{266E6F2D-9E9F-48DA-941E-05E547EBC915}" type="presOf" srcId="{C3FF8951-9CD3-6B4D-AC28-2090CD63E3B1}" destId="{A1958012-A0CD-8A4C-87B0-F4180B8BB478}" srcOrd="0" destOrd="0" presId="urn:microsoft.com/office/officeart/2005/8/layout/arrow6"/>
    <dgm:cxn modelId="{8B2B8975-46ED-7E4B-BF4D-AC231B499DC9}" srcId="{C3FF8951-9CD3-6B4D-AC28-2090CD63E3B1}" destId="{422C2E49-05D7-A346-856E-CE0C7AE8894D}" srcOrd="1" destOrd="0" parTransId="{2AD42A1D-081E-1243-BADC-0C40FBFD111C}" sibTransId="{E6F4DAFE-1DB6-BF4D-8814-B4C6E136EE8C}"/>
    <dgm:cxn modelId="{CE1717C3-EBF9-4A4F-AD2A-8FCB8B140DB2}" srcId="{C3FF8951-9CD3-6B4D-AC28-2090CD63E3B1}" destId="{E116D4D9-54D3-2F44-808B-353E8E92ED1E}" srcOrd="0" destOrd="0" parTransId="{C0F696EF-AB4D-7147-9174-182C84CC2F95}" sibTransId="{07B9693D-93F8-4742-AFE2-02084AFB6D9A}"/>
    <dgm:cxn modelId="{EF2B74CC-232A-4818-A906-8FF7FCE937AE}" type="presParOf" srcId="{A1958012-A0CD-8A4C-87B0-F4180B8BB478}" destId="{046A219D-A691-CB4A-97C7-5BF411CD4C5F}" srcOrd="0" destOrd="0" presId="urn:microsoft.com/office/officeart/2005/8/layout/arrow6"/>
    <dgm:cxn modelId="{55D3EFEB-A166-4F58-BB5A-D1CA95C09FDA}" type="presParOf" srcId="{A1958012-A0CD-8A4C-87B0-F4180B8BB478}" destId="{14338600-1777-EB48-A9C2-F17F1AB23803}" srcOrd="1" destOrd="0" presId="urn:microsoft.com/office/officeart/2005/8/layout/arrow6"/>
    <dgm:cxn modelId="{19CA036F-8764-4F03-B76F-6F6DEB0A7BE4}" type="presParOf" srcId="{A1958012-A0CD-8A4C-87B0-F4180B8BB478}" destId="{DD8F61B4-59F8-4F48-A836-C349E6915C88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9F9750-89CA-C842-83B8-713F13B63C1C}" type="doc">
      <dgm:prSet loTypeId="urn:microsoft.com/office/officeart/2005/8/layout/arrow4" loCatId="relationship" qsTypeId="urn:microsoft.com/office/officeart/2005/8/quickstyle/simple4" qsCatId="simple" csTypeId="urn:microsoft.com/office/officeart/2005/8/colors/accent2_4" csCatId="accent2"/>
      <dgm:spPr/>
      <dgm:t>
        <a:bodyPr/>
        <a:lstStyle/>
        <a:p>
          <a:endParaRPr lang="en-US"/>
        </a:p>
      </dgm:t>
    </dgm:pt>
    <dgm:pt modelId="{34E51CCB-9F10-4146-A92F-2E6B51072A42}">
      <dgm:prSet/>
      <dgm:spPr/>
      <dgm:t>
        <a:bodyPr/>
        <a:lstStyle/>
        <a:p>
          <a:pPr rtl="0"/>
          <a:r>
            <a:rPr lang="en-US" dirty="0" err="1"/>
            <a:t>регламентированный</a:t>
          </a:r>
          <a:r>
            <a:rPr lang="en-US" dirty="0"/>
            <a:t> </a:t>
          </a:r>
          <a:r>
            <a:rPr lang="en-US" dirty="0" err="1"/>
            <a:t>ремонт</a:t>
          </a:r>
          <a:r>
            <a:rPr lang="en-US" dirty="0"/>
            <a:t> </a:t>
          </a:r>
        </a:p>
      </dgm:t>
    </dgm:pt>
    <dgm:pt modelId="{943608DD-EAC4-4B40-9923-33B61A2C0499}" type="parTrans" cxnId="{75CEF460-314D-4545-87FA-CDD590501D58}">
      <dgm:prSet/>
      <dgm:spPr/>
      <dgm:t>
        <a:bodyPr/>
        <a:lstStyle/>
        <a:p>
          <a:endParaRPr lang="en-US"/>
        </a:p>
      </dgm:t>
    </dgm:pt>
    <dgm:pt modelId="{7F6781F0-5590-0049-A62A-DD9170B90FFE}" type="sibTrans" cxnId="{75CEF460-314D-4545-87FA-CDD590501D58}">
      <dgm:prSet/>
      <dgm:spPr/>
      <dgm:t>
        <a:bodyPr/>
        <a:lstStyle/>
        <a:p>
          <a:endParaRPr lang="en-US"/>
        </a:p>
      </dgm:t>
    </dgm:pt>
    <dgm:pt modelId="{EA38ED88-02C7-2C42-A659-0E418163C2AA}">
      <dgm:prSet/>
      <dgm:spPr/>
      <dgm:t>
        <a:bodyPr/>
        <a:lstStyle/>
        <a:p>
          <a:pPr rtl="0"/>
          <a:r>
            <a:rPr lang="en-US" dirty="0" err="1"/>
            <a:t>ремонт</a:t>
          </a:r>
          <a:r>
            <a:rPr lang="en-US" dirty="0"/>
            <a:t> </a:t>
          </a:r>
          <a:r>
            <a:rPr lang="en-US" dirty="0" err="1"/>
            <a:t>по</a:t>
          </a:r>
          <a:r>
            <a:rPr lang="en-US" dirty="0"/>
            <a:t> </a:t>
          </a:r>
          <a:r>
            <a:rPr lang="en-US" dirty="0" err="1"/>
            <a:t>техническому</a:t>
          </a:r>
          <a:r>
            <a:rPr lang="en-US" dirty="0"/>
            <a:t> </a:t>
          </a:r>
          <a:r>
            <a:rPr lang="en-US" dirty="0" err="1"/>
            <a:t>состоянию</a:t>
          </a:r>
          <a:endParaRPr lang="en-US" dirty="0"/>
        </a:p>
      </dgm:t>
    </dgm:pt>
    <dgm:pt modelId="{7E532B52-9DE8-D946-ABD1-1D3F8BC04444}" type="parTrans" cxnId="{B33918C1-3018-3B49-A4CE-5ECEC6098544}">
      <dgm:prSet/>
      <dgm:spPr/>
      <dgm:t>
        <a:bodyPr/>
        <a:lstStyle/>
        <a:p>
          <a:endParaRPr lang="en-US"/>
        </a:p>
      </dgm:t>
    </dgm:pt>
    <dgm:pt modelId="{B958E8C1-D152-684C-A6E7-8A9B2763E00B}" type="sibTrans" cxnId="{B33918C1-3018-3B49-A4CE-5ECEC6098544}">
      <dgm:prSet/>
      <dgm:spPr/>
      <dgm:t>
        <a:bodyPr/>
        <a:lstStyle/>
        <a:p>
          <a:endParaRPr lang="en-US"/>
        </a:p>
      </dgm:t>
    </dgm:pt>
    <dgm:pt modelId="{64A78DF2-80DC-D347-A8CE-65639D0C9D30}">
      <dgm:prSet/>
      <dgm:spPr/>
      <dgm:t>
        <a:bodyPr/>
        <a:lstStyle/>
        <a:p>
          <a:pPr rtl="0"/>
          <a:endParaRPr lang="en-US" dirty="0"/>
        </a:p>
      </dgm:t>
    </dgm:pt>
    <dgm:pt modelId="{95FF5C4A-A20F-D347-9706-C5F2E65AAE76}" type="parTrans" cxnId="{8AC1F1C5-CC37-DA4E-B95B-B3E237B60BCD}">
      <dgm:prSet/>
      <dgm:spPr/>
      <dgm:t>
        <a:bodyPr/>
        <a:lstStyle/>
        <a:p>
          <a:endParaRPr lang="en-US"/>
        </a:p>
      </dgm:t>
    </dgm:pt>
    <dgm:pt modelId="{3911C036-86BF-934D-9596-A6189915F4E7}" type="sibTrans" cxnId="{8AC1F1C5-CC37-DA4E-B95B-B3E237B60BCD}">
      <dgm:prSet/>
      <dgm:spPr/>
      <dgm:t>
        <a:bodyPr/>
        <a:lstStyle/>
        <a:p>
          <a:endParaRPr lang="en-US"/>
        </a:p>
      </dgm:t>
    </dgm:pt>
    <dgm:pt modelId="{AF9D8403-396F-9C45-AEC0-9C8D32E83A07}" type="pres">
      <dgm:prSet presAssocID="{439F9750-89CA-C842-83B8-713F13B63C1C}" presName="compositeShape" presStyleCnt="0">
        <dgm:presLayoutVars>
          <dgm:chMax val="2"/>
          <dgm:dir/>
          <dgm:resizeHandles val="exact"/>
        </dgm:presLayoutVars>
      </dgm:prSet>
      <dgm:spPr/>
    </dgm:pt>
    <dgm:pt modelId="{6AA81DA3-B3E7-B241-99B6-C52AA7207C3C}" type="pres">
      <dgm:prSet presAssocID="{34E51CCB-9F10-4146-A92F-2E6B51072A42}" presName="upArrow" presStyleLbl="node1" presStyleIdx="0" presStyleCnt="2"/>
      <dgm:spPr/>
    </dgm:pt>
    <dgm:pt modelId="{AA79C165-48C0-544A-8AB9-E5800CB5264E}" type="pres">
      <dgm:prSet presAssocID="{34E51CCB-9F10-4146-A92F-2E6B51072A42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2A813A6D-583A-D546-8AF2-8E75C86B9297}" type="pres">
      <dgm:prSet presAssocID="{EA38ED88-02C7-2C42-A659-0E418163C2AA}" presName="downArrow" presStyleLbl="node1" presStyleIdx="1" presStyleCnt="2"/>
      <dgm:spPr/>
    </dgm:pt>
    <dgm:pt modelId="{6B30DB23-BE79-5946-9B69-84688624E08D}" type="pres">
      <dgm:prSet presAssocID="{EA38ED88-02C7-2C42-A659-0E418163C2AA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EDD29E28-E604-4F38-840D-C5190CFE7ED3}" type="presOf" srcId="{439F9750-89CA-C842-83B8-713F13B63C1C}" destId="{AF9D8403-396F-9C45-AEC0-9C8D32E83A07}" srcOrd="0" destOrd="0" presId="urn:microsoft.com/office/officeart/2005/8/layout/arrow4"/>
    <dgm:cxn modelId="{75CEF460-314D-4545-87FA-CDD590501D58}" srcId="{439F9750-89CA-C842-83B8-713F13B63C1C}" destId="{34E51CCB-9F10-4146-A92F-2E6B51072A42}" srcOrd="0" destOrd="0" parTransId="{943608DD-EAC4-4B40-9923-33B61A2C0499}" sibTransId="{7F6781F0-5590-0049-A62A-DD9170B90FFE}"/>
    <dgm:cxn modelId="{89895068-2711-4506-A2A6-73BAD7A172FC}" type="presOf" srcId="{34E51CCB-9F10-4146-A92F-2E6B51072A42}" destId="{AA79C165-48C0-544A-8AB9-E5800CB5264E}" srcOrd="0" destOrd="0" presId="urn:microsoft.com/office/officeart/2005/8/layout/arrow4"/>
    <dgm:cxn modelId="{04E0BB83-9745-4FA8-837C-C2F6629CE632}" type="presOf" srcId="{EA38ED88-02C7-2C42-A659-0E418163C2AA}" destId="{6B30DB23-BE79-5946-9B69-84688624E08D}" srcOrd="0" destOrd="0" presId="urn:microsoft.com/office/officeart/2005/8/layout/arrow4"/>
    <dgm:cxn modelId="{B33918C1-3018-3B49-A4CE-5ECEC6098544}" srcId="{439F9750-89CA-C842-83B8-713F13B63C1C}" destId="{EA38ED88-02C7-2C42-A659-0E418163C2AA}" srcOrd="1" destOrd="0" parTransId="{7E532B52-9DE8-D946-ABD1-1D3F8BC04444}" sibTransId="{B958E8C1-D152-684C-A6E7-8A9B2763E00B}"/>
    <dgm:cxn modelId="{8AC1F1C5-CC37-DA4E-B95B-B3E237B60BCD}" srcId="{439F9750-89CA-C842-83B8-713F13B63C1C}" destId="{64A78DF2-80DC-D347-A8CE-65639D0C9D30}" srcOrd="2" destOrd="0" parTransId="{95FF5C4A-A20F-D347-9706-C5F2E65AAE76}" sibTransId="{3911C036-86BF-934D-9596-A6189915F4E7}"/>
    <dgm:cxn modelId="{A538DAD6-49C9-40F1-B90D-0B424FD72008}" type="presParOf" srcId="{AF9D8403-396F-9C45-AEC0-9C8D32E83A07}" destId="{6AA81DA3-B3E7-B241-99B6-C52AA7207C3C}" srcOrd="0" destOrd="0" presId="urn:microsoft.com/office/officeart/2005/8/layout/arrow4"/>
    <dgm:cxn modelId="{9D36C8ED-A42D-4312-B2EB-9DAB5A2B9CC8}" type="presParOf" srcId="{AF9D8403-396F-9C45-AEC0-9C8D32E83A07}" destId="{AA79C165-48C0-544A-8AB9-E5800CB5264E}" srcOrd="1" destOrd="0" presId="urn:microsoft.com/office/officeart/2005/8/layout/arrow4"/>
    <dgm:cxn modelId="{48CC5AF4-9F8E-417B-8D1B-5B817DE5A4C7}" type="presParOf" srcId="{AF9D8403-396F-9C45-AEC0-9C8D32E83A07}" destId="{2A813A6D-583A-D546-8AF2-8E75C86B9297}" srcOrd="2" destOrd="0" presId="urn:microsoft.com/office/officeart/2005/8/layout/arrow4"/>
    <dgm:cxn modelId="{FCB1D99B-0163-4DF8-AB04-4D3376BB744B}" type="presParOf" srcId="{AF9D8403-396F-9C45-AEC0-9C8D32E83A07}" destId="{6B30DB23-BE79-5946-9B69-84688624E08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CEE6D8-82CE-1F45-811B-F16D88458B17}" type="doc">
      <dgm:prSet loTypeId="urn:microsoft.com/office/officeart/2005/8/layout/arrow2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F0C34E4-4656-BA40-AF29-2728FC0CD0EB}">
      <dgm:prSet custT="1"/>
      <dgm:spPr/>
      <dgm:t>
        <a:bodyPr/>
        <a:lstStyle/>
        <a:p>
          <a:pPr rtl="0"/>
          <a:r>
            <a:rPr lang="ru-RU" sz="2600" dirty="0"/>
            <a:t>тупиковый метод</a:t>
          </a:r>
        </a:p>
      </dgm:t>
    </dgm:pt>
    <dgm:pt modelId="{A9D13BF1-8042-FE46-A4D4-E67EEC8E9B82}" type="parTrans" cxnId="{A3614C0D-FCB0-7D49-A73F-26D12C7D487F}">
      <dgm:prSet/>
      <dgm:spPr/>
      <dgm:t>
        <a:bodyPr/>
        <a:lstStyle/>
        <a:p>
          <a:endParaRPr lang="en-US"/>
        </a:p>
      </dgm:t>
    </dgm:pt>
    <dgm:pt modelId="{EA1C38B9-E22E-354D-89A4-569747F353E7}" type="sibTrans" cxnId="{A3614C0D-FCB0-7D49-A73F-26D12C7D487F}">
      <dgm:prSet/>
      <dgm:spPr/>
      <dgm:t>
        <a:bodyPr/>
        <a:lstStyle/>
        <a:p>
          <a:endParaRPr lang="en-US"/>
        </a:p>
      </dgm:t>
    </dgm:pt>
    <dgm:pt modelId="{EEFD2F2D-D12E-5F4E-91FE-04AB8CD98E85}">
      <dgm:prSet custT="1"/>
      <dgm:spPr/>
      <dgm:t>
        <a:bodyPr/>
        <a:lstStyle/>
        <a:p>
          <a:pPr rtl="0"/>
          <a:r>
            <a:rPr lang="ru-RU" sz="2600" dirty="0"/>
            <a:t>а</a:t>
          </a:r>
          <a:r>
            <a:rPr lang="en-US" sz="2600" dirty="0" err="1"/>
            <a:t>грегатны</a:t>
          </a:r>
          <a:r>
            <a:rPr lang="ru-RU" sz="2600" dirty="0"/>
            <a:t>й метод</a:t>
          </a:r>
          <a:endParaRPr lang="en-US" sz="2600" dirty="0"/>
        </a:p>
      </dgm:t>
    </dgm:pt>
    <dgm:pt modelId="{1D1B84AC-7B44-294B-9B86-0FB71AB58997}" type="parTrans" cxnId="{971CF4E8-A62C-C246-86D8-BE4E12C96106}">
      <dgm:prSet/>
      <dgm:spPr/>
      <dgm:t>
        <a:bodyPr/>
        <a:lstStyle/>
        <a:p>
          <a:endParaRPr lang="en-US"/>
        </a:p>
      </dgm:t>
    </dgm:pt>
    <dgm:pt modelId="{0998130D-BA77-4344-9473-00C7E90FDE77}" type="sibTrans" cxnId="{971CF4E8-A62C-C246-86D8-BE4E12C96106}">
      <dgm:prSet/>
      <dgm:spPr/>
      <dgm:t>
        <a:bodyPr/>
        <a:lstStyle/>
        <a:p>
          <a:endParaRPr lang="en-US"/>
        </a:p>
      </dgm:t>
    </dgm:pt>
    <dgm:pt modelId="{B04BAB78-D87C-ED44-9032-E6D3E5D73622}">
      <dgm:prSet custT="1"/>
      <dgm:spPr/>
      <dgm:t>
        <a:bodyPr/>
        <a:lstStyle/>
        <a:p>
          <a:pPr rtl="0"/>
          <a:r>
            <a:rPr lang="ru-RU" sz="2600" dirty="0"/>
            <a:t>поточный метод</a:t>
          </a:r>
          <a:endParaRPr lang="en-US" sz="2600" dirty="0"/>
        </a:p>
      </dgm:t>
    </dgm:pt>
    <dgm:pt modelId="{DF8DCC28-5E09-9944-8932-2BA54FAC01CA}" type="parTrans" cxnId="{2DDAD9D9-FDC0-954A-AB50-394D856F756A}">
      <dgm:prSet/>
      <dgm:spPr/>
      <dgm:t>
        <a:bodyPr/>
        <a:lstStyle/>
        <a:p>
          <a:endParaRPr lang="en-US"/>
        </a:p>
      </dgm:t>
    </dgm:pt>
    <dgm:pt modelId="{F8BF204B-60C9-1342-A387-551DCC6C3714}" type="sibTrans" cxnId="{2DDAD9D9-FDC0-954A-AB50-394D856F756A}">
      <dgm:prSet/>
      <dgm:spPr/>
      <dgm:t>
        <a:bodyPr/>
        <a:lstStyle/>
        <a:p>
          <a:endParaRPr lang="en-US"/>
        </a:p>
      </dgm:t>
    </dgm:pt>
    <dgm:pt modelId="{FB13C105-216D-194F-9BEC-C4BC827FE379}" type="pres">
      <dgm:prSet presAssocID="{41CEE6D8-82CE-1F45-811B-F16D88458B17}" presName="arrowDiagram" presStyleCnt="0">
        <dgm:presLayoutVars>
          <dgm:chMax val="5"/>
          <dgm:dir/>
          <dgm:resizeHandles val="exact"/>
        </dgm:presLayoutVars>
      </dgm:prSet>
      <dgm:spPr/>
    </dgm:pt>
    <dgm:pt modelId="{A66222C7-3385-E248-9F52-A8B2A9E8D05E}" type="pres">
      <dgm:prSet presAssocID="{41CEE6D8-82CE-1F45-811B-F16D88458B17}" presName="arrow" presStyleLbl="bgShp" presStyleIdx="0" presStyleCnt="1"/>
      <dgm:spPr/>
    </dgm:pt>
    <dgm:pt modelId="{E6483EE0-D538-A445-BBAF-4E32898C9C4A}" type="pres">
      <dgm:prSet presAssocID="{41CEE6D8-82CE-1F45-811B-F16D88458B17}" presName="arrowDiagram3" presStyleCnt="0"/>
      <dgm:spPr/>
    </dgm:pt>
    <dgm:pt modelId="{08B2405A-52EE-7A48-A63F-5AC80B5016FC}" type="pres">
      <dgm:prSet presAssocID="{0F0C34E4-4656-BA40-AF29-2728FC0CD0EB}" presName="bullet3a" presStyleLbl="node1" presStyleIdx="0" presStyleCnt="3"/>
      <dgm:spPr/>
    </dgm:pt>
    <dgm:pt modelId="{1B75EFDA-C875-D64B-9DB6-5DCDCF75D280}" type="pres">
      <dgm:prSet presAssocID="{0F0C34E4-4656-BA40-AF29-2728FC0CD0EB}" presName="textBox3a" presStyleLbl="revTx" presStyleIdx="0" presStyleCnt="3" custScaleX="223856" custLinFactNeighborX="3903" custLinFactNeighborY="0">
        <dgm:presLayoutVars>
          <dgm:bulletEnabled val="1"/>
        </dgm:presLayoutVars>
      </dgm:prSet>
      <dgm:spPr/>
    </dgm:pt>
    <dgm:pt modelId="{B6EF018C-8301-7043-9C24-FC26FD1ED8C5}" type="pres">
      <dgm:prSet presAssocID="{EEFD2F2D-D12E-5F4E-91FE-04AB8CD98E85}" presName="bullet3b" presStyleLbl="node1" presStyleIdx="1" presStyleCnt="3"/>
      <dgm:spPr/>
    </dgm:pt>
    <dgm:pt modelId="{1164BD82-5FB9-F84A-A045-2D810193E178}" type="pres">
      <dgm:prSet presAssocID="{EEFD2F2D-D12E-5F4E-91FE-04AB8CD98E85}" presName="textBox3b" presStyleLbl="revTx" presStyleIdx="1" presStyleCnt="3" custScaleX="223856" custLinFactNeighborX="3789" custLinFactNeighborY="0">
        <dgm:presLayoutVars>
          <dgm:bulletEnabled val="1"/>
        </dgm:presLayoutVars>
      </dgm:prSet>
      <dgm:spPr/>
    </dgm:pt>
    <dgm:pt modelId="{C14AF5BC-737C-CA48-90D3-2066BC84277B}" type="pres">
      <dgm:prSet presAssocID="{B04BAB78-D87C-ED44-9032-E6D3E5D73622}" presName="bullet3c" presStyleLbl="node1" presStyleIdx="2" presStyleCnt="3"/>
      <dgm:spPr/>
    </dgm:pt>
    <dgm:pt modelId="{FCF451E1-1831-774D-83E1-E7D56E45FA91}" type="pres">
      <dgm:prSet presAssocID="{B04BAB78-D87C-ED44-9032-E6D3E5D73622}" presName="textBox3c" presStyleLbl="revTx" presStyleIdx="2" presStyleCnt="3" custScaleX="223856" custLinFactNeighborX="3789" custLinFactNeighborY="0">
        <dgm:presLayoutVars>
          <dgm:bulletEnabled val="1"/>
        </dgm:presLayoutVars>
      </dgm:prSet>
      <dgm:spPr/>
    </dgm:pt>
  </dgm:ptLst>
  <dgm:cxnLst>
    <dgm:cxn modelId="{AC35D705-B342-4FF0-8F20-5419139501C6}" type="presOf" srcId="{EEFD2F2D-D12E-5F4E-91FE-04AB8CD98E85}" destId="{1164BD82-5FB9-F84A-A045-2D810193E178}" srcOrd="0" destOrd="0" presId="urn:microsoft.com/office/officeart/2005/8/layout/arrow2"/>
    <dgm:cxn modelId="{A3614C0D-FCB0-7D49-A73F-26D12C7D487F}" srcId="{41CEE6D8-82CE-1F45-811B-F16D88458B17}" destId="{0F0C34E4-4656-BA40-AF29-2728FC0CD0EB}" srcOrd="0" destOrd="0" parTransId="{A9D13BF1-8042-FE46-A4D4-E67EEC8E9B82}" sibTransId="{EA1C38B9-E22E-354D-89A4-569747F353E7}"/>
    <dgm:cxn modelId="{C03F9D3E-26E8-41A6-9952-6773FAB5E9C8}" type="presOf" srcId="{41CEE6D8-82CE-1F45-811B-F16D88458B17}" destId="{FB13C105-216D-194F-9BEC-C4BC827FE379}" srcOrd="0" destOrd="0" presId="urn:microsoft.com/office/officeart/2005/8/layout/arrow2"/>
    <dgm:cxn modelId="{04253E73-5A9A-484D-8B3F-D83D8340FD10}" type="presOf" srcId="{0F0C34E4-4656-BA40-AF29-2728FC0CD0EB}" destId="{1B75EFDA-C875-D64B-9DB6-5DCDCF75D280}" srcOrd="0" destOrd="0" presId="urn:microsoft.com/office/officeart/2005/8/layout/arrow2"/>
    <dgm:cxn modelId="{4B054787-61E6-4940-90C6-4816CFB456E6}" type="presOf" srcId="{B04BAB78-D87C-ED44-9032-E6D3E5D73622}" destId="{FCF451E1-1831-774D-83E1-E7D56E45FA91}" srcOrd="0" destOrd="0" presId="urn:microsoft.com/office/officeart/2005/8/layout/arrow2"/>
    <dgm:cxn modelId="{2DDAD9D9-FDC0-954A-AB50-394D856F756A}" srcId="{41CEE6D8-82CE-1F45-811B-F16D88458B17}" destId="{B04BAB78-D87C-ED44-9032-E6D3E5D73622}" srcOrd="2" destOrd="0" parTransId="{DF8DCC28-5E09-9944-8932-2BA54FAC01CA}" sibTransId="{F8BF204B-60C9-1342-A387-551DCC6C3714}"/>
    <dgm:cxn modelId="{971CF4E8-A62C-C246-86D8-BE4E12C96106}" srcId="{41CEE6D8-82CE-1F45-811B-F16D88458B17}" destId="{EEFD2F2D-D12E-5F4E-91FE-04AB8CD98E85}" srcOrd="1" destOrd="0" parTransId="{1D1B84AC-7B44-294B-9B86-0FB71AB58997}" sibTransId="{0998130D-BA77-4344-9473-00C7E90FDE77}"/>
    <dgm:cxn modelId="{B5873E84-9B85-425C-BA79-DA9702B1AF64}" type="presParOf" srcId="{FB13C105-216D-194F-9BEC-C4BC827FE379}" destId="{A66222C7-3385-E248-9F52-A8B2A9E8D05E}" srcOrd="0" destOrd="0" presId="urn:microsoft.com/office/officeart/2005/8/layout/arrow2"/>
    <dgm:cxn modelId="{145698C5-F792-495C-B47A-B9C989C6768B}" type="presParOf" srcId="{FB13C105-216D-194F-9BEC-C4BC827FE379}" destId="{E6483EE0-D538-A445-BBAF-4E32898C9C4A}" srcOrd="1" destOrd="0" presId="urn:microsoft.com/office/officeart/2005/8/layout/arrow2"/>
    <dgm:cxn modelId="{BF73243D-2599-4B62-8EBE-719202769F60}" type="presParOf" srcId="{E6483EE0-D538-A445-BBAF-4E32898C9C4A}" destId="{08B2405A-52EE-7A48-A63F-5AC80B5016FC}" srcOrd="0" destOrd="0" presId="urn:microsoft.com/office/officeart/2005/8/layout/arrow2"/>
    <dgm:cxn modelId="{4DC75C35-E5EB-4976-B07C-8705745B155C}" type="presParOf" srcId="{E6483EE0-D538-A445-BBAF-4E32898C9C4A}" destId="{1B75EFDA-C875-D64B-9DB6-5DCDCF75D280}" srcOrd="1" destOrd="0" presId="urn:microsoft.com/office/officeart/2005/8/layout/arrow2"/>
    <dgm:cxn modelId="{E8DE288A-C5BA-4AE7-BFF7-508DE3FE61E3}" type="presParOf" srcId="{E6483EE0-D538-A445-BBAF-4E32898C9C4A}" destId="{B6EF018C-8301-7043-9C24-FC26FD1ED8C5}" srcOrd="2" destOrd="0" presId="urn:microsoft.com/office/officeart/2005/8/layout/arrow2"/>
    <dgm:cxn modelId="{81AD60CE-D258-4B40-8218-37BA11B09066}" type="presParOf" srcId="{E6483EE0-D538-A445-BBAF-4E32898C9C4A}" destId="{1164BD82-5FB9-F84A-A045-2D810193E178}" srcOrd="3" destOrd="0" presId="urn:microsoft.com/office/officeart/2005/8/layout/arrow2"/>
    <dgm:cxn modelId="{28C3CA44-5A4F-4D4A-8F6F-00110E05EEEE}" type="presParOf" srcId="{E6483EE0-D538-A445-BBAF-4E32898C9C4A}" destId="{C14AF5BC-737C-CA48-90D3-2066BC84277B}" srcOrd="4" destOrd="0" presId="urn:microsoft.com/office/officeart/2005/8/layout/arrow2"/>
    <dgm:cxn modelId="{06D9D27A-924F-4BF8-A297-BB7E901BE430}" type="presParOf" srcId="{E6483EE0-D538-A445-BBAF-4E32898C9C4A}" destId="{FCF451E1-1831-774D-83E1-E7D56E45FA9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0B90B-2D0F-DB4B-9694-7DC8672D775F}">
      <dsp:nvSpPr>
        <dsp:cNvPr id="0" name=""/>
        <dsp:cNvSpPr/>
      </dsp:nvSpPr>
      <dsp:spPr>
        <a:xfrm>
          <a:off x="6260" y="856856"/>
          <a:ext cx="4445099" cy="1778039"/>
        </a:xfrm>
        <a:prstGeom prst="homeP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dk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dk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85344" rIns="42672" bIns="85344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необезличенный</a:t>
          </a:r>
          <a:r>
            <a:rPr lang="en-US" sz="3200" kern="1200" dirty="0"/>
            <a:t> </a:t>
          </a:r>
          <a:r>
            <a:rPr lang="en-US" sz="3200" kern="1200" dirty="0" err="1"/>
            <a:t>ремонт</a:t>
          </a:r>
          <a:endParaRPr lang="en-US" sz="3200" kern="1200" dirty="0"/>
        </a:p>
      </dsp:txBody>
      <dsp:txXfrm>
        <a:off x="6260" y="856856"/>
        <a:ext cx="4000589" cy="1778039"/>
      </dsp:txXfrm>
    </dsp:sp>
    <dsp:sp modelId="{7884C0B8-6AAD-5345-B849-6B6FB122A223}">
      <dsp:nvSpPr>
        <dsp:cNvPr id="0" name=""/>
        <dsp:cNvSpPr/>
      </dsp:nvSpPr>
      <dsp:spPr>
        <a:xfrm>
          <a:off x="3562340" y="856856"/>
          <a:ext cx="4445099" cy="1778039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dk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dk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85344" rIns="42672" bIns="85344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обезличенный ремонт </a:t>
          </a:r>
          <a:endParaRPr lang="en-US" sz="3200" kern="1200" dirty="0"/>
        </a:p>
      </dsp:txBody>
      <dsp:txXfrm>
        <a:off x="4451360" y="856856"/>
        <a:ext cx="2667060" cy="1778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8384F-DD84-FD4B-B9AB-7521C55CE3E7}">
      <dsp:nvSpPr>
        <dsp:cNvPr id="0" name=""/>
        <dsp:cNvSpPr/>
      </dsp:nvSpPr>
      <dsp:spPr>
        <a:xfrm rot="16200000">
          <a:off x="1678" y="630076"/>
          <a:ext cx="3613472" cy="361347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shade val="8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shade val="8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solidFill>
                <a:srgbClr val="000000"/>
              </a:solidFill>
            </a:rPr>
            <a:t>к</a:t>
          </a:r>
          <a:r>
            <a:rPr lang="en-US" sz="3300" kern="1200" dirty="0" err="1">
              <a:solidFill>
                <a:srgbClr val="000000"/>
              </a:solidFill>
            </a:rPr>
            <a:t>апитальный</a:t>
          </a:r>
          <a:r>
            <a:rPr lang="ru-RU" sz="3300" kern="1200" dirty="0">
              <a:solidFill>
                <a:srgbClr val="000000"/>
              </a:solidFill>
            </a:rPr>
            <a:t> ремонт</a:t>
          </a:r>
          <a:r>
            <a:rPr lang="en-US" sz="3300" kern="1200" dirty="0">
              <a:solidFill>
                <a:srgbClr val="000000"/>
              </a:solidFill>
            </a:rPr>
            <a:t> </a:t>
          </a:r>
        </a:p>
      </dsp:txBody>
      <dsp:txXfrm rot="5400000">
        <a:off x="1678" y="1533444"/>
        <a:ext cx="2981114" cy="1806736"/>
      </dsp:txXfrm>
    </dsp:sp>
    <dsp:sp modelId="{77F768F6-A7A4-754A-8EDF-86B35630B425}">
      <dsp:nvSpPr>
        <dsp:cNvPr id="0" name=""/>
        <dsp:cNvSpPr/>
      </dsp:nvSpPr>
      <dsp:spPr>
        <a:xfrm rot="5400000">
          <a:off x="3852448" y="630076"/>
          <a:ext cx="3613472" cy="361347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shade val="80000"/>
                <a:hueOff val="-261683"/>
                <a:satOff val="-39711"/>
                <a:lumOff val="33716"/>
                <a:alphaOff val="0"/>
                <a:shade val="63000"/>
                <a:satMod val="165000"/>
              </a:schemeClr>
            </a:gs>
            <a:gs pos="30000">
              <a:schemeClr val="accent6">
                <a:shade val="80000"/>
                <a:hueOff val="-261683"/>
                <a:satOff val="-39711"/>
                <a:lumOff val="33716"/>
                <a:alphaOff val="0"/>
                <a:shade val="58000"/>
                <a:satMod val="165000"/>
              </a:schemeClr>
            </a:gs>
            <a:gs pos="75000">
              <a:schemeClr val="accent6">
                <a:shade val="80000"/>
                <a:hueOff val="-261683"/>
                <a:satOff val="-39711"/>
                <a:lumOff val="33716"/>
                <a:alphaOff val="0"/>
                <a:shade val="30000"/>
                <a:satMod val="175000"/>
              </a:schemeClr>
            </a:gs>
            <a:gs pos="100000">
              <a:schemeClr val="accent6">
                <a:shade val="80000"/>
                <a:hueOff val="-261683"/>
                <a:satOff val="-39711"/>
                <a:lumOff val="3371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solidFill>
                <a:srgbClr val="000000"/>
              </a:solidFill>
            </a:rPr>
            <a:t>текущий ремонт</a:t>
          </a:r>
          <a:br>
            <a:rPr lang="ru-RU" sz="3300" kern="1200" dirty="0">
              <a:solidFill>
                <a:srgbClr val="000000"/>
              </a:solidFill>
            </a:rPr>
          </a:br>
          <a:endParaRPr lang="en-US" sz="3300" kern="1200" dirty="0">
            <a:solidFill>
              <a:srgbClr val="000000"/>
            </a:solidFill>
          </a:endParaRPr>
        </a:p>
      </dsp:txBody>
      <dsp:txXfrm rot="-5400000">
        <a:off x="4484806" y="1533444"/>
        <a:ext cx="2981114" cy="18067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A219D-A691-CB4A-97C7-5BF411CD4C5F}">
      <dsp:nvSpPr>
        <dsp:cNvPr id="0" name=""/>
        <dsp:cNvSpPr/>
      </dsp:nvSpPr>
      <dsp:spPr>
        <a:xfrm>
          <a:off x="0" y="943292"/>
          <a:ext cx="7467600" cy="2987040"/>
        </a:xfrm>
        <a:prstGeom prst="leftRightRibb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338600-1777-EB48-A9C2-F17F1AB23803}">
      <dsp:nvSpPr>
        <dsp:cNvPr id="0" name=""/>
        <dsp:cNvSpPr/>
      </dsp:nvSpPr>
      <dsp:spPr>
        <a:xfrm>
          <a:off x="896112" y="1466024"/>
          <a:ext cx="2464308" cy="1463649"/>
        </a:xfrm>
        <a:prstGeom prst="rect">
          <a:avLst/>
        </a:prstGeom>
        <a:noFill/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52908" rIns="0" bIns="163830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 err="1">
              <a:solidFill>
                <a:schemeClr val="tx1"/>
              </a:solidFill>
            </a:rPr>
            <a:t>плановый</a:t>
          </a:r>
          <a:r>
            <a:rPr lang="en-US" sz="4300" kern="1200" dirty="0">
              <a:solidFill>
                <a:schemeClr val="tx1"/>
              </a:solidFill>
            </a:rPr>
            <a:t> </a:t>
          </a:r>
          <a:r>
            <a:rPr lang="en-US" sz="4300" kern="1200" dirty="0" err="1">
              <a:solidFill>
                <a:schemeClr val="tx1"/>
              </a:solidFill>
            </a:rPr>
            <a:t>ремонт</a:t>
          </a:r>
          <a:r>
            <a:rPr lang="en-US" sz="4300" kern="1200" dirty="0">
              <a:solidFill>
                <a:schemeClr val="tx1"/>
              </a:solidFill>
            </a:rPr>
            <a:t> </a:t>
          </a:r>
        </a:p>
      </dsp:txBody>
      <dsp:txXfrm>
        <a:off x="896112" y="1466024"/>
        <a:ext cx="2464308" cy="1463649"/>
      </dsp:txXfrm>
    </dsp:sp>
    <dsp:sp modelId="{DD8F61B4-59F8-4F48-A836-C349E6915C88}">
      <dsp:nvSpPr>
        <dsp:cNvPr id="0" name=""/>
        <dsp:cNvSpPr/>
      </dsp:nvSpPr>
      <dsp:spPr>
        <a:xfrm>
          <a:off x="3733800" y="1943950"/>
          <a:ext cx="2912364" cy="1463649"/>
        </a:xfrm>
        <a:prstGeom prst="rect">
          <a:avLst/>
        </a:prstGeom>
        <a:noFill/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52908" rIns="0" bIns="163830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 err="1">
              <a:solidFill>
                <a:schemeClr val="tx1"/>
              </a:solidFill>
            </a:rPr>
            <a:t>неплановый</a:t>
          </a:r>
          <a:r>
            <a:rPr lang="en-US" sz="4300" kern="1200" dirty="0">
              <a:solidFill>
                <a:schemeClr val="tx1"/>
              </a:solidFill>
            </a:rPr>
            <a:t> </a:t>
          </a:r>
          <a:r>
            <a:rPr lang="en-US" sz="4300" kern="1200" dirty="0" err="1">
              <a:solidFill>
                <a:schemeClr val="tx1"/>
              </a:solidFill>
            </a:rPr>
            <a:t>ремонт</a:t>
          </a:r>
          <a:endParaRPr lang="en-US" sz="4300" kern="1200" dirty="0">
            <a:solidFill>
              <a:schemeClr val="tx1"/>
            </a:solidFill>
          </a:endParaRPr>
        </a:p>
      </dsp:txBody>
      <dsp:txXfrm>
        <a:off x="3733800" y="1943950"/>
        <a:ext cx="2912364" cy="14636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81DA3-B3E7-B241-99B6-C52AA7207C3C}">
      <dsp:nvSpPr>
        <dsp:cNvPr id="0" name=""/>
        <dsp:cNvSpPr/>
      </dsp:nvSpPr>
      <dsp:spPr>
        <a:xfrm>
          <a:off x="4107" y="0"/>
          <a:ext cx="2464308" cy="2339340"/>
        </a:xfrm>
        <a:prstGeom prst="upArrow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shade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shade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79C165-48C0-544A-8AB9-E5800CB5264E}">
      <dsp:nvSpPr>
        <dsp:cNvPr id="0" name=""/>
        <dsp:cNvSpPr/>
      </dsp:nvSpPr>
      <dsp:spPr>
        <a:xfrm>
          <a:off x="2542344" y="0"/>
          <a:ext cx="4181856" cy="2339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регламентированный</a:t>
          </a:r>
          <a:r>
            <a:rPr lang="en-US" sz="3200" kern="1200" dirty="0"/>
            <a:t> </a:t>
          </a:r>
          <a:r>
            <a:rPr lang="en-US" sz="3200" kern="1200" dirty="0" err="1"/>
            <a:t>ремонт</a:t>
          </a:r>
          <a:r>
            <a:rPr lang="en-US" sz="3200" kern="1200" dirty="0"/>
            <a:t> </a:t>
          </a:r>
        </a:p>
      </dsp:txBody>
      <dsp:txXfrm>
        <a:off x="2542344" y="0"/>
        <a:ext cx="4181856" cy="2339340"/>
      </dsp:txXfrm>
    </dsp:sp>
    <dsp:sp modelId="{2A813A6D-583A-D546-8AF2-8E75C86B9297}">
      <dsp:nvSpPr>
        <dsp:cNvPr id="0" name=""/>
        <dsp:cNvSpPr/>
      </dsp:nvSpPr>
      <dsp:spPr>
        <a:xfrm>
          <a:off x="743399" y="2534285"/>
          <a:ext cx="2464308" cy="2339340"/>
        </a:xfrm>
        <a:prstGeom prst="downArrow">
          <a:avLst/>
        </a:prstGeom>
        <a:gradFill rotWithShape="0">
          <a:gsLst>
            <a:gs pos="0">
              <a:schemeClr val="accent2">
                <a:shade val="50000"/>
                <a:hueOff val="779905"/>
                <a:satOff val="-13674"/>
                <a:lumOff val="50600"/>
                <a:alphaOff val="0"/>
                <a:shade val="63000"/>
                <a:satMod val="165000"/>
              </a:schemeClr>
            </a:gs>
            <a:gs pos="30000">
              <a:schemeClr val="accent2">
                <a:shade val="50000"/>
                <a:hueOff val="779905"/>
                <a:satOff val="-13674"/>
                <a:lumOff val="50600"/>
                <a:alphaOff val="0"/>
                <a:shade val="58000"/>
                <a:satMod val="165000"/>
              </a:schemeClr>
            </a:gs>
            <a:gs pos="75000">
              <a:schemeClr val="accent2">
                <a:shade val="50000"/>
                <a:hueOff val="779905"/>
                <a:satOff val="-13674"/>
                <a:lumOff val="50600"/>
                <a:alphaOff val="0"/>
                <a:shade val="30000"/>
                <a:satMod val="175000"/>
              </a:schemeClr>
            </a:gs>
            <a:gs pos="100000">
              <a:schemeClr val="accent2">
                <a:shade val="50000"/>
                <a:hueOff val="779905"/>
                <a:satOff val="-13674"/>
                <a:lumOff val="5060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30DB23-BE79-5946-9B69-84688624E08D}">
      <dsp:nvSpPr>
        <dsp:cNvPr id="0" name=""/>
        <dsp:cNvSpPr/>
      </dsp:nvSpPr>
      <dsp:spPr>
        <a:xfrm>
          <a:off x="3281636" y="2534285"/>
          <a:ext cx="4181856" cy="2339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ремонт</a:t>
          </a:r>
          <a:r>
            <a:rPr lang="en-US" sz="3200" kern="1200" dirty="0"/>
            <a:t> </a:t>
          </a:r>
          <a:r>
            <a:rPr lang="en-US" sz="3200" kern="1200" dirty="0" err="1"/>
            <a:t>по</a:t>
          </a:r>
          <a:r>
            <a:rPr lang="en-US" sz="3200" kern="1200" dirty="0"/>
            <a:t> </a:t>
          </a:r>
          <a:r>
            <a:rPr lang="en-US" sz="3200" kern="1200" dirty="0" err="1"/>
            <a:t>техническому</a:t>
          </a:r>
          <a:r>
            <a:rPr lang="en-US" sz="3200" kern="1200" dirty="0"/>
            <a:t> </a:t>
          </a:r>
          <a:r>
            <a:rPr lang="en-US" sz="3200" kern="1200" dirty="0" err="1"/>
            <a:t>состоянию</a:t>
          </a:r>
          <a:endParaRPr lang="en-US" sz="3200" kern="1200" dirty="0"/>
        </a:p>
      </dsp:txBody>
      <dsp:txXfrm>
        <a:off x="3281636" y="2534285"/>
        <a:ext cx="4181856" cy="23393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6222C7-3385-E248-9F52-A8B2A9E8D05E}">
      <dsp:nvSpPr>
        <dsp:cNvPr id="0" name=""/>
        <dsp:cNvSpPr/>
      </dsp:nvSpPr>
      <dsp:spPr>
        <a:xfrm>
          <a:off x="-184206" y="103187"/>
          <a:ext cx="7467600" cy="4667249"/>
        </a:xfrm>
        <a:prstGeom prst="swooshArrow">
          <a:avLst>
            <a:gd name="adj1" fmla="val 25000"/>
            <a:gd name="adj2" fmla="val 2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B2405A-52EE-7A48-A63F-5AC80B5016FC}">
      <dsp:nvSpPr>
        <dsp:cNvPr id="0" name=""/>
        <dsp:cNvSpPr/>
      </dsp:nvSpPr>
      <dsp:spPr>
        <a:xfrm>
          <a:off x="764178" y="3324523"/>
          <a:ext cx="194157" cy="19415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dk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dk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75EFDA-C875-D64B-9DB6-5DCDCF75D280}">
      <dsp:nvSpPr>
        <dsp:cNvPr id="0" name=""/>
        <dsp:cNvSpPr/>
      </dsp:nvSpPr>
      <dsp:spPr>
        <a:xfrm>
          <a:off x="-148349" y="3421602"/>
          <a:ext cx="3894984" cy="1348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80" tIns="0" rIns="0" bIns="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тупиковый метод</a:t>
          </a:r>
        </a:p>
      </dsp:txBody>
      <dsp:txXfrm>
        <a:off x="-148349" y="3421602"/>
        <a:ext cx="3894984" cy="1348835"/>
      </dsp:txXfrm>
    </dsp:sp>
    <dsp:sp modelId="{B6EF018C-8301-7043-9C24-FC26FD1ED8C5}">
      <dsp:nvSpPr>
        <dsp:cNvPr id="0" name=""/>
        <dsp:cNvSpPr/>
      </dsp:nvSpPr>
      <dsp:spPr>
        <a:xfrm>
          <a:off x="2477992" y="2055964"/>
          <a:ext cx="350977" cy="35097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dk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dk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64BD82-5FB9-F84A-A045-2D810193E178}">
      <dsp:nvSpPr>
        <dsp:cNvPr id="0" name=""/>
        <dsp:cNvSpPr/>
      </dsp:nvSpPr>
      <dsp:spPr>
        <a:xfrm>
          <a:off x="1611500" y="2231453"/>
          <a:ext cx="4012000" cy="2538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976" tIns="0" rIns="0" bIns="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а</a:t>
          </a:r>
          <a:r>
            <a:rPr lang="en-US" sz="2600" kern="1200" dirty="0" err="1"/>
            <a:t>грегатны</a:t>
          </a:r>
          <a:r>
            <a:rPr lang="ru-RU" sz="2600" kern="1200" dirty="0"/>
            <a:t>й метод</a:t>
          </a:r>
          <a:endParaRPr lang="en-US" sz="2600" kern="1200" dirty="0"/>
        </a:p>
      </dsp:txBody>
      <dsp:txXfrm>
        <a:off x="1611500" y="2231453"/>
        <a:ext cx="4012000" cy="2538984"/>
      </dsp:txXfrm>
    </dsp:sp>
    <dsp:sp modelId="{C14AF5BC-737C-CA48-90D3-2066BC84277B}">
      <dsp:nvSpPr>
        <dsp:cNvPr id="0" name=""/>
        <dsp:cNvSpPr/>
      </dsp:nvSpPr>
      <dsp:spPr>
        <a:xfrm>
          <a:off x="4539050" y="1284001"/>
          <a:ext cx="485394" cy="48539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dk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dk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F451E1-1831-774D-83E1-E7D56E45FA91}">
      <dsp:nvSpPr>
        <dsp:cNvPr id="0" name=""/>
        <dsp:cNvSpPr/>
      </dsp:nvSpPr>
      <dsp:spPr>
        <a:xfrm>
          <a:off x="3671858" y="1526698"/>
          <a:ext cx="4012000" cy="3243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7200" tIns="0" rIns="0" bIns="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поточный метод</a:t>
          </a:r>
          <a:endParaRPr lang="en-US" sz="2600" kern="1200" dirty="0"/>
        </a:p>
      </dsp:txBody>
      <dsp:txXfrm>
        <a:off x="3671858" y="1526698"/>
        <a:ext cx="4012000" cy="3243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D97E16C-4B33-4786-A19C-F114B17245CA}" type="datetimeFigureOut">
              <a:rPr lang="ru-RU"/>
              <a:pPr>
                <a:defRPr/>
              </a:pPr>
              <a:t>04.12.2021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98CB0A9-F414-429B-8DC6-4A06528C7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DE20B-00F5-49E3-89BB-5D38208E74E1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BE743-4B71-4DE7-9153-E1A13AEBF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DDF1A-0B7D-4251-AFD6-E8EA251F06B4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36A40-4D81-44F0-9FA2-36D8C8CDC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5D2D1-EF2C-4486-B89C-29A0763DDAD8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6B45E-1A9B-491B-95E8-7B6710106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EA30EF-4867-48EF-82AC-580AF06770B4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421071-7949-46DC-A9DE-C0ECF4FD5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5625C-6361-42BF-84E6-446A7B9D43C0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CFD58-2698-4212-876D-E3FF9F88E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06D5F-BE7C-4316-9439-ECE5ED781EBE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DA09-A436-4E48-BAA2-CBF5F62BC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47430-F547-4184-B2A9-280530634AF8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51BC1-792D-4384-B1A9-2F671BCE5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F5726C-80FC-4A9D-ABDF-43C91EB6515E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BEA65E-5BE3-4A67-82C2-D0AE3027A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ABB05-4C8A-4042-AFFC-2F011B840C9B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AD26F-37EF-4B20-AFD9-32C2776CD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6CE26C0-4BA1-4CE2-AD96-10465BC2A6C8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185816-20A6-480B-A553-199FB7D80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ABBAAC-18D9-466C-BA09-C1323DBDF420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3964FD-C172-4BB7-A161-30CB06895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142CAAA-59DF-4A3E-8064-0468D9DCCE33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36ADE2-749C-4DDA-9A3B-BDB6636FB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84" r:id="rId4"/>
    <p:sldLayoutId id="2147483785" r:id="rId5"/>
    <p:sldLayoutId id="2147483792" r:id="rId6"/>
    <p:sldLayoutId id="2147483786" r:id="rId7"/>
    <p:sldLayoutId id="2147483793" r:id="rId8"/>
    <p:sldLayoutId id="2147483794" r:id="rId9"/>
    <p:sldLayoutId id="2147483787" r:id="rId10"/>
    <p:sldLayoutId id="214748378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5CF86-61E3-4AB0-9960-FA78ACE0F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A8738F-7A7F-4EBB-8DF2-CE0D4A02DB7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C56CCC7-BAFD-494B-AC37-7BE5AD99E5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421071-7949-46DC-A9DE-C0ECF4FD567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4991B15-518E-479B-AB80-E2BC55DE3F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797F441-63DC-4CCF-A358-33DDCE9A4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295394A-1565-47D5-8715-7ECB3BF6EF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53" y="524631"/>
            <a:ext cx="4178893" cy="9478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3D60E3-C826-4A11-B777-247468AAD888}"/>
              </a:ext>
            </a:extLst>
          </p:cNvPr>
          <p:cNvSpPr txBox="1"/>
          <p:nvPr/>
        </p:nvSpPr>
        <p:spPr>
          <a:xfrm>
            <a:off x="125759" y="1320045"/>
            <a:ext cx="8892480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№9 «</a:t>
            </a:r>
            <a:r>
              <a:rPr lang="ru-RU" sz="3600" b="1" dirty="0">
                <a:solidFill>
                  <a:schemeClr val="bg1"/>
                </a:solidFill>
              </a:rPr>
              <a:t>Организация ремонта 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610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30213" y="1616075"/>
            <a:ext cx="8308975" cy="364807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solidFill>
                  <a:srgbClr val="000000"/>
                </a:solidFill>
              </a:rPr>
              <a:t>Разнотипность ремонтируемых машин, неравномерность по времени поступления в ремонт </a:t>
            </a:r>
            <a:r>
              <a:rPr lang="ru-RU" dirty="0" err="1">
                <a:solidFill>
                  <a:srgbClr val="000000"/>
                </a:solidFill>
              </a:rPr>
              <a:t>одномарочных</a:t>
            </a:r>
            <a:r>
              <a:rPr lang="ru-RU" dirty="0">
                <a:solidFill>
                  <a:srgbClr val="000000"/>
                </a:solidFill>
              </a:rPr>
              <a:t> машин, необходимость выполнения различных операций на универсальном оборудовании вызывает частую перестройку работы, переналадку оборудования, потребность в запасах деталей и материалов разнообразной номенклатуры. Все это требует высокой квалификации рабочих и инженерно-технических работников. Для единичного производства характерна большая продолжительность ремонта при высокой себестоимости. Примером единичного производства могут служить центральные ремонтные мастерские (ЦРМ) и ремонтно-прокатные базы (РПБ) строительных трестов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A3EF187-0B8A-42B1-B14C-6EA1F8FB967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406400"/>
            <a:ext cx="8308975" cy="5842000"/>
          </a:xfrm>
        </p:spPr>
        <p:txBody>
          <a:bodyPr/>
          <a:lstStyle/>
          <a:p>
            <a:r>
              <a:rPr lang="ru-RU" sz="2200" b="1" i="1" dirty="0">
                <a:solidFill>
                  <a:srgbClr val="000000"/>
                </a:solidFill>
              </a:rPr>
              <a:t>Серийный</a:t>
            </a:r>
            <a:r>
              <a:rPr lang="ru-RU" sz="2200" b="1" dirty="0">
                <a:solidFill>
                  <a:srgbClr val="000000"/>
                </a:solidFill>
              </a:rPr>
              <a:t> тип </a:t>
            </a:r>
            <a:r>
              <a:rPr lang="ru-RU" sz="2200" dirty="0">
                <a:solidFill>
                  <a:srgbClr val="000000"/>
                </a:solidFill>
              </a:rPr>
              <a:t>ремонтного производства характеризуется ремон­том ограниченной номенклатуры машин сериями, повторяющимися через определенные промежутки времени. В зависимости от числа машин в серии, трудоемкости их ремонта, частоты повторяемости серий в течение года различают мелкосерийное, среднесерийное и крупносерийное производство.</a:t>
            </a:r>
          </a:p>
          <a:p>
            <a:r>
              <a:rPr lang="ru-RU" sz="2200" b="1" i="1" dirty="0">
                <a:solidFill>
                  <a:srgbClr val="000000"/>
                </a:solidFill>
              </a:rPr>
              <a:t>Массовый</a:t>
            </a:r>
            <a:r>
              <a:rPr lang="ru-RU" sz="2200" b="1" dirty="0">
                <a:solidFill>
                  <a:srgbClr val="000000"/>
                </a:solidFill>
              </a:rPr>
              <a:t> тип </a:t>
            </a:r>
            <a:r>
              <a:rPr lang="ru-RU" sz="2200" dirty="0">
                <a:solidFill>
                  <a:srgbClr val="000000"/>
                </a:solidFill>
              </a:rPr>
              <a:t>ремонтного производства характеризуется достаточно большим выпуском из ремонта однотипных машин при непрерывном выполнении на рабочих местах одних и тех же постоянно повторяющихся операций. Для массового производства характерны узкоспециализированные оборудование, приспособления и инструмент, а также узкая специализация рабочих мест. Это позволяет автоматизировать технологические процессы.</a:t>
            </a:r>
          </a:p>
          <a:p>
            <a:endParaRPr lang="en-US" dirty="0"/>
          </a:p>
        </p:txBody>
      </p:sp>
      <p:sp>
        <p:nvSpPr>
          <p:cNvPr id="1843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554BB21-2260-4CBB-ACC9-36B0C91ACC6C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>
                <a:solidFill>
                  <a:srgbClr val="000000"/>
                </a:solidFill>
              </a:rPr>
              <a:t>Классификация видов и методов ремонта</a:t>
            </a:r>
            <a:r>
              <a:rPr lang="ru-RU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200" dirty="0">
                <a:solidFill>
                  <a:srgbClr val="000000"/>
                </a:solidFill>
              </a:rPr>
              <a:t>	Процесс ремонта может быть классифицирован по разным признакам.</a:t>
            </a:r>
          </a:p>
          <a:p>
            <a:pPr>
              <a:buNone/>
            </a:pPr>
            <a:r>
              <a:rPr lang="ru-RU" sz="2200" dirty="0">
                <a:solidFill>
                  <a:srgbClr val="000000"/>
                </a:solidFill>
              </a:rPr>
              <a:t>	Признаки классификации, установленные ГОСТ 18322</a:t>
            </a:r>
            <a:r>
              <a:rPr lang="ru-RU" sz="2000" dirty="0"/>
              <a:t>–</a:t>
            </a:r>
            <a:r>
              <a:rPr lang="ru-RU" sz="2200" dirty="0">
                <a:solidFill>
                  <a:srgbClr val="000000"/>
                </a:solidFill>
              </a:rPr>
              <a:t>78 «Система технического обслуживания и ремонта техники. Термины и определения»: </a:t>
            </a:r>
          </a:p>
          <a:p>
            <a:pPr>
              <a:buFont typeface="Wingdings" pitchFamily="2" charset="2"/>
              <a:buNone/>
            </a:pPr>
            <a:r>
              <a:rPr lang="ru-RU" sz="2200" dirty="0">
                <a:solidFill>
                  <a:srgbClr val="000000"/>
                </a:solidFill>
              </a:rPr>
              <a:t>- сохранение принадлежности ремонтируемых частей,</a:t>
            </a:r>
          </a:p>
          <a:p>
            <a:pPr>
              <a:buFont typeface="Wingdings" pitchFamily="2" charset="2"/>
              <a:buNone/>
            </a:pPr>
            <a:r>
              <a:rPr lang="ru-RU" sz="2200" dirty="0">
                <a:solidFill>
                  <a:srgbClr val="000000"/>
                </a:solidFill>
              </a:rPr>
              <a:t>- степень восстановления ресурса, </a:t>
            </a:r>
          </a:p>
          <a:p>
            <a:pPr>
              <a:buFont typeface="Wingdings" pitchFamily="2" charset="2"/>
              <a:buNone/>
            </a:pPr>
            <a:r>
              <a:rPr lang="ru-RU" sz="2200" dirty="0">
                <a:solidFill>
                  <a:srgbClr val="000000"/>
                </a:solidFill>
              </a:rPr>
              <a:t>- планирование, </a:t>
            </a:r>
          </a:p>
          <a:p>
            <a:pPr>
              <a:buFont typeface="Wingdings" pitchFamily="2" charset="2"/>
              <a:buNone/>
            </a:pPr>
            <a:r>
              <a:rPr lang="ru-RU" sz="2200" dirty="0">
                <a:solidFill>
                  <a:srgbClr val="000000"/>
                </a:solidFill>
              </a:rPr>
              <a:t>- регламентация выполнения, </a:t>
            </a:r>
          </a:p>
          <a:p>
            <a:pPr>
              <a:buFont typeface="Wingdings" pitchFamily="2" charset="2"/>
              <a:buNone/>
            </a:pPr>
            <a:r>
              <a:rPr lang="ru-RU" sz="2200" dirty="0">
                <a:solidFill>
                  <a:srgbClr val="000000"/>
                </a:solidFill>
              </a:rPr>
              <a:t>- организация выполнения 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2B116FD-12E6-4DB1-913F-5A0B25A0FB09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>
                <a:solidFill>
                  <a:srgbClr val="000000"/>
                </a:solidFill>
              </a:rPr>
              <a:t>По признаку «</a:t>
            </a:r>
            <a:r>
              <a:rPr lang="ru-RU" sz="3100" b="1" i="1" dirty="0">
                <a:solidFill>
                  <a:srgbClr val="000000"/>
                </a:solidFill>
              </a:rPr>
              <a:t>сохранение принадлежности»</a:t>
            </a:r>
            <a:r>
              <a:rPr lang="ru-RU" sz="3100" b="1" dirty="0">
                <a:solidFill>
                  <a:srgbClr val="000000"/>
                </a:solidFill>
              </a:rPr>
              <a:t> </a:t>
            </a:r>
            <a:r>
              <a:rPr lang="ru-RU" sz="3100" dirty="0">
                <a:solidFill>
                  <a:srgbClr val="000000"/>
                </a:solidFill>
              </a:rPr>
              <a:t>ремонтируемых частей различают: </a:t>
            </a:r>
            <a:endParaRPr lang="en-US" sz="3100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11200" y="2756646"/>
          <a:ext cx="8013700" cy="3491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6AF892E-9B49-472F-94C6-7203EF2C057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err="1">
                <a:solidFill>
                  <a:srgbClr val="000000"/>
                </a:solidFill>
              </a:rPr>
              <a:t>Необезличенный</a:t>
            </a:r>
            <a:r>
              <a:rPr lang="ru-RU" sz="3200" b="1" dirty="0">
                <a:solidFill>
                  <a:srgbClr val="000000"/>
                </a:solidFill>
              </a:rPr>
              <a:t> ремонт 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7672388" cy="41338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/>
              <a:t>При </a:t>
            </a:r>
            <a:r>
              <a:rPr lang="ru-RU" i="1" dirty="0" err="1"/>
              <a:t>необезличенном</a:t>
            </a:r>
            <a:r>
              <a:rPr lang="ru-RU" dirty="0"/>
              <a:t> ремонте сохраняется принадлежность восстанавливаемых (отремонтированных) составных частей к определенному экземпляру изделия. Это значит, что снятые с данной машины изношенные сборочные единицы (агрегаты и узлы) и детали после их восстановления или ремонта устанавливают на ту же машину, с которой они были сняты. Второстепенные детали (крепежные, прокладки и т. п.) могут быть заменены.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/>
              <a:t>Этот вид ремонта может быть применен только в том случае, когда ремонтируется большая номенклатура машин малыми сериями.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78E5D9F-92A7-45B8-BEBB-237A16B41366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>
                <a:solidFill>
                  <a:srgbClr val="000000"/>
                </a:solidFill>
              </a:rPr>
              <a:t>Обезличенный ремонт </a:t>
            </a:r>
            <a:endParaRPr lang="en-US" b="1" dirty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1752600"/>
            <a:ext cx="8308975" cy="3713163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>
                <a:solidFill>
                  <a:srgbClr val="000000"/>
                </a:solidFill>
              </a:rPr>
              <a:t>Обезличенный</a:t>
            </a:r>
            <a:r>
              <a:rPr lang="ru-RU" dirty="0">
                <a:solidFill>
                  <a:srgbClr val="000000"/>
                </a:solidFill>
              </a:rPr>
              <a:t> ремонт характерен тем, что отремонтированные сборочные единицы и детали устанавливают на любую машину данной марки. Следовательно, принадлежность восстановленных или отремонтированных составных частей к определенному экземпляру машин не сохраняется. Этот вид ремонта более прогрессивный по сравнению с </a:t>
            </a:r>
            <a:r>
              <a:rPr lang="ru-RU" dirty="0" err="1">
                <a:solidFill>
                  <a:srgbClr val="000000"/>
                </a:solidFill>
              </a:rPr>
              <a:t>необезличенным</a:t>
            </a:r>
            <a:r>
              <a:rPr lang="ru-RU" dirty="0">
                <a:solidFill>
                  <a:srgbClr val="000000"/>
                </a:solidFill>
              </a:rPr>
              <a:t>, поэтому он является основным.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solidFill>
                  <a:srgbClr val="000000"/>
                </a:solidFill>
              </a:rPr>
              <a:t>Обезличенный ремонт базируется на взаимозаменяемости деталей и сборочных единиц, заложенной при изготовлении машин. Он позволяет применять передовую организацию производства </a:t>
            </a:r>
            <a:r>
              <a:rPr lang="ru-RU" dirty="0"/>
              <a:t>–</a:t>
            </a:r>
            <a:r>
              <a:rPr lang="ru-RU" dirty="0">
                <a:solidFill>
                  <a:srgbClr val="000000"/>
                </a:solidFill>
              </a:rPr>
              <a:t> агрегатный и поточный ремонты, которые предусматривают сборку машин из заранее отремонтированных сборочных единиц.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FF1A31-8E8C-40CD-B203-344EC9D4B5F0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</a:rPr>
              <a:t>По признаку </a:t>
            </a:r>
            <a:r>
              <a:rPr lang="ru-RU" sz="2400" b="1" i="1" dirty="0">
                <a:solidFill>
                  <a:srgbClr val="000000"/>
                </a:solidFill>
              </a:rPr>
              <a:t>«степень восстановления ресурса» </a:t>
            </a:r>
            <a:r>
              <a:rPr lang="ru-RU" sz="2400" dirty="0">
                <a:solidFill>
                  <a:srgbClr val="000000"/>
                </a:solidFill>
              </a:rPr>
              <a:t> различают</a:t>
            </a:r>
            <a:endParaRPr lang="en-US" sz="2400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6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FE0377-D04B-4D28-BEB2-2DA7C502E3E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1570038"/>
            <a:ext cx="8308975" cy="3763962"/>
          </a:xfrm>
        </p:spPr>
        <p:txBody>
          <a:bodyPr/>
          <a:lstStyle/>
          <a:p>
            <a:r>
              <a:rPr lang="ru-RU" sz="2100" i="1" dirty="0">
                <a:solidFill>
                  <a:srgbClr val="000000"/>
                </a:solidFill>
              </a:rPr>
              <a:t>Капитальный ремонт</a:t>
            </a:r>
            <a:r>
              <a:rPr lang="ru-RU" sz="2100" dirty="0">
                <a:solidFill>
                  <a:srgbClr val="000000"/>
                </a:solidFill>
              </a:rPr>
              <a:t> выполняется для восстановления исправности и ресурса изделия, близкого к полному, с заменой или восстановлением любых его частей, в том числе базовых. При этом под базовой частью понимают основную часть изделия, предназначенную для его компоновки и установки других частей (например, поворотная платформа экскаватора).</a:t>
            </a:r>
          </a:p>
          <a:p>
            <a:r>
              <a:rPr lang="ru-RU" sz="2100" i="1" dirty="0">
                <a:solidFill>
                  <a:srgbClr val="000000"/>
                </a:solidFill>
              </a:rPr>
              <a:t>Текущий ремонт</a:t>
            </a:r>
            <a:r>
              <a:rPr lang="ru-RU" sz="2100" dirty="0">
                <a:solidFill>
                  <a:srgbClr val="000000"/>
                </a:solidFill>
              </a:rPr>
              <a:t> выполняется для обеспечения работоспособности изделия. Он заключается в замене или восстановлении отдельных частей машин.</a:t>
            </a:r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20FEF9-6EEA-422B-BC7A-01285640443B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По признаку </a:t>
            </a:r>
            <a:r>
              <a:rPr lang="ru-RU" b="1" dirty="0">
                <a:solidFill>
                  <a:srgbClr val="000000"/>
                </a:solidFill>
              </a:rPr>
              <a:t>«</a:t>
            </a:r>
            <a:r>
              <a:rPr lang="ru-RU" b="1" i="1" dirty="0">
                <a:solidFill>
                  <a:srgbClr val="000000"/>
                </a:solidFill>
              </a:rPr>
              <a:t>планирование</a:t>
            </a:r>
            <a:r>
              <a:rPr lang="ru-RU" b="1" dirty="0">
                <a:solidFill>
                  <a:srgbClr val="000000"/>
                </a:solidFill>
              </a:rPr>
              <a:t>» </a:t>
            </a:r>
            <a:r>
              <a:rPr lang="ru-RU" dirty="0">
                <a:solidFill>
                  <a:srgbClr val="000000"/>
                </a:solidFill>
              </a:rPr>
              <a:t>различают: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4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27E18FF-3D3F-41EA-9D63-B939C1255661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1570038"/>
            <a:ext cx="8308975" cy="3746500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dirty="0">
                <a:solidFill>
                  <a:srgbClr val="000000"/>
                </a:solidFill>
              </a:rPr>
              <a:t>При </a:t>
            </a:r>
            <a:r>
              <a:rPr lang="ru-RU" b="1" i="1" dirty="0">
                <a:solidFill>
                  <a:srgbClr val="000000"/>
                </a:solidFill>
              </a:rPr>
              <a:t>плановом ремонте</a:t>
            </a:r>
            <a:r>
              <a:rPr lang="ru-RU" b="1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постановка машины в ремонт осуществляется в соответствии с требованиями и показателями нормативно-технической документации после определенной наработки.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ru-RU" dirty="0">
                <a:solidFill>
                  <a:srgbClr val="000000"/>
                </a:solidFill>
              </a:rPr>
              <a:t>	Плановый ремонт выполняется в соответствии с годовыми планами капитального ремонта.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b="1" i="1" dirty="0">
                <a:solidFill>
                  <a:srgbClr val="000000"/>
                </a:solidFill>
              </a:rPr>
              <a:t>Неплановый ремонт</a:t>
            </a:r>
            <a:r>
              <a:rPr lang="ru-RU" b="1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проводится без предварительного назначения при необходимости устранения последствий отказов или происшествий.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FEEC4EB-ED49-4AE3-8D27-5A2EE8AD0AE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84150" y="469900"/>
            <a:ext cx="8308975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300" b="1" dirty="0">
                <a:solidFill>
                  <a:srgbClr val="000000"/>
                </a:solidFill>
              </a:rPr>
              <a:t>Ремонт машин– вторичное машиностроение </a:t>
            </a:r>
            <a:endParaRPr lang="en-US" sz="3300" b="1" dirty="0">
              <a:solidFill>
                <a:srgbClr val="000000"/>
              </a:solidFill>
            </a:endParaRPr>
          </a:p>
        </p:txBody>
      </p:sp>
      <p:sp>
        <p:nvSpPr>
          <p:cNvPr id="18435" name="Content Placeholder 6"/>
          <p:cNvSpPr>
            <a:spLocks noGrp="1"/>
          </p:cNvSpPr>
          <p:nvPr>
            <p:ph sz="quarter" idx="1"/>
          </p:nvPr>
        </p:nvSpPr>
        <p:spPr>
          <a:xfrm>
            <a:off x="184150" y="1992313"/>
            <a:ext cx="8128000" cy="4262437"/>
          </a:xfrm>
        </p:spPr>
        <p:txBody>
          <a:bodyPr>
            <a:normAutofit fontScale="85000" lnSpcReduction="20000"/>
          </a:bodyPr>
          <a:lstStyle/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2100" dirty="0">
                <a:solidFill>
                  <a:srgbClr val="000000"/>
                </a:solidFill>
              </a:rPr>
              <a:t>При ремонте машин восстанавливают качественные их свойства, утрачиваемые в процессе эксплуатации, т. е. ликвидируют последствия физического износа.   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2100" dirty="0">
                <a:solidFill>
                  <a:srgbClr val="000000"/>
                </a:solidFill>
              </a:rPr>
              <a:t>На ремонтных предприятиях машины подвергают воздействию определенных технологических процессов. Как видно из рисунка 1, технология капитального ремонта машины во многом тождественна технологии изготовления той же машины. Различие, по существу, только в подготовительных процессах.</a:t>
            </a:r>
            <a:r>
              <a:rPr lang="ru-RU" sz="2100" dirty="0"/>
              <a:t>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ru-RU" sz="2100" dirty="0"/>
              <a:t>Поэтому заводской капитальный ремонт машин является вторичным воспроизводством машины на основе деталей, бывших в употреблении, т. е. вторичным машиностроением. Это определение учитывает и невозможность получения отремонтированной машины, в точности равной по своим характеристикам новой машине, поскольку ремонт не может устранить определенного физического износа базовых частей машины (например, рамы) вследствие усталости материалов.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ru-RU" sz="2300" dirty="0">
              <a:solidFill>
                <a:srgbClr val="00000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B42061-0AC4-48EB-983C-9D84625573D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По признаку </a:t>
            </a:r>
            <a:r>
              <a:rPr lang="ru-RU" b="1" i="1" dirty="0">
                <a:solidFill>
                  <a:srgbClr val="000000"/>
                </a:solidFill>
              </a:rPr>
              <a:t>«регламентация выполнения» </a:t>
            </a:r>
            <a:r>
              <a:rPr lang="ru-RU" dirty="0">
                <a:solidFill>
                  <a:srgbClr val="000000"/>
                </a:solidFill>
              </a:rPr>
              <a:t>различают: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2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4AC8A6F-8A32-49B6-B693-70BF151EAEA2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1252538"/>
            <a:ext cx="8308975" cy="4995862"/>
          </a:xfrm>
        </p:spPr>
        <p:txBody>
          <a:bodyPr/>
          <a:lstStyle/>
          <a:p>
            <a:r>
              <a:rPr lang="ru-RU" sz="2200" b="1" i="1" dirty="0">
                <a:solidFill>
                  <a:srgbClr val="000000"/>
                </a:solidFill>
              </a:rPr>
              <a:t>Регламентированный ремонт</a:t>
            </a:r>
            <a:r>
              <a:rPr lang="ru-RU" sz="2200" b="1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является плановым ремонтом, выполняемым с периодичностью и в объеме, установленными эксплуатационной документацией независимо от технического состояния машины к моменту начала ремонта. Такой ремонт обычно применяется для машин, связанных с безопасностью людей (например, лифты).</a:t>
            </a:r>
          </a:p>
          <a:p>
            <a:r>
              <a:rPr lang="ru-RU" sz="2200" b="1" dirty="0">
                <a:solidFill>
                  <a:srgbClr val="000000"/>
                </a:solidFill>
              </a:rPr>
              <a:t>Ремонт </a:t>
            </a:r>
            <a:r>
              <a:rPr lang="ru-RU" sz="2200" b="1" i="1" dirty="0">
                <a:solidFill>
                  <a:srgbClr val="000000"/>
                </a:solidFill>
              </a:rPr>
              <a:t>по техническому состоянию</a:t>
            </a:r>
            <a:r>
              <a:rPr lang="ru-RU" sz="2200" b="1" dirty="0">
                <a:solidFill>
                  <a:srgbClr val="000000"/>
                </a:solidFill>
              </a:rPr>
              <a:t> </a:t>
            </a:r>
            <a:r>
              <a:rPr lang="ru-RU" sz="2000" dirty="0"/>
              <a:t>–</a:t>
            </a:r>
            <a:r>
              <a:rPr lang="ru-RU" sz="2200" dirty="0">
                <a:solidFill>
                  <a:srgbClr val="000000"/>
                </a:solidFill>
              </a:rPr>
              <a:t> это плановый ремонт, при котором перед постановкой в ремонт проводится контроль технического состояния машин путем осмотра, технической диагностики или другим способом. При этом устанавливаются необходимость в проведении ремонта и его объем. Для машин транспортной  техники принят этот вид ремонта. 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867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4E57835-8F0B-4DEC-94DE-13A84DFBD79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>
                <a:solidFill>
                  <a:srgbClr val="000000"/>
                </a:solidFill>
              </a:rPr>
              <a:t>По признаку </a:t>
            </a:r>
            <a:r>
              <a:rPr lang="ru-RU" sz="3100" b="1" i="1" dirty="0">
                <a:solidFill>
                  <a:srgbClr val="000000"/>
                </a:solidFill>
              </a:rPr>
              <a:t>«организация выполнения»</a:t>
            </a:r>
            <a:r>
              <a:rPr lang="ru-RU" sz="3100" dirty="0">
                <a:solidFill>
                  <a:srgbClr val="000000"/>
                </a:solidFill>
              </a:rPr>
              <a:t> ремонт может быть осуществлен:</a:t>
            </a:r>
            <a:endParaRPr lang="en-US" sz="3100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700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1C6BA2F-5024-454E-AA0B-5869C2C5D66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903288"/>
            <a:ext cx="8308975" cy="5351462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200" b="1" i="1" dirty="0">
                <a:solidFill>
                  <a:srgbClr val="000000"/>
                </a:solidFill>
              </a:rPr>
              <a:t>Тупиковый</a:t>
            </a:r>
            <a:r>
              <a:rPr lang="ru-RU" sz="2200" b="1" dirty="0">
                <a:solidFill>
                  <a:srgbClr val="000000"/>
                </a:solidFill>
              </a:rPr>
              <a:t> метод </a:t>
            </a:r>
            <a:r>
              <a:rPr lang="ru-RU" sz="2200" dirty="0">
                <a:solidFill>
                  <a:srgbClr val="000000"/>
                </a:solidFill>
              </a:rPr>
              <a:t>ремонта применяется при необезличенном виде ремонта. Он может выполняться универсальными или специализированными бригадами. Для такой организации ремонта характерны низкая производительность труда и высокая стоимость.</a:t>
            </a:r>
            <a:r>
              <a:rPr lang="ru-RU" sz="2200" i="1" dirty="0">
                <a:solidFill>
                  <a:srgbClr val="000000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200" b="1" i="1" dirty="0">
                <a:solidFill>
                  <a:srgbClr val="000000"/>
                </a:solidFill>
              </a:rPr>
              <a:t>Агрегатный</a:t>
            </a:r>
            <a:r>
              <a:rPr lang="ru-RU" sz="2200" b="1" dirty="0">
                <a:solidFill>
                  <a:srgbClr val="000000"/>
                </a:solidFill>
              </a:rPr>
              <a:t> метод </a:t>
            </a:r>
            <a:r>
              <a:rPr lang="ru-RU" sz="2200" dirty="0">
                <a:solidFill>
                  <a:srgbClr val="000000"/>
                </a:solidFill>
              </a:rPr>
              <a:t>организации ремонта предусматривает замену изношенных агрегатов и узлов новыми или заранее отремонтированными, поступившими из оборотного фонда.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200" dirty="0">
                <a:solidFill>
                  <a:srgbClr val="000000"/>
                </a:solidFill>
              </a:rPr>
              <a:t>Сущность </a:t>
            </a:r>
            <a:r>
              <a:rPr lang="ru-RU" sz="2200" b="1" i="1" dirty="0">
                <a:solidFill>
                  <a:srgbClr val="000000"/>
                </a:solidFill>
              </a:rPr>
              <a:t>поточного метода</a:t>
            </a:r>
            <a:r>
              <a:rPr lang="ru-RU" sz="2200" b="1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ремонта заключается в том, что технологический процесс расчленен на отдельные операции, выполняемые на отдельных рабочих местах, расположенных по ходу процесса. Таким образом, могут быть организована сборка и разборка машин и агрегатов, а также восстановление деталей. Расчленение технологического процесса на операции должно быть согласовано с тактом (ритмом) поточной линии. 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7495C73-3BD0-4639-8D67-17C2DBE0FA16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735013"/>
            <a:ext cx="8308975" cy="5519737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ru-RU" sz="1882" dirty="0">
                <a:solidFill>
                  <a:srgbClr val="000000"/>
                </a:solidFill>
              </a:rPr>
              <a:t>	</a:t>
            </a:r>
            <a:r>
              <a:rPr lang="ru-RU" sz="2162" b="1" dirty="0">
                <a:solidFill>
                  <a:srgbClr val="000000"/>
                </a:solidFill>
              </a:rPr>
              <a:t>Основные преимущества агрегатного метода организации ремонта: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162" dirty="0">
                <a:solidFill>
                  <a:srgbClr val="000000"/>
                </a:solidFill>
              </a:rPr>
              <a:t>сокращение сроков пребывания машины в ремонте (она находится в ремонте только то время, которое необходимо для демонтажа и монтажа сборочных единиц, их регулировки и испытания машины);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162" dirty="0">
                <a:solidFill>
                  <a:srgbClr val="000000"/>
                </a:solidFill>
              </a:rPr>
              <a:t>повышение коэффициента технической готовности парка благодаря сокращению сроков ремонта;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162" dirty="0">
                <a:solidFill>
                  <a:srgbClr val="000000"/>
                </a:solidFill>
              </a:rPr>
              <a:t>равномерность загрузки ремонтных предприятий, так как небольшие сроки ремонта позволяют строительным организациям в любое время останавливать машины для ремонта;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162" dirty="0">
                <a:solidFill>
                  <a:srgbClr val="000000"/>
                </a:solidFill>
              </a:rPr>
              <a:t>улучшение использования производственных площадей ремонтных предприятий, так как потребность в сборочных площадях резко уменьшается вследствие сокращения времени ремонта. При ремонте в условиях эксплуатации площади для разборки и сборки машин на заводе не требуется. Все это позволяет ремонтировать на производственных площадях большее количество сборочных единиц.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84DD24B-F1D8-4E0F-8DDA-5D6D78990AE2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3444875"/>
            <a:ext cx="8308975" cy="3413125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algn="ctr"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</a:rPr>
              <a:t>Рисунок 2. Схема технологического процесса ремонта машин агрегатным поточным методом (на примере бульдозера)</a:t>
            </a:r>
          </a:p>
          <a:p>
            <a:endParaRPr lang="en-US" dirty="0"/>
          </a:p>
        </p:txBody>
      </p:sp>
      <p:pic>
        <p:nvPicPr>
          <p:cNvPr id="32771" name="Рисунок 3"/>
          <p:cNvPicPr>
            <a:picLocks noChangeAspect="1" noChangeArrowheads="1"/>
          </p:cNvPicPr>
          <p:nvPr/>
        </p:nvPicPr>
        <p:blipFill>
          <a:blip r:embed="rId2">
            <a:lum bright="10000" contrast="-10000"/>
          </a:blip>
          <a:srcRect/>
          <a:stretch>
            <a:fillRect/>
          </a:stretch>
        </p:blipFill>
        <p:spPr bwMode="auto">
          <a:xfrm>
            <a:off x="944563" y="444500"/>
            <a:ext cx="7419975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4163ED-CD98-4679-A52B-CAE1E8ABA369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sz="quarter" idx="1"/>
          </p:nvPr>
        </p:nvSpPr>
        <p:spPr>
          <a:xfrm>
            <a:off x="430213" y="738188"/>
            <a:ext cx="8308975" cy="4995862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rgbClr val="000000"/>
                </a:solidFill>
              </a:rPr>
              <a:t>		</a:t>
            </a:r>
            <a:r>
              <a:rPr lang="ru-RU" sz="2100" b="1" dirty="0">
                <a:solidFill>
                  <a:srgbClr val="000000"/>
                </a:solidFill>
              </a:rPr>
              <a:t>Поточное производство </a:t>
            </a:r>
            <a:r>
              <a:rPr lang="ru-RU" sz="2100" dirty="0">
                <a:solidFill>
                  <a:srgbClr val="000000"/>
                </a:solidFill>
              </a:rPr>
              <a:t>требует четкого планирования всего производственного процесса. Все цехи </a:t>
            </a:r>
            <a:r>
              <a:rPr lang="ru-RU" sz="2000" dirty="0"/>
              <a:t>–</a:t>
            </a:r>
            <a:r>
              <a:rPr lang="ru-RU" sz="2100" dirty="0">
                <a:solidFill>
                  <a:srgbClr val="000000"/>
                </a:solidFill>
              </a:rPr>
              <a:t> разборочные, ремонтные, сборки узлов </a:t>
            </a:r>
            <a:r>
              <a:rPr lang="ru-RU" sz="2000" dirty="0"/>
              <a:t>–</a:t>
            </a:r>
            <a:r>
              <a:rPr lang="ru-RU" sz="2100" dirty="0">
                <a:solidFill>
                  <a:srgbClr val="000000"/>
                </a:solidFill>
              </a:rPr>
              <a:t> должны снабжать сборочную поточную линию в соответствии с установленным ритмом.</a:t>
            </a:r>
          </a:p>
          <a:p>
            <a:pPr>
              <a:buFont typeface="Wingdings" pitchFamily="2" charset="2"/>
              <a:buNone/>
            </a:pPr>
            <a:r>
              <a:rPr lang="ru-RU" sz="2100" dirty="0">
                <a:solidFill>
                  <a:srgbClr val="000000"/>
                </a:solidFill>
              </a:rPr>
              <a:t>	Благодаря расчленению процессов и узкой специализации рабочих мест при производстве создаются условия для механизации и автоматизации работ, что позволяет значительно снизить трудоемкость и стоимость, а также повысить качество и сократить продолжительность ремонта.</a:t>
            </a:r>
          </a:p>
          <a:p>
            <a:pPr>
              <a:buFont typeface="Wingdings" pitchFamily="2" charset="2"/>
              <a:buNone/>
            </a:pPr>
            <a:r>
              <a:rPr lang="ru-RU" sz="2100" dirty="0">
                <a:solidFill>
                  <a:srgbClr val="000000"/>
                </a:solidFill>
              </a:rPr>
              <a:t>		Поточный метод применяют на заводах, ремонтирующих большое число машин одного типа или одной марки. Этот метод широко распространен на авторемонтных предприятиях, заводах по ремонту тракторов, бульдозеров и экскаваторов </a:t>
            </a:r>
          </a:p>
          <a:p>
            <a:pPr>
              <a:buFont typeface="Wingdings" pitchFamily="2" charset="2"/>
              <a:buNone/>
            </a:pPr>
            <a:endParaRPr lang="en-US" sz="2100" dirty="0">
              <a:solidFill>
                <a:srgbClr val="000000"/>
              </a:solidFill>
            </a:endParaRPr>
          </a:p>
        </p:txBody>
      </p:sp>
      <p:sp>
        <p:nvSpPr>
          <p:cNvPr id="3379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9E418CA-590A-4583-AE11-A7D475A34684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060700"/>
            <a:ext cx="9144000" cy="3194050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>
                <a:solidFill>
                  <a:srgbClr val="000000"/>
                </a:solidFill>
              </a:rPr>
              <a:t>Рисунок 3. Схема технологического процесса ремонта машин поточным методом (на примере экскаватора)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4819" name="Рисунок 1"/>
          <p:cNvPicPr>
            <a:picLocks noChangeAspect="1" noChangeArrowheads="1"/>
          </p:cNvPicPr>
          <p:nvPr/>
        </p:nvPicPr>
        <p:blipFill>
          <a:blip r:embed="rId2">
            <a:lum bright="10000" contrast="-10000"/>
          </a:blip>
          <a:srcRect/>
          <a:stretch>
            <a:fillRect/>
          </a:stretch>
        </p:blipFill>
        <p:spPr bwMode="auto">
          <a:xfrm>
            <a:off x="693738" y="274638"/>
            <a:ext cx="7435850" cy="524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C42FB15-C335-4B13-B0C0-210790D01411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3270250"/>
            <a:ext cx="8308975" cy="31908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/>
          </a:p>
          <a:p>
            <a:pPr algn="ctr">
              <a:buFont typeface="Wingdings" pitchFamily="2" charset="2"/>
              <a:buNone/>
            </a:pPr>
            <a:endParaRPr lang="ru-RU"/>
          </a:p>
          <a:p>
            <a:pPr algn="ctr">
              <a:buFont typeface="Wingdings" pitchFamily="2" charset="2"/>
              <a:buNone/>
            </a:pPr>
            <a:endParaRPr lang="ru-RU"/>
          </a:p>
          <a:p>
            <a:pPr algn="ctr">
              <a:buFont typeface="Wingdings" pitchFamily="2" charset="2"/>
              <a:buNone/>
            </a:pPr>
            <a:endParaRPr lang="ru-RU"/>
          </a:p>
          <a:p>
            <a:pPr algn="ctr">
              <a:buFont typeface="Wingdings" pitchFamily="2" charset="2"/>
              <a:buNone/>
            </a:pPr>
            <a:endParaRPr lang="ru-RU"/>
          </a:p>
          <a:p>
            <a:pPr algn="ctr">
              <a:buFont typeface="Wingdings" pitchFamily="2" charset="2"/>
              <a:buNone/>
            </a:pPr>
            <a:r>
              <a:rPr lang="ru-RU" sz="2000">
                <a:solidFill>
                  <a:srgbClr val="000000"/>
                </a:solidFill>
              </a:rPr>
              <a:t>Рисунок 1. Схема сопоставимости технологических процессов ремонта и изготовления машин</a:t>
            </a:r>
          </a:p>
          <a:p>
            <a:endParaRPr lang="en-US"/>
          </a:p>
        </p:txBody>
      </p:sp>
      <p:pic>
        <p:nvPicPr>
          <p:cNvPr id="10243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925" y="338138"/>
            <a:ext cx="8072438" cy="504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1E944DF-796F-40C5-B241-6CC768D6560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sz="2200"/>
              <a:t>Ремонт считается хорошим, когда ресурс отремонтированной машины приближается к 80%  ресурса новой машины.</a:t>
            </a:r>
          </a:p>
          <a:p>
            <a:r>
              <a:rPr lang="ru-RU" sz="2200" i="1"/>
              <a:t>Моральный износ машины</a:t>
            </a:r>
            <a:r>
              <a:rPr lang="ru-RU" sz="2200"/>
              <a:t> т.е. старение пригодной к эксплуатации машины вследствие выпуска новых машин с улучшенными  свойствами, может быть частично возмещен модернизацией машины  во время ее капитального ремонта (ремонтная модернизация). </a:t>
            </a:r>
          </a:p>
          <a:p>
            <a:endParaRPr lang="en-US"/>
          </a:p>
        </p:txBody>
      </p:sp>
      <p:sp>
        <p:nvSpPr>
          <p:cNvPr id="11267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5F8D809-6C20-445B-9441-70ABEFA546A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sz="2000" dirty="0"/>
              <a:t>Модернизация состоит во внесении в конструкцию машин изменений, повышающих их технико-экономические показатели. Например, замена существующего ковша экскаватора  большего объема повышает производительность. Модернизация в ряде случаев обеспечивает более быстрый рост производительности при меньших затратах, чем при создании новой техники. Так как при этом  используются в значительной мере агрегаты и узлы модернизируемой машины, то затраты труда и материалов значительно меньшие, чем при изготовлении новой машины. При ремонте по сравнению с машиностроением получают значительную   экономию    средств.    Стоимость   капитального    ремонта, приходящаяся на единицу ресурса, на 25% ниже соответствующих затрат при изготовлении новой машины. При капитальном ремонте только 20% деталей заменяют новыми, остальные либо восстанавли­вают, либо используют повторно, что дает существенную экономию материалов по сравнению с изготовлением машины. </a:t>
            </a:r>
            <a:endParaRPr lang="en-US" dirty="0"/>
          </a:p>
        </p:txBody>
      </p:sp>
      <p:sp>
        <p:nvSpPr>
          <p:cNvPr id="12291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53F6414-6B2D-41EC-88BA-DDB5E5B8E8F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b="1">
                <a:solidFill>
                  <a:srgbClr val="000000"/>
                </a:solidFill>
              </a:rPr>
              <a:t>Типы ремонтного производства</a:t>
            </a:r>
            <a:br>
              <a:rPr lang="ru-RU"/>
            </a:br>
            <a:endParaRPr lang="en-US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1798638"/>
            <a:ext cx="8308975" cy="3648075"/>
          </a:xfrm>
        </p:spPr>
        <p:txBody>
          <a:bodyPr/>
          <a:lstStyle/>
          <a:p>
            <a:r>
              <a:rPr lang="ru-RU" sz="2200" b="1" dirty="0">
                <a:solidFill>
                  <a:srgbClr val="000000"/>
                </a:solidFill>
              </a:rPr>
              <a:t>Производственный процесс </a:t>
            </a:r>
            <a:r>
              <a:rPr lang="ru-RU" sz="2200" dirty="0">
                <a:solidFill>
                  <a:srgbClr val="000000"/>
                </a:solidFill>
              </a:rPr>
              <a:t>ремонта машин представляет собой совокупность действий ремонтного предприятия, в результате которых восстанавливается работоспособность поступивших в ремонт машин и их составных частей. Он состоит из ряда технологических процессов </a:t>
            </a:r>
            <a:r>
              <a:rPr lang="ru-RU" sz="2000" dirty="0"/>
              <a:t>–</a:t>
            </a:r>
            <a:r>
              <a:rPr lang="ru-RU" sz="2200" dirty="0">
                <a:solidFill>
                  <a:srgbClr val="000000"/>
                </a:solidFill>
              </a:rPr>
              <a:t> разборки и сборки машин и их составных частей, ремонта и изготовления деталей, технического контроля, а также процессов получения, хранения и транспортирования ремонтного фонда (ожидающих ремонта машин, агрегатов, узлов), материалов, полуфабрикатов и готовой продукции.</a:t>
            </a:r>
          </a:p>
          <a:p>
            <a:endParaRPr lang="en-US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A3DCAE7-D277-468D-85A1-6F7EE1A0664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15925" y="647700"/>
            <a:ext cx="8308975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Технологический процесс</a:t>
            </a:r>
            <a:br>
              <a:rPr lang="ru-RU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5925" y="2181225"/>
            <a:ext cx="7734300" cy="434657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200" dirty="0">
                <a:solidFill>
                  <a:srgbClr val="000000"/>
                </a:solidFill>
              </a:rPr>
              <a:t>Технологический процесс ремонта машин является совокупностью технологических операций, выполняемых с целью последовательного изменения состояния предмета ремонта, т. е. приведения машин и их составных частей в состояние, соответствующее техническим условиям на их ремонт.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200" dirty="0">
                <a:solidFill>
                  <a:srgbClr val="000000"/>
                </a:solidFill>
              </a:rPr>
              <a:t>Типовыми технологическими процессами при ремонте машин являются наружная мойка машин, их разборка на сборочные единицы, а затем на детали, мойка, обезжиривание и дефектация деталей, восстановление и ремонт деталей, сборка сборочных единиц и машин, окраска.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41C4A61-A60C-4A44-8660-AC54A419767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>
                <a:solidFill>
                  <a:srgbClr val="000000"/>
                </a:solidFill>
              </a:rPr>
              <a:t>Технологический процесс ремонта машин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300" dirty="0">
                <a:solidFill>
                  <a:srgbClr val="000000"/>
                </a:solidFill>
              </a:rPr>
              <a:t>Технологический процесс ремонта машин предусматривает тщательную конструкторскую и технологическую подготовку предприятия, заключающуюся в обеспечении рабочими чертежами, техническими условиями, технологическими картами, проектировании и изготовлении специальных инструментов и приспособлений, определении потребности в запчастях, материалах, оснастке и инструментах. 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r>
              <a:rPr lang="ru-RU" sz="2300" dirty="0">
                <a:solidFill>
                  <a:srgbClr val="000000"/>
                </a:solidFill>
              </a:rPr>
              <a:t>Он делится на операции, переходы и приемы.</a:t>
            </a:r>
          </a:p>
          <a:p>
            <a:pPr marL="274320" indent="-274320" fontAlgn="auto"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/>
              <a:buChar char="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E9D6FC7-3445-49B4-B62E-6C1E988187DA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220663" y="355600"/>
            <a:ext cx="8534400" cy="6146800"/>
          </a:xfrm>
        </p:spPr>
        <p:txBody>
          <a:bodyPr anchor="ctr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solidFill>
                  <a:srgbClr val="000000"/>
                </a:solidFill>
              </a:rPr>
              <a:t>Технологическая </a:t>
            </a:r>
            <a:r>
              <a:rPr lang="ru-RU" i="1" dirty="0">
                <a:solidFill>
                  <a:srgbClr val="000000"/>
                </a:solidFill>
              </a:rPr>
              <a:t>операция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/>
              <a:t>–</a:t>
            </a:r>
            <a:r>
              <a:rPr lang="ru-RU" dirty="0">
                <a:solidFill>
                  <a:srgbClr val="000000"/>
                </a:solidFill>
              </a:rPr>
              <a:t> это часть технологического процесса, выполняемая на одном рабочем месте.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>
                <a:solidFill>
                  <a:srgbClr val="000000"/>
                </a:solidFill>
              </a:rPr>
              <a:t>Переходом</a:t>
            </a:r>
            <a:r>
              <a:rPr lang="ru-RU" dirty="0">
                <a:solidFill>
                  <a:srgbClr val="000000"/>
                </a:solidFill>
              </a:rPr>
              <a:t> называется часть операции, охватывающая обработку нескольких поверхностей при неизменном режиме работы станка. При разборочно-сборочных работах </a:t>
            </a:r>
            <a:r>
              <a:rPr lang="ru-RU" dirty="0"/>
              <a:t>–</a:t>
            </a:r>
            <a:r>
              <a:rPr lang="ru-RU" dirty="0">
                <a:solidFill>
                  <a:srgbClr val="000000"/>
                </a:solidFill>
              </a:rPr>
              <a:t> это часть операции, выполняемая над одним определенным соединением.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>
                <a:solidFill>
                  <a:srgbClr val="000000"/>
                </a:solidFill>
              </a:rPr>
              <a:t>Прием</a:t>
            </a:r>
            <a:r>
              <a:rPr lang="ru-RU" dirty="0">
                <a:solidFill>
                  <a:srgbClr val="000000"/>
                </a:solidFill>
              </a:rPr>
              <a:t> представляет собой законченную совокупность отдельных движений рабочего в процессе выполнения работы или подготовки к ней.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>
                <a:solidFill>
                  <a:srgbClr val="000000"/>
                </a:solidFill>
              </a:rPr>
              <a:t>	В   зависимости  от  величины   производственной   программы   по ремонту   каждого   типоразмера   машин,   а   также   технических   и экономических условий осуществления производственного процесса (степень специализации, повторяемость выпуска и др.)  различают три основных типа производства: единичный, серийный и массовый.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>
                <a:solidFill>
                  <a:srgbClr val="000000"/>
                </a:solidFill>
              </a:rPr>
              <a:t>Единичный</a:t>
            </a:r>
            <a:r>
              <a:rPr lang="ru-RU" dirty="0">
                <a:solidFill>
                  <a:srgbClr val="000000"/>
                </a:solidFill>
              </a:rPr>
              <a:t> тип ремонтного производства характеризуется ремонтом широкой номенклатуры машин в единичных количествах, повторяющихся через неопределенные промежутки времени или совсем не повторяющихся.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387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B2C6CD0-92A9-4B70-BD3F-40A529ADF71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146</TotalTime>
  <Words>1780</Words>
  <Application>Microsoft Office PowerPoint</Application>
  <PresentationFormat>Экран (4:3)</PresentationFormat>
  <Paragraphs>126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Segoe UI Webfont</vt:lpstr>
      <vt:lpstr>Times New Roman</vt:lpstr>
      <vt:lpstr>Wingdings</vt:lpstr>
      <vt:lpstr>Wingdings 2</vt:lpstr>
      <vt:lpstr>Эркер</vt:lpstr>
      <vt:lpstr>Презентация PowerPoint</vt:lpstr>
      <vt:lpstr>Ремонт машин– вторичное машиностроение </vt:lpstr>
      <vt:lpstr>Презентация PowerPoint</vt:lpstr>
      <vt:lpstr>Презентация PowerPoint</vt:lpstr>
      <vt:lpstr>Презентация PowerPoint</vt:lpstr>
      <vt:lpstr>Типы ремонтного производства </vt:lpstr>
      <vt:lpstr>Технологический процесс </vt:lpstr>
      <vt:lpstr>Технологический процесс ремонта машин </vt:lpstr>
      <vt:lpstr>Презентация PowerPoint</vt:lpstr>
      <vt:lpstr>Презентация PowerPoint</vt:lpstr>
      <vt:lpstr>Презентация PowerPoint</vt:lpstr>
      <vt:lpstr>Классификация видов и методов ремонта </vt:lpstr>
      <vt:lpstr>По признаку «сохранение принадлежности» ремонтируемых частей различают: </vt:lpstr>
      <vt:lpstr>Необезличенный ремонт </vt:lpstr>
      <vt:lpstr>Обезличенный ремонт </vt:lpstr>
      <vt:lpstr>По признаку «степень восстановления ресурса»  различают</vt:lpstr>
      <vt:lpstr>Презентация PowerPoint</vt:lpstr>
      <vt:lpstr>По признаку «планирование» различают:</vt:lpstr>
      <vt:lpstr>Презентация PowerPoint</vt:lpstr>
      <vt:lpstr>По признаку «регламентация выполнения» различают:</vt:lpstr>
      <vt:lpstr>Презентация PowerPoint</vt:lpstr>
      <vt:lpstr>По признаку «организация выполнения» ремонт может быть осуществлен: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ремонта</dc:title>
  <dc:creator>Бану Ахметова</dc:creator>
  <cp:lastModifiedBy>Nurbol Kamzanov</cp:lastModifiedBy>
  <cp:revision>26</cp:revision>
  <dcterms:created xsi:type="dcterms:W3CDTF">2012-12-01T13:51:19Z</dcterms:created>
  <dcterms:modified xsi:type="dcterms:W3CDTF">2021-12-04T16:58:11Z</dcterms:modified>
</cp:coreProperties>
</file>