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41"/>
  </p:notesMasterIdLst>
  <p:sldIdLst>
    <p:sldId id="326" r:id="rId3"/>
    <p:sldId id="256" r:id="rId4"/>
    <p:sldId id="321" r:id="rId5"/>
    <p:sldId id="275" r:id="rId6"/>
    <p:sldId id="276" r:id="rId7"/>
    <p:sldId id="277" r:id="rId8"/>
    <p:sldId id="278" r:id="rId9"/>
    <p:sldId id="279" r:id="rId10"/>
    <p:sldId id="280" r:id="rId11"/>
    <p:sldId id="323" r:id="rId12"/>
    <p:sldId id="281" r:id="rId13"/>
    <p:sldId id="324" r:id="rId14"/>
    <p:sldId id="282" r:id="rId15"/>
    <p:sldId id="284" r:id="rId16"/>
    <p:sldId id="261" r:id="rId17"/>
    <p:sldId id="287" r:id="rId18"/>
    <p:sldId id="288" r:id="rId19"/>
    <p:sldId id="289" r:id="rId20"/>
    <p:sldId id="290" r:id="rId21"/>
    <p:sldId id="291" r:id="rId22"/>
    <p:sldId id="292" r:id="rId23"/>
    <p:sldId id="293" r:id="rId24"/>
    <p:sldId id="297" r:id="rId25"/>
    <p:sldId id="299" r:id="rId26"/>
    <p:sldId id="301" r:id="rId27"/>
    <p:sldId id="302" r:id="rId28"/>
    <p:sldId id="303" r:id="rId29"/>
    <p:sldId id="304" r:id="rId30"/>
    <p:sldId id="306" r:id="rId31"/>
    <p:sldId id="307" r:id="rId32"/>
    <p:sldId id="308" r:id="rId33"/>
    <p:sldId id="309" r:id="rId34"/>
    <p:sldId id="310" r:id="rId35"/>
    <p:sldId id="312" r:id="rId36"/>
    <p:sldId id="313" r:id="rId37"/>
    <p:sldId id="314" r:id="rId38"/>
    <p:sldId id="315" r:id="rId39"/>
    <p:sldId id="316" r:id="rId4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452"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C26A5FF-4619-0E43-BED3-3D7036A550E4}" type="doc">
      <dgm:prSet loTypeId="urn:microsoft.com/office/officeart/2005/8/layout/process4" loCatId="process" qsTypeId="urn:microsoft.com/office/officeart/2005/8/quickstyle/simple4" qsCatId="simple" csTypeId="urn:microsoft.com/office/officeart/2005/8/colors/accent1_2" csCatId="accent1" phldr="1"/>
      <dgm:spPr/>
      <dgm:t>
        <a:bodyPr/>
        <a:lstStyle/>
        <a:p>
          <a:endParaRPr lang="en-US"/>
        </a:p>
      </dgm:t>
    </dgm:pt>
    <dgm:pt modelId="{63F75B3B-CC36-C94B-9EC5-98D068DD71E6}">
      <dgm:prSet custT="1"/>
      <dgm:spPr>
        <a:solidFill>
          <a:schemeClr val="accent1">
            <a:lumMod val="40000"/>
            <a:lumOff val="60000"/>
          </a:schemeClr>
        </a:solidFill>
      </dgm:spPr>
      <dgm:t>
        <a:bodyPr/>
        <a:lstStyle/>
        <a:p>
          <a:pPr rtl="0"/>
          <a:r>
            <a:rPr lang="en-US" sz="2200" b="1" dirty="0" err="1">
              <a:solidFill>
                <a:srgbClr val="000000"/>
              </a:solidFill>
            </a:rPr>
            <a:t>К</a:t>
          </a:r>
          <a:r>
            <a:rPr lang="en-US" sz="2200" b="1" dirty="0">
              <a:solidFill>
                <a:srgbClr val="000000"/>
              </a:solidFill>
            </a:rPr>
            <a:t> </a:t>
          </a:r>
          <a:r>
            <a:rPr lang="en-US" sz="2200" b="1" dirty="0" err="1">
              <a:solidFill>
                <a:srgbClr val="000000"/>
              </a:solidFill>
            </a:rPr>
            <a:t>первой</a:t>
          </a:r>
          <a:r>
            <a:rPr lang="en-US" sz="2200" b="1" dirty="0">
              <a:solidFill>
                <a:srgbClr val="000000"/>
              </a:solidFill>
            </a:rPr>
            <a:t> </a:t>
          </a:r>
          <a:r>
            <a:rPr lang="en-US" sz="2200" b="1" dirty="0" err="1">
              <a:solidFill>
                <a:srgbClr val="000000"/>
              </a:solidFill>
            </a:rPr>
            <a:t>группе</a:t>
          </a:r>
          <a:r>
            <a:rPr lang="en-US" sz="2200" b="1" dirty="0">
              <a:solidFill>
                <a:srgbClr val="000000"/>
              </a:solidFill>
            </a:rPr>
            <a:t> </a:t>
          </a:r>
          <a:r>
            <a:rPr lang="en-US" sz="2200" dirty="0" err="1">
              <a:solidFill>
                <a:srgbClr val="000000"/>
              </a:solidFill>
            </a:rPr>
            <a:t>относят</a:t>
          </a:r>
          <a:r>
            <a:rPr lang="en-US" sz="2200" dirty="0">
              <a:solidFill>
                <a:srgbClr val="000000"/>
              </a:solidFill>
            </a:rPr>
            <a:t> </a:t>
          </a:r>
          <a:r>
            <a:rPr lang="en-US" sz="2200" dirty="0" err="1">
              <a:solidFill>
                <a:srgbClr val="000000"/>
              </a:solidFill>
            </a:rPr>
            <a:t>слабосвязные</a:t>
          </a:r>
          <a:r>
            <a:rPr lang="en-US" sz="2200" dirty="0">
              <a:solidFill>
                <a:srgbClr val="000000"/>
              </a:solidFill>
            </a:rPr>
            <a:t> </a:t>
          </a:r>
          <a:r>
            <a:rPr lang="en-US" sz="2200" dirty="0" err="1">
              <a:solidFill>
                <a:srgbClr val="000000"/>
              </a:solidFill>
            </a:rPr>
            <a:t>загрязнения</a:t>
          </a:r>
          <a:r>
            <a:rPr lang="en-US" sz="2200" dirty="0">
              <a:solidFill>
                <a:srgbClr val="000000"/>
              </a:solidFill>
            </a:rPr>
            <a:t> </a:t>
          </a:r>
          <a:r>
            <a:rPr lang="en-US" sz="2200" dirty="0" err="1">
              <a:solidFill>
                <a:srgbClr val="000000"/>
              </a:solidFill>
            </a:rPr>
            <a:t>без</a:t>
          </a:r>
          <a:r>
            <a:rPr lang="en-US" sz="2200" dirty="0">
              <a:solidFill>
                <a:srgbClr val="000000"/>
              </a:solidFill>
            </a:rPr>
            <a:t> </a:t>
          </a:r>
          <a:r>
            <a:rPr lang="en-US" sz="2200" dirty="0" err="1">
              <a:solidFill>
                <a:srgbClr val="000000"/>
              </a:solidFill>
            </a:rPr>
            <a:t>примесей</a:t>
          </a:r>
          <a:r>
            <a:rPr lang="en-US" sz="2200" dirty="0">
              <a:solidFill>
                <a:srgbClr val="000000"/>
              </a:solidFill>
            </a:rPr>
            <a:t> </a:t>
          </a:r>
          <a:r>
            <a:rPr lang="en-US" sz="2200" dirty="0" err="1">
              <a:solidFill>
                <a:srgbClr val="000000"/>
              </a:solidFill>
            </a:rPr>
            <a:t>органических</a:t>
          </a:r>
          <a:r>
            <a:rPr lang="en-US" sz="2200" dirty="0">
              <a:solidFill>
                <a:srgbClr val="000000"/>
              </a:solidFill>
            </a:rPr>
            <a:t> </a:t>
          </a:r>
          <a:r>
            <a:rPr lang="en-US" sz="2200" dirty="0" err="1">
              <a:solidFill>
                <a:srgbClr val="000000"/>
              </a:solidFill>
            </a:rPr>
            <a:t>веществ</a:t>
          </a:r>
          <a:r>
            <a:rPr lang="en-US" sz="2200" dirty="0">
              <a:solidFill>
                <a:srgbClr val="000000"/>
              </a:solidFill>
            </a:rPr>
            <a:t>. </a:t>
          </a:r>
          <a:r>
            <a:rPr lang="en-US" sz="2200" dirty="0" err="1">
              <a:solidFill>
                <a:srgbClr val="000000"/>
              </a:solidFill>
            </a:rPr>
            <a:t>Они</a:t>
          </a:r>
          <a:r>
            <a:rPr lang="en-US" sz="2200" dirty="0">
              <a:solidFill>
                <a:srgbClr val="000000"/>
              </a:solidFill>
            </a:rPr>
            <a:t> </a:t>
          </a:r>
          <a:r>
            <a:rPr lang="en-US" sz="2200" dirty="0" err="1">
              <a:solidFill>
                <a:srgbClr val="000000"/>
              </a:solidFill>
            </a:rPr>
            <a:t>осаждаются</a:t>
          </a:r>
          <a:r>
            <a:rPr lang="en-US" sz="2200" dirty="0">
              <a:solidFill>
                <a:srgbClr val="000000"/>
              </a:solidFill>
            </a:rPr>
            <a:t> </a:t>
          </a:r>
          <a:r>
            <a:rPr lang="en-US" sz="2200" dirty="0" err="1">
              <a:solidFill>
                <a:srgbClr val="000000"/>
              </a:solidFill>
            </a:rPr>
            <a:t>в</a:t>
          </a:r>
          <a:r>
            <a:rPr lang="en-US" sz="2200" dirty="0">
              <a:solidFill>
                <a:srgbClr val="000000"/>
              </a:solidFill>
            </a:rPr>
            <a:t> </a:t>
          </a:r>
          <a:r>
            <a:rPr lang="en-US" sz="2200" dirty="0" err="1">
              <a:solidFill>
                <a:srgbClr val="000000"/>
              </a:solidFill>
            </a:rPr>
            <a:t>сухую</a:t>
          </a:r>
          <a:r>
            <a:rPr lang="en-US" sz="2200" dirty="0">
              <a:solidFill>
                <a:srgbClr val="000000"/>
              </a:solidFill>
            </a:rPr>
            <a:t> </a:t>
          </a:r>
          <a:r>
            <a:rPr lang="en-US" sz="2200" dirty="0" err="1">
              <a:solidFill>
                <a:srgbClr val="000000"/>
              </a:solidFill>
            </a:rPr>
            <a:t>погоду</a:t>
          </a:r>
          <a:r>
            <a:rPr lang="en-US" sz="2200" dirty="0">
              <a:solidFill>
                <a:srgbClr val="000000"/>
              </a:solidFill>
            </a:rPr>
            <a:t> </a:t>
          </a:r>
          <a:r>
            <a:rPr lang="en-US" sz="2200" dirty="0" err="1">
              <a:solidFill>
                <a:srgbClr val="000000"/>
              </a:solidFill>
            </a:rPr>
            <a:t>и</a:t>
          </a:r>
          <a:r>
            <a:rPr lang="en-US" sz="2200" dirty="0">
              <a:solidFill>
                <a:srgbClr val="000000"/>
              </a:solidFill>
            </a:rPr>
            <a:t> </a:t>
          </a:r>
          <a:r>
            <a:rPr lang="en-US" sz="2200" dirty="0" err="1">
              <a:solidFill>
                <a:srgbClr val="000000"/>
              </a:solidFill>
            </a:rPr>
            <a:t>содержат</a:t>
          </a:r>
          <a:r>
            <a:rPr lang="en-US" sz="2200" dirty="0">
              <a:solidFill>
                <a:srgbClr val="000000"/>
              </a:solidFill>
            </a:rPr>
            <a:t> </a:t>
          </a:r>
          <a:r>
            <a:rPr lang="en-US" sz="2200" dirty="0" err="1">
              <a:solidFill>
                <a:srgbClr val="000000"/>
              </a:solidFill>
            </a:rPr>
            <a:t>до</a:t>
          </a:r>
          <a:r>
            <a:rPr lang="en-US" sz="2200" dirty="0">
              <a:solidFill>
                <a:srgbClr val="000000"/>
              </a:solidFill>
            </a:rPr>
            <a:t> 83% </a:t>
          </a:r>
          <a:r>
            <a:rPr lang="en-US" sz="2200" dirty="0" err="1">
              <a:solidFill>
                <a:srgbClr val="000000"/>
              </a:solidFill>
            </a:rPr>
            <a:t>абразивных</a:t>
          </a:r>
          <a:r>
            <a:rPr lang="en-US" sz="2200" dirty="0">
              <a:solidFill>
                <a:srgbClr val="000000"/>
              </a:solidFill>
            </a:rPr>
            <a:t> </a:t>
          </a:r>
          <a:r>
            <a:rPr lang="en-US" sz="2200" dirty="0" err="1">
              <a:solidFill>
                <a:srgbClr val="000000"/>
              </a:solidFill>
            </a:rPr>
            <a:t>частиц</a:t>
          </a:r>
          <a:r>
            <a:rPr lang="en-US" sz="2200" dirty="0">
              <a:solidFill>
                <a:srgbClr val="000000"/>
              </a:solidFill>
            </a:rPr>
            <a:t>. </a:t>
          </a:r>
          <a:r>
            <a:rPr lang="en-US" sz="2200" dirty="0" err="1">
              <a:solidFill>
                <a:srgbClr val="000000"/>
              </a:solidFill>
            </a:rPr>
            <a:t>Такие</a:t>
          </a:r>
          <a:r>
            <a:rPr lang="en-US" sz="2200" dirty="0">
              <a:solidFill>
                <a:srgbClr val="000000"/>
              </a:solidFill>
            </a:rPr>
            <a:t> </a:t>
          </a:r>
          <a:r>
            <a:rPr lang="en-US" sz="2200" dirty="0" err="1">
              <a:solidFill>
                <a:srgbClr val="000000"/>
              </a:solidFill>
            </a:rPr>
            <a:t>загрязнения</a:t>
          </a:r>
          <a:r>
            <a:rPr lang="en-US" sz="2200" dirty="0">
              <a:solidFill>
                <a:srgbClr val="000000"/>
              </a:solidFill>
            </a:rPr>
            <a:t> </a:t>
          </a:r>
          <a:r>
            <a:rPr lang="en-US" sz="2200" dirty="0" err="1">
              <a:solidFill>
                <a:srgbClr val="000000"/>
              </a:solidFill>
            </a:rPr>
            <a:t>смывают</a:t>
          </a:r>
          <a:r>
            <a:rPr lang="en-US" sz="2200" dirty="0">
              <a:solidFill>
                <a:srgbClr val="000000"/>
              </a:solidFill>
            </a:rPr>
            <a:t> </a:t>
          </a:r>
          <a:r>
            <a:rPr lang="en-US" sz="2200" dirty="0" err="1">
              <a:solidFill>
                <a:srgbClr val="000000"/>
              </a:solidFill>
            </a:rPr>
            <a:t>струей</a:t>
          </a:r>
          <a:r>
            <a:rPr lang="en-US" sz="2200" dirty="0">
              <a:solidFill>
                <a:srgbClr val="000000"/>
              </a:solidFill>
            </a:rPr>
            <a:t> </a:t>
          </a:r>
          <a:r>
            <a:rPr lang="en-US" sz="2200" dirty="0" err="1">
              <a:solidFill>
                <a:srgbClr val="000000"/>
              </a:solidFill>
            </a:rPr>
            <a:t>воды</a:t>
          </a:r>
          <a:r>
            <a:rPr lang="en-US" sz="2200" dirty="0">
              <a:solidFill>
                <a:srgbClr val="000000"/>
              </a:solidFill>
            </a:rPr>
            <a:t> </a:t>
          </a:r>
          <a:r>
            <a:rPr lang="en-US" sz="2200" dirty="0" err="1">
              <a:solidFill>
                <a:srgbClr val="000000"/>
              </a:solidFill>
            </a:rPr>
            <a:t>под</a:t>
          </a:r>
          <a:r>
            <a:rPr lang="en-US" sz="2200" dirty="0">
              <a:solidFill>
                <a:srgbClr val="000000"/>
              </a:solidFill>
            </a:rPr>
            <a:t> </a:t>
          </a:r>
          <a:r>
            <a:rPr lang="en-US" sz="2200" dirty="0" err="1">
              <a:solidFill>
                <a:srgbClr val="000000"/>
              </a:solidFill>
            </a:rPr>
            <a:t>давлением</a:t>
          </a:r>
          <a:r>
            <a:rPr lang="en-US" sz="2200" dirty="0">
              <a:solidFill>
                <a:srgbClr val="000000"/>
              </a:solidFill>
            </a:rPr>
            <a:t> 0,15</a:t>
          </a:r>
          <a:r>
            <a:rPr lang="kk-KZ" sz="2200" dirty="0">
              <a:solidFill>
                <a:schemeClr val="tx1"/>
              </a:solidFill>
            </a:rPr>
            <a:t>–</a:t>
          </a:r>
          <a:r>
            <a:rPr lang="en-US" sz="2200" dirty="0">
              <a:solidFill>
                <a:srgbClr val="000000"/>
              </a:solidFill>
            </a:rPr>
            <a:t>0,2 </a:t>
          </a:r>
          <a:r>
            <a:rPr lang="en-US" sz="2200" dirty="0" err="1">
              <a:solidFill>
                <a:srgbClr val="000000"/>
              </a:solidFill>
            </a:rPr>
            <a:t>МПа</a:t>
          </a:r>
          <a:r>
            <a:rPr lang="en-US" sz="2200" dirty="0">
              <a:solidFill>
                <a:srgbClr val="000000"/>
              </a:solidFill>
            </a:rPr>
            <a:t>.</a:t>
          </a:r>
        </a:p>
      </dgm:t>
    </dgm:pt>
    <dgm:pt modelId="{145B1049-8C6A-F245-B6BA-CD9DDC3C04B0}" type="parTrans" cxnId="{7C4BDA44-E01F-5C42-80C2-62EB30CEA2E8}">
      <dgm:prSet/>
      <dgm:spPr/>
      <dgm:t>
        <a:bodyPr/>
        <a:lstStyle/>
        <a:p>
          <a:endParaRPr lang="en-US"/>
        </a:p>
      </dgm:t>
    </dgm:pt>
    <dgm:pt modelId="{B9A24A45-4719-7F45-BCB0-BA4F429200B7}" type="sibTrans" cxnId="{7C4BDA44-E01F-5C42-80C2-62EB30CEA2E8}">
      <dgm:prSet/>
      <dgm:spPr/>
      <dgm:t>
        <a:bodyPr/>
        <a:lstStyle/>
        <a:p>
          <a:endParaRPr lang="en-US"/>
        </a:p>
      </dgm:t>
    </dgm:pt>
    <dgm:pt modelId="{4BC23ED9-04D5-BE4D-84A6-AC4F18477226}">
      <dgm:prSet custT="1"/>
      <dgm:spPr>
        <a:solidFill>
          <a:schemeClr val="accent1">
            <a:lumMod val="60000"/>
            <a:lumOff val="40000"/>
          </a:schemeClr>
        </a:solidFill>
      </dgm:spPr>
      <dgm:t>
        <a:bodyPr/>
        <a:lstStyle/>
        <a:p>
          <a:pPr rtl="0"/>
          <a:r>
            <a:rPr lang="en-US" sz="2200" b="1" dirty="0" err="1">
              <a:solidFill>
                <a:srgbClr val="000000"/>
              </a:solidFill>
            </a:rPr>
            <a:t>Ко</a:t>
          </a:r>
          <a:r>
            <a:rPr lang="en-US" sz="2200" b="1" dirty="0">
              <a:solidFill>
                <a:srgbClr val="000000"/>
              </a:solidFill>
            </a:rPr>
            <a:t> </a:t>
          </a:r>
          <a:r>
            <a:rPr lang="en-US" sz="2200" b="1" dirty="0" err="1">
              <a:solidFill>
                <a:srgbClr val="000000"/>
              </a:solidFill>
            </a:rPr>
            <a:t>второй</a:t>
          </a:r>
          <a:r>
            <a:rPr lang="en-US" sz="2200" b="1" dirty="0">
              <a:solidFill>
                <a:srgbClr val="000000"/>
              </a:solidFill>
            </a:rPr>
            <a:t> </a:t>
          </a:r>
          <a:r>
            <a:rPr lang="en-US" sz="2200" b="1" dirty="0" err="1">
              <a:solidFill>
                <a:srgbClr val="000000"/>
              </a:solidFill>
            </a:rPr>
            <a:t>группе</a:t>
          </a:r>
          <a:r>
            <a:rPr lang="en-US" sz="2200" b="1" dirty="0">
              <a:solidFill>
                <a:srgbClr val="000000"/>
              </a:solidFill>
            </a:rPr>
            <a:t> </a:t>
          </a:r>
          <a:r>
            <a:rPr lang="en-US" sz="2200" dirty="0" err="1">
              <a:solidFill>
                <a:srgbClr val="000000"/>
              </a:solidFill>
            </a:rPr>
            <a:t>относят</a:t>
          </a:r>
          <a:r>
            <a:rPr lang="en-US" sz="2200" dirty="0">
              <a:solidFill>
                <a:srgbClr val="000000"/>
              </a:solidFill>
            </a:rPr>
            <a:t> </a:t>
          </a:r>
          <a:r>
            <a:rPr lang="en-US" sz="2200" dirty="0" err="1">
              <a:solidFill>
                <a:srgbClr val="000000"/>
              </a:solidFill>
            </a:rPr>
            <a:t>слабосвязные</a:t>
          </a:r>
          <a:r>
            <a:rPr lang="en-US" sz="2200" dirty="0">
              <a:solidFill>
                <a:srgbClr val="000000"/>
              </a:solidFill>
            </a:rPr>
            <a:t> </a:t>
          </a:r>
          <a:r>
            <a:rPr lang="en-US" sz="2200" dirty="0" err="1">
              <a:solidFill>
                <a:srgbClr val="000000"/>
              </a:solidFill>
            </a:rPr>
            <a:t>загрязнения</a:t>
          </a:r>
          <a:r>
            <a:rPr lang="en-US" sz="2200" dirty="0">
              <a:solidFill>
                <a:srgbClr val="000000"/>
              </a:solidFill>
            </a:rPr>
            <a:t>, </a:t>
          </a:r>
          <a:r>
            <a:rPr lang="en-US" sz="2200" dirty="0" err="1">
              <a:solidFill>
                <a:srgbClr val="000000"/>
              </a:solidFill>
            </a:rPr>
            <a:t>содержащие</a:t>
          </a:r>
          <a:r>
            <a:rPr lang="en-US" sz="2200" dirty="0">
              <a:solidFill>
                <a:srgbClr val="000000"/>
              </a:solidFill>
            </a:rPr>
            <a:t> </a:t>
          </a:r>
          <a:r>
            <a:rPr lang="en-US" sz="2200" dirty="0" err="1">
              <a:solidFill>
                <a:srgbClr val="000000"/>
              </a:solidFill>
            </a:rPr>
            <a:t>до</a:t>
          </a:r>
          <a:r>
            <a:rPr lang="en-US" sz="2200" dirty="0">
              <a:solidFill>
                <a:srgbClr val="000000"/>
              </a:solidFill>
            </a:rPr>
            <a:t> 35% </a:t>
          </a:r>
          <a:r>
            <a:rPr lang="en-US" sz="2200" dirty="0" err="1">
              <a:solidFill>
                <a:srgbClr val="000000"/>
              </a:solidFill>
            </a:rPr>
            <a:t>органических</a:t>
          </a:r>
          <a:r>
            <a:rPr lang="en-US" sz="2200" dirty="0">
              <a:solidFill>
                <a:srgbClr val="000000"/>
              </a:solidFill>
            </a:rPr>
            <a:t> </a:t>
          </a:r>
          <a:r>
            <a:rPr lang="en-US" sz="2200" dirty="0" err="1">
              <a:solidFill>
                <a:srgbClr val="000000"/>
              </a:solidFill>
            </a:rPr>
            <a:t>веществ</a:t>
          </a:r>
          <a:r>
            <a:rPr lang="en-US" sz="2200" dirty="0">
              <a:solidFill>
                <a:srgbClr val="000000"/>
              </a:solidFill>
            </a:rPr>
            <a:t>. </a:t>
          </a:r>
          <a:r>
            <a:rPr lang="en-US" sz="2200" dirty="0" err="1">
              <a:solidFill>
                <a:srgbClr val="000000"/>
              </a:solidFill>
            </a:rPr>
            <a:t>В</a:t>
          </a:r>
          <a:r>
            <a:rPr lang="en-US" sz="2200" dirty="0">
              <a:solidFill>
                <a:srgbClr val="000000"/>
              </a:solidFill>
            </a:rPr>
            <a:t> </a:t>
          </a:r>
          <a:r>
            <a:rPr lang="en-US" sz="2200" dirty="0" err="1">
              <a:solidFill>
                <a:srgbClr val="000000"/>
              </a:solidFill>
            </a:rPr>
            <a:t>этом</a:t>
          </a:r>
          <a:r>
            <a:rPr lang="en-US" sz="2200" dirty="0">
              <a:solidFill>
                <a:srgbClr val="000000"/>
              </a:solidFill>
            </a:rPr>
            <a:t> </a:t>
          </a:r>
          <a:r>
            <a:rPr lang="en-US" sz="2200" dirty="0" err="1">
              <a:solidFill>
                <a:srgbClr val="000000"/>
              </a:solidFill>
            </a:rPr>
            <a:t>случае</a:t>
          </a:r>
          <a:r>
            <a:rPr lang="en-US" sz="2200" dirty="0">
              <a:solidFill>
                <a:srgbClr val="000000"/>
              </a:solidFill>
            </a:rPr>
            <a:t> </a:t>
          </a:r>
          <a:r>
            <a:rPr lang="en-US" sz="2200" dirty="0" err="1">
              <a:solidFill>
                <a:srgbClr val="000000"/>
              </a:solidFill>
            </a:rPr>
            <a:t>частицы</a:t>
          </a:r>
          <a:r>
            <a:rPr lang="en-US" sz="2200" dirty="0">
              <a:solidFill>
                <a:srgbClr val="000000"/>
              </a:solidFill>
            </a:rPr>
            <a:t> </a:t>
          </a:r>
          <a:r>
            <a:rPr lang="en-US" sz="2200" dirty="0" err="1">
              <a:solidFill>
                <a:srgbClr val="000000"/>
              </a:solidFill>
            </a:rPr>
            <a:t>пыли</a:t>
          </a:r>
          <a:r>
            <a:rPr lang="en-US" sz="2200" dirty="0">
              <a:solidFill>
                <a:srgbClr val="000000"/>
              </a:solidFill>
            </a:rPr>
            <a:t> </a:t>
          </a:r>
          <a:r>
            <a:rPr lang="en-US" sz="2200" dirty="0" err="1">
              <a:solidFill>
                <a:srgbClr val="000000"/>
              </a:solidFill>
            </a:rPr>
            <a:t>склеиваются</a:t>
          </a:r>
          <a:r>
            <a:rPr lang="en-US" sz="2200" dirty="0">
              <a:solidFill>
                <a:srgbClr val="000000"/>
              </a:solidFill>
            </a:rPr>
            <a:t> </a:t>
          </a:r>
          <a:r>
            <a:rPr lang="en-US" sz="2200" dirty="0" err="1">
              <a:solidFill>
                <a:srgbClr val="000000"/>
              </a:solidFill>
            </a:rPr>
            <a:t>и</a:t>
          </a:r>
          <a:r>
            <a:rPr lang="en-US" sz="2200" dirty="0">
              <a:solidFill>
                <a:srgbClr val="000000"/>
              </a:solidFill>
            </a:rPr>
            <a:t> </a:t>
          </a:r>
          <a:r>
            <a:rPr lang="en-US" sz="2200" dirty="0" err="1">
              <a:solidFill>
                <a:srgbClr val="000000"/>
              </a:solidFill>
            </a:rPr>
            <a:t>загрязнения</a:t>
          </a:r>
          <a:r>
            <a:rPr lang="en-US" sz="2200" dirty="0">
              <a:solidFill>
                <a:srgbClr val="000000"/>
              </a:solidFill>
            </a:rPr>
            <a:t> </a:t>
          </a:r>
          <a:r>
            <a:rPr lang="en-US" sz="2200" dirty="0" err="1">
              <a:solidFill>
                <a:srgbClr val="000000"/>
              </a:solidFill>
            </a:rPr>
            <a:t>смываются</a:t>
          </a:r>
          <a:r>
            <a:rPr lang="en-US" sz="2200" dirty="0">
              <a:solidFill>
                <a:srgbClr val="000000"/>
              </a:solidFill>
            </a:rPr>
            <a:t> </a:t>
          </a:r>
          <a:r>
            <a:rPr lang="en-US" sz="2200" dirty="0" err="1">
              <a:solidFill>
                <a:srgbClr val="000000"/>
              </a:solidFill>
            </a:rPr>
            <a:t>значительно</a:t>
          </a:r>
          <a:r>
            <a:rPr lang="en-US" sz="2200" dirty="0">
              <a:solidFill>
                <a:srgbClr val="000000"/>
              </a:solidFill>
            </a:rPr>
            <a:t> </a:t>
          </a:r>
          <a:r>
            <a:rPr lang="en-US" sz="2200" dirty="0" err="1">
              <a:solidFill>
                <a:srgbClr val="000000"/>
              </a:solidFill>
            </a:rPr>
            <a:t>труднее</a:t>
          </a:r>
          <a:r>
            <a:rPr lang="en-US" sz="2200" dirty="0">
              <a:solidFill>
                <a:srgbClr val="000000"/>
              </a:solidFill>
            </a:rPr>
            <a:t>. </a:t>
          </a:r>
          <a:r>
            <a:rPr lang="en-US" sz="2200" dirty="0" err="1">
              <a:solidFill>
                <a:srgbClr val="000000"/>
              </a:solidFill>
            </a:rPr>
            <a:t>Основную</a:t>
          </a:r>
          <a:r>
            <a:rPr lang="en-US" sz="2200" dirty="0">
              <a:solidFill>
                <a:srgbClr val="000000"/>
              </a:solidFill>
            </a:rPr>
            <a:t> </a:t>
          </a:r>
          <a:r>
            <a:rPr lang="en-US" sz="2200" dirty="0" err="1">
              <a:solidFill>
                <a:srgbClr val="000000"/>
              </a:solidFill>
            </a:rPr>
            <a:t>массу</a:t>
          </a:r>
          <a:r>
            <a:rPr lang="en-US" sz="2200" dirty="0">
              <a:solidFill>
                <a:srgbClr val="000000"/>
              </a:solidFill>
            </a:rPr>
            <a:t> </a:t>
          </a:r>
          <a:r>
            <a:rPr lang="en-US" sz="2200" dirty="0" err="1">
              <a:solidFill>
                <a:srgbClr val="000000"/>
              </a:solidFill>
            </a:rPr>
            <a:t>таких</a:t>
          </a:r>
          <a:r>
            <a:rPr lang="en-US" sz="2200" dirty="0">
              <a:solidFill>
                <a:srgbClr val="000000"/>
              </a:solidFill>
            </a:rPr>
            <a:t> </a:t>
          </a:r>
          <a:r>
            <a:rPr lang="en-US" sz="2200" dirty="0" err="1">
              <a:solidFill>
                <a:srgbClr val="000000"/>
              </a:solidFill>
            </a:rPr>
            <a:t>загрязнений</a:t>
          </a:r>
          <a:r>
            <a:rPr lang="en-US" sz="2200" dirty="0">
              <a:solidFill>
                <a:srgbClr val="000000"/>
              </a:solidFill>
            </a:rPr>
            <a:t> </a:t>
          </a:r>
          <a:r>
            <a:rPr lang="en-US" sz="2200" dirty="0" err="1">
              <a:solidFill>
                <a:srgbClr val="000000"/>
              </a:solidFill>
            </a:rPr>
            <a:t>смывают</a:t>
          </a:r>
          <a:r>
            <a:rPr lang="en-US" sz="2200" dirty="0">
              <a:solidFill>
                <a:srgbClr val="000000"/>
              </a:solidFill>
            </a:rPr>
            <a:t> </a:t>
          </a:r>
          <a:r>
            <a:rPr lang="en-US" sz="2200" dirty="0" err="1">
              <a:solidFill>
                <a:srgbClr val="000000"/>
              </a:solidFill>
            </a:rPr>
            <a:t>струей</a:t>
          </a:r>
          <a:r>
            <a:rPr lang="en-US" sz="2200" dirty="0">
              <a:solidFill>
                <a:srgbClr val="000000"/>
              </a:solidFill>
            </a:rPr>
            <a:t> </a:t>
          </a:r>
          <a:r>
            <a:rPr lang="en-US" sz="2200" dirty="0" err="1">
              <a:solidFill>
                <a:srgbClr val="000000"/>
              </a:solidFill>
            </a:rPr>
            <a:t>воды</a:t>
          </a:r>
          <a:r>
            <a:rPr lang="en-US" sz="2200" dirty="0">
              <a:solidFill>
                <a:srgbClr val="000000"/>
              </a:solidFill>
            </a:rPr>
            <a:t> </a:t>
          </a:r>
          <a:r>
            <a:rPr lang="en-US" sz="2200" dirty="0" err="1">
              <a:solidFill>
                <a:srgbClr val="000000"/>
              </a:solidFill>
            </a:rPr>
            <a:t>под</a:t>
          </a:r>
          <a:r>
            <a:rPr lang="en-US" sz="2200" dirty="0">
              <a:solidFill>
                <a:srgbClr val="000000"/>
              </a:solidFill>
            </a:rPr>
            <a:t> </a:t>
          </a:r>
          <a:r>
            <a:rPr lang="en-US" sz="2200" dirty="0" err="1">
              <a:solidFill>
                <a:srgbClr val="000000"/>
              </a:solidFill>
            </a:rPr>
            <a:t>давлением</a:t>
          </a:r>
          <a:r>
            <a:rPr lang="en-US" sz="2200" dirty="0">
              <a:solidFill>
                <a:srgbClr val="000000"/>
              </a:solidFill>
            </a:rPr>
            <a:t> 0,3</a:t>
          </a:r>
          <a:r>
            <a:rPr lang="kk-KZ" sz="2200" dirty="0">
              <a:solidFill>
                <a:schemeClr val="tx1"/>
              </a:solidFill>
            </a:rPr>
            <a:t>–</a:t>
          </a:r>
          <a:r>
            <a:rPr lang="en-US" sz="2200" dirty="0">
              <a:solidFill>
                <a:srgbClr val="000000"/>
              </a:solidFill>
            </a:rPr>
            <a:t>0,5 </a:t>
          </a:r>
          <a:r>
            <a:rPr lang="en-US" sz="2200" dirty="0" err="1">
              <a:solidFill>
                <a:srgbClr val="000000"/>
              </a:solidFill>
            </a:rPr>
            <a:t>МПа</a:t>
          </a:r>
          <a:r>
            <a:rPr lang="en-US" sz="2200" dirty="0">
              <a:solidFill>
                <a:srgbClr val="000000"/>
              </a:solidFill>
            </a:rPr>
            <a:t>.</a:t>
          </a:r>
        </a:p>
      </dgm:t>
    </dgm:pt>
    <dgm:pt modelId="{89B10519-E4D3-3F45-A283-3281D871D395}" type="parTrans" cxnId="{1B82CFF3-CF72-1A48-AD1C-34713D4229F3}">
      <dgm:prSet/>
      <dgm:spPr/>
      <dgm:t>
        <a:bodyPr/>
        <a:lstStyle/>
        <a:p>
          <a:endParaRPr lang="en-US"/>
        </a:p>
      </dgm:t>
    </dgm:pt>
    <dgm:pt modelId="{6E676601-CC25-5B42-A81C-9F157AE24085}" type="sibTrans" cxnId="{1B82CFF3-CF72-1A48-AD1C-34713D4229F3}">
      <dgm:prSet/>
      <dgm:spPr/>
      <dgm:t>
        <a:bodyPr/>
        <a:lstStyle/>
        <a:p>
          <a:endParaRPr lang="en-US"/>
        </a:p>
      </dgm:t>
    </dgm:pt>
    <dgm:pt modelId="{8202D6BD-786D-5B4D-BB75-58E197A7660B}">
      <dgm:prSet custT="1"/>
      <dgm:spPr/>
      <dgm:t>
        <a:bodyPr/>
        <a:lstStyle/>
        <a:p>
          <a:pPr rtl="0"/>
          <a:r>
            <a:rPr lang="ru-RU" sz="2200" b="1" dirty="0">
              <a:solidFill>
                <a:srgbClr val="000000"/>
              </a:solidFill>
            </a:rPr>
            <a:t>К третьей группе </a:t>
          </a:r>
          <a:r>
            <a:rPr lang="ru-RU" sz="2200" dirty="0">
              <a:solidFill>
                <a:srgbClr val="000000"/>
              </a:solidFill>
            </a:rPr>
            <a:t>относят загрязнения, в состав которых, помимо пыли и грязи, входят цементирующие и прочно склеивающие вещества (цемент, алебастр и др.) Для их удаления необходимо применение водяной струи под давлением 10 МПа и более.</a:t>
          </a:r>
        </a:p>
      </dgm:t>
    </dgm:pt>
    <dgm:pt modelId="{87CA4AA4-378F-3945-8C3C-95F8259DF06D}" type="parTrans" cxnId="{755D3744-ED44-2049-9AB5-0D0EADF06257}">
      <dgm:prSet/>
      <dgm:spPr/>
      <dgm:t>
        <a:bodyPr/>
        <a:lstStyle/>
        <a:p>
          <a:endParaRPr lang="en-US"/>
        </a:p>
      </dgm:t>
    </dgm:pt>
    <dgm:pt modelId="{EAF86BD4-5FE1-404B-849B-6E10B4A4E62A}" type="sibTrans" cxnId="{755D3744-ED44-2049-9AB5-0D0EADF06257}">
      <dgm:prSet/>
      <dgm:spPr/>
      <dgm:t>
        <a:bodyPr/>
        <a:lstStyle/>
        <a:p>
          <a:endParaRPr lang="en-US"/>
        </a:p>
      </dgm:t>
    </dgm:pt>
    <dgm:pt modelId="{4A1AC1EC-E7B5-054A-BD0C-E06976BA8923}" type="pres">
      <dgm:prSet presAssocID="{1C26A5FF-4619-0E43-BED3-3D7036A550E4}" presName="Name0" presStyleCnt="0">
        <dgm:presLayoutVars>
          <dgm:dir/>
          <dgm:animLvl val="lvl"/>
          <dgm:resizeHandles val="exact"/>
        </dgm:presLayoutVars>
      </dgm:prSet>
      <dgm:spPr/>
    </dgm:pt>
    <dgm:pt modelId="{B882FE19-1F86-7344-93A7-B4D1D33B43BD}" type="pres">
      <dgm:prSet presAssocID="{8202D6BD-786D-5B4D-BB75-58E197A7660B}" presName="boxAndChildren" presStyleCnt="0"/>
      <dgm:spPr/>
    </dgm:pt>
    <dgm:pt modelId="{8B6DDEB4-4D12-0E4C-8E4E-5A9F991BEB80}" type="pres">
      <dgm:prSet presAssocID="{8202D6BD-786D-5B4D-BB75-58E197A7660B}" presName="parentTextBox" presStyleLbl="node1" presStyleIdx="0" presStyleCnt="3"/>
      <dgm:spPr/>
    </dgm:pt>
    <dgm:pt modelId="{05AF0D8C-421B-B54E-82FF-F13EEE938A66}" type="pres">
      <dgm:prSet presAssocID="{6E676601-CC25-5B42-A81C-9F157AE24085}" presName="sp" presStyleCnt="0"/>
      <dgm:spPr/>
    </dgm:pt>
    <dgm:pt modelId="{337974F5-B95E-A847-8850-65CF7F95EE6F}" type="pres">
      <dgm:prSet presAssocID="{4BC23ED9-04D5-BE4D-84A6-AC4F18477226}" presName="arrowAndChildren" presStyleCnt="0"/>
      <dgm:spPr/>
    </dgm:pt>
    <dgm:pt modelId="{5B6EDA36-4087-9746-9FB6-5C5C91712FBA}" type="pres">
      <dgm:prSet presAssocID="{4BC23ED9-04D5-BE4D-84A6-AC4F18477226}" presName="parentTextArrow" presStyleLbl="node1" presStyleIdx="1" presStyleCnt="3"/>
      <dgm:spPr/>
    </dgm:pt>
    <dgm:pt modelId="{73A774A1-BD90-0641-A4EA-3807644B5EC3}" type="pres">
      <dgm:prSet presAssocID="{B9A24A45-4719-7F45-BCB0-BA4F429200B7}" presName="sp" presStyleCnt="0"/>
      <dgm:spPr/>
    </dgm:pt>
    <dgm:pt modelId="{4D3E3BEE-AF9A-0C4E-8068-A0DF7BBDADB0}" type="pres">
      <dgm:prSet presAssocID="{63F75B3B-CC36-C94B-9EC5-98D068DD71E6}" presName="arrowAndChildren" presStyleCnt="0"/>
      <dgm:spPr/>
    </dgm:pt>
    <dgm:pt modelId="{9AED5B26-C73F-B549-B241-F6E4C3C5B14B}" type="pres">
      <dgm:prSet presAssocID="{63F75B3B-CC36-C94B-9EC5-98D068DD71E6}" presName="parentTextArrow" presStyleLbl="node1" presStyleIdx="2" presStyleCnt="3" custLinFactNeighborX="26296" custLinFactNeighborY="-50047"/>
      <dgm:spPr/>
    </dgm:pt>
  </dgm:ptLst>
  <dgm:cxnLst>
    <dgm:cxn modelId="{98009824-1E0B-4636-B1DF-F8C743A5C7F3}" type="presOf" srcId="{1C26A5FF-4619-0E43-BED3-3D7036A550E4}" destId="{4A1AC1EC-E7B5-054A-BD0C-E06976BA8923}" srcOrd="0" destOrd="0" presId="urn:microsoft.com/office/officeart/2005/8/layout/process4"/>
    <dgm:cxn modelId="{755D3744-ED44-2049-9AB5-0D0EADF06257}" srcId="{1C26A5FF-4619-0E43-BED3-3D7036A550E4}" destId="{8202D6BD-786D-5B4D-BB75-58E197A7660B}" srcOrd="2" destOrd="0" parTransId="{87CA4AA4-378F-3945-8C3C-95F8259DF06D}" sibTransId="{EAF86BD4-5FE1-404B-849B-6E10B4A4E62A}"/>
    <dgm:cxn modelId="{7C4BDA44-E01F-5C42-80C2-62EB30CEA2E8}" srcId="{1C26A5FF-4619-0E43-BED3-3D7036A550E4}" destId="{63F75B3B-CC36-C94B-9EC5-98D068DD71E6}" srcOrd="0" destOrd="0" parTransId="{145B1049-8C6A-F245-B6BA-CD9DDC3C04B0}" sibTransId="{B9A24A45-4719-7F45-BCB0-BA4F429200B7}"/>
    <dgm:cxn modelId="{911A1978-38D6-4135-98CF-7C8D6DAE07D9}" type="presOf" srcId="{8202D6BD-786D-5B4D-BB75-58E197A7660B}" destId="{8B6DDEB4-4D12-0E4C-8E4E-5A9F991BEB80}" srcOrd="0" destOrd="0" presId="urn:microsoft.com/office/officeart/2005/8/layout/process4"/>
    <dgm:cxn modelId="{B433AEA2-0676-4E19-8149-653CFFBE3E3A}" type="presOf" srcId="{63F75B3B-CC36-C94B-9EC5-98D068DD71E6}" destId="{9AED5B26-C73F-B549-B241-F6E4C3C5B14B}" srcOrd="0" destOrd="0" presId="urn:microsoft.com/office/officeart/2005/8/layout/process4"/>
    <dgm:cxn modelId="{ACD6EFA9-0B7F-43A5-A687-AFB88D9A9CD0}" type="presOf" srcId="{4BC23ED9-04D5-BE4D-84A6-AC4F18477226}" destId="{5B6EDA36-4087-9746-9FB6-5C5C91712FBA}" srcOrd="0" destOrd="0" presId="urn:microsoft.com/office/officeart/2005/8/layout/process4"/>
    <dgm:cxn modelId="{1B82CFF3-CF72-1A48-AD1C-34713D4229F3}" srcId="{1C26A5FF-4619-0E43-BED3-3D7036A550E4}" destId="{4BC23ED9-04D5-BE4D-84A6-AC4F18477226}" srcOrd="1" destOrd="0" parTransId="{89B10519-E4D3-3F45-A283-3281D871D395}" sibTransId="{6E676601-CC25-5B42-A81C-9F157AE24085}"/>
    <dgm:cxn modelId="{89108ACB-4767-459A-BBE2-0BDD3F68585E}" type="presParOf" srcId="{4A1AC1EC-E7B5-054A-BD0C-E06976BA8923}" destId="{B882FE19-1F86-7344-93A7-B4D1D33B43BD}" srcOrd="0" destOrd="0" presId="urn:microsoft.com/office/officeart/2005/8/layout/process4"/>
    <dgm:cxn modelId="{F319D61A-C62A-46C8-B4D8-5026E8F84053}" type="presParOf" srcId="{B882FE19-1F86-7344-93A7-B4D1D33B43BD}" destId="{8B6DDEB4-4D12-0E4C-8E4E-5A9F991BEB80}" srcOrd="0" destOrd="0" presId="urn:microsoft.com/office/officeart/2005/8/layout/process4"/>
    <dgm:cxn modelId="{CD3FDDFC-3F56-4E07-9599-EE20B70A5EE1}" type="presParOf" srcId="{4A1AC1EC-E7B5-054A-BD0C-E06976BA8923}" destId="{05AF0D8C-421B-B54E-82FF-F13EEE938A66}" srcOrd="1" destOrd="0" presId="urn:microsoft.com/office/officeart/2005/8/layout/process4"/>
    <dgm:cxn modelId="{5922562E-C4FD-4C14-84A1-B37ACF8611BE}" type="presParOf" srcId="{4A1AC1EC-E7B5-054A-BD0C-E06976BA8923}" destId="{337974F5-B95E-A847-8850-65CF7F95EE6F}" srcOrd="2" destOrd="0" presId="urn:microsoft.com/office/officeart/2005/8/layout/process4"/>
    <dgm:cxn modelId="{318302AF-66B3-4094-9204-1B873C963BD6}" type="presParOf" srcId="{337974F5-B95E-A847-8850-65CF7F95EE6F}" destId="{5B6EDA36-4087-9746-9FB6-5C5C91712FBA}" srcOrd="0" destOrd="0" presId="urn:microsoft.com/office/officeart/2005/8/layout/process4"/>
    <dgm:cxn modelId="{D23C285D-8E55-4570-81D4-1FA5596B39CE}" type="presParOf" srcId="{4A1AC1EC-E7B5-054A-BD0C-E06976BA8923}" destId="{73A774A1-BD90-0641-A4EA-3807644B5EC3}" srcOrd="3" destOrd="0" presId="urn:microsoft.com/office/officeart/2005/8/layout/process4"/>
    <dgm:cxn modelId="{EDA7AC14-4FC8-474E-8ECF-4679371F23F2}" type="presParOf" srcId="{4A1AC1EC-E7B5-054A-BD0C-E06976BA8923}" destId="{4D3E3BEE-AF9A-0C4E-8068-A0DF7BBDADB0}" srcOrd="4" destOrd="0" presId="urn:microsoft.com/office/officeart/2005/8/layout/process4"/>
    <dgm:cxn modelId="{7DB381B0-B443-46F6-B5E5-50C37A032336}" type="presParOf" srcId="{4D3E3BEE-AF9A-0C4E-8068-A0DF7BBDADB0}" destId="{9AED5B26-C73F-B549-B241-F6E4C3C5B14B}"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6DDEB4-4D12-0E4C-8E4E-5A9F991BEB80}">
      <dsp:nvSpPr>
        <dsp:cNvPr id="0" name=""/>
        <dsp:cNvSpPr/>
      </dsp:nvSpPr>
      <dsp:spPr>
        <a:xfrm>
          <a:off x="0" y="4002437"/>
          <a:ext cx="8839200" cy="1313689"/>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rtl="0">
            <a:lnSpc>
              <a:spcPct val="90000"/>
            </a:lnSpc>
            <a:spcBef>
              <a:spcPct val="0"/>
            </a:spcBef>
            <a:spcAft>
              <a:spcPct val="35000"/>
            </a:spcAft>
            <a:buNone/>
          </a:pPr>
          <a:r>
            <a:rPr lang="ru-RU" sz="2200" b="1" kern="1200" dirty="0">
              <a:solidFill>
                <a:srgbClr val="000000"/>
              </a:solidFill>
            </a:rPr>
            <a:t>К третьей группе </a:t>
          </a:r>
          <a:r>
            <a:rPr lang="ru-RU" sz="2200" kern="1200" dirty="0">
              <a:solidFill>
                <a:srgbClr val="000000"/>
              </a:solidFill>
            </a:rPr>
            <a:t>относят загрязнения, в состав которых, помимо пыли и грязи, входят цементирующие и прочно склеивающие вещества (цемент, алебастр и др.) Для их удаления необходимо применение водяной струи под давлением 10 МПа и более.</a:t>
          </a:r>
        </a:p>
      </dsp:txBody>
      <dsp:txXfrm>
        <a:off x="0" y="4002437"/>
        <a:ext cx="8839200" cy="1313689"/>
      </dsp:txXfrm>
    </dsp:sp>
    <dsp:sp modelId="{5B6EDA36-4087-9746-9FB6-5C5C91712FBA}">
      <dsp:nvSpPr>
        <dsp:cNvPr id="0" name=""/>
        <dsp:cNvSpPr/>
      </dsp:nvSpPr>
      <dsp:spPr>
        <a:xfrm rot="10800000">
          <a:off x="0" y="2001688"/>
          <a:ext cx="8839200" cy="2020454"/>
        </a:xfrm>
        <a:prstGeom prst="upArrowCallout">
          <a:avLst/>
        </a:prstGeom>
        <a:solidFill>
          <a:schemeClr val="accent1">
            <a:lumMod val="60000"/>
            <a:lumOff val="4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rtl="0">
            <a:lnSpc>
              <a:spcPct val="90000"/>
            </a:lnSpc>
            <a:spcBef>
              <a:spcPct val="0"/>
            </a:spcBef>
            <a:spcAft>
              <a:spcPct val="35000"/>
            </a:spcAft>
            <a:buNone/>
          </a:pPr>
          <a:r>
            <a:rPr lang="en-US" sz="2200" b="1" kern="1200" dirty="0" err="1">
              <a:solidFill>
                <a:srgbClr val="000000"/>
              </a:solidFill>
            </a:rPr>
            <a:t>Ко</a:t>
          </a:r>
          <a:r>
            <a:rPr lang="en-US" sz="2200" b="1" kern="1200" dirty="0">
              <a:solidFill>
                <a:srgbClr val="000000"/>
              </a:solidFill>
            </a:rPr>
            <a:t> </a:t>
          </a:r>
          <a:r>
            <a:rPr lang="en-US" sz="2200" b="1" kern="1200" dirty="0" err="1">
              <a:solidFill>
                <a:srgbClr val="000000"/>
              </a:solidFill>
            </a:rPr>
            <a:t>второй</a:t>
          </a:r>
          <a:r>
            <a:rPr lang="en-US" sz="2200" b="1" kern="1200" dirty="0">
              <a:solidFill>
                <a:srgbClr val="000000"/>
              </a:solidFill>
            </a:rPr>
            <a:t> </a:t>
          </a:r>
          <a:r>
            <a:rPr lang="en-US" sz="2200" b="1" kern="1200" dirty="0" err="1">
              <a:solidFill>
                <a:srgbClr val="000000"/>
              </a:solidFill>
            </a:rPr>
            <a:t>группе</a:t>
          </a:r>
          <a:r>
            <a:rPr lang="en-US" sz="2200" b="1" kern="1200" dirty="0">
              <a:solidFill>
                <a:srgbClr val="000000"/>
              </a:solidFill>
            </a:rPr>
            <a:t> </a:t>
          </a:r>
          <a:r>
            <a:rPr lang="en-US" sz="2200" kern="1200" dirty="0" err="1">
              <a:solidFill>
                <a:srgbClr val="000000"/>
              </a:solidFill>
            </a:rPr>
            <a:t>относят</a:t>
          </a:r>
          <a:r>
            <a:rPr lang="en-US" sz="2200" kern="1200" dirty="0">
              <a:solidFill>
                <a:srgbClr val="000000"/>
              </a:solidFill>
            </a:rPr>
            <a:t> </a:t>
          </a:r>
          <a:r>
            <a:rPr lang="en-US" sz="2200" kern="1200" dirty="0" err="1">
              <a:solidFill>
                <a:srgbClr val="000000"/>
              </a:solidFill>
            </a:rPr>
            <a:t>слабосвязные</a:t>
          </a:r>
          <a:r>
            <a:rPr lang="en-US" sz="2200" kern="1200" dirty="0">
              <a:solidFill>
                <a:srgbClr val="000000"/>
              </a:solidFill>
            </a:rPr>
            <a:t> </a:t>
          </a:r>
          <a:r>
            <a:rPr lang="en-US" sz="2200" kern="1200" dirty="0" err="1">
              <a:solidFill>
                <a:srgbClr val="000000"/>
              </a:solidFill>
            </a:rPr>
            <a:t>загрязнения</a:t>
          </a:r>
          <a:r>
            <a:rPr lang="en-US" sz="2200" kern="1200" dirty="0">
              <a:solidFill>
                <a:srgbClr val="000000"/>
              </a:solidFill>
            </a:rPr>
            <a:t>, </a:t>
          </a:r>
          <a:r>
            <a:rPr lang="en-US" sz="2200" kern="1200" dirty="0" err="1">
              <a:solidFill>
                <a:srgbClr val="000000"/>
              </a:solidFill>
            </a:rPr>
            <a:t>содержащие</a:t>
          </a:r>
          <a:r>
            <a:rPr lang="en-US" sz="2200" kern="1200" dirty="0">
              <a:solidFill>
                <a:srgbClr val="000000"/>
              </a:solidFill>
            </a:rPr>
            <a:t> </a:t>
          </a:r>
          <a:r>
            <a:rPr lang="en-US" sz="2200" kern="1200" dirty="0" err="1">
              <a:solidFill>
                <a:srgbClr val="000000"/>
              </a:solidFill>
            </a:rPr>
            <a:t>до</a:t>
          </a:r>
          <a:r>
            <a:rPr lang="en-US" sz="2200" kern="1200" dirty="0">
              <a:solidFill>
                <a:srgbClr val="000000"/>
              </a:solidFill>
            </a:rPr>
            <a:t> 35% </a:t>
          </a:r>
          <a:r>
            <a:rPr lang="en-US" sz="2200" kern="1200" dirty="0" err="1">
              <a:solidFill>
                <a:srgbClr val="000000"/>
              </a:solidFill>
            </a:rPr>
            <a:t>органических</a:t>
          </a:r>
          <a:r>
            <a:rPr lang="en-US" sz="2200" kern="1200" dirty="0">
              <a:solidFill>
                <a:srgbClr val="000000"/>
              </a:solidFill>
            </a:rPr>
            <a:t> </a:t>
          </a:r>
          <a:r>
            <a:rPr lang="en-US" sz="2200" kern="1200" dirty="0" err="1">
              <a:solidFill>
                <a:srgbClr val="000000"/>
              </a:solidFill>
            </a:rPr>
            <a:t>веществ</a:t>
          </a:r>
          <a:r>
            <a:rPr lang="en-US" sz="2200" kern="1200" dirty="0">
              <a:solidFill>
                <a:srgbClr val="000000"/>
              </a:solidFill>
            </a:rPr>
            <a:t>. </a:t>
          </a:r>
          <a:r>
            <a:rPr lang="en-US" sz="2200" kern="1200" dirty="0" err="1">
              <a:solidFill>
                <a:srgbClr val="000000"/>
              </a:solidFill>
            </a:rPr>
            <a:t>В</a:t>
          </a:r>
          <a:r>
            <a:rPr lang="en-US" sz="2200" kern="1200" dirty="0">
              <a:solidFill>
                <a:srgbClr val="000000"/>
              </a:solidFill>
            </a:rPr>
            <a:t> </a:t>
          </a:r>
          <a:r>
            <a:rPr lang="en-US" sz="2200" kern="1200" dirty="0" err="1">
              <a:solidFill>
                <a:srgbClr val="000000"/>
              </a:solidFill>
            </a:rPr>
            <a:t>этом</a:t>
          </a:r>
          <a:r>
            <a:rPr lang="en-US" sz="2200" kern="1200" dirty="0">
              <a:solidFill>
                <a:srgbClr val="000000"/>
              </a:solidFill>
            </a:rPr>
            <a:t> </a:t>
          </a:r>
          <a:r>
            <a:rPr lang="en-US" sz="2200" kern="1200" dirty="0" err="1">
              <a:solidFill>
                <a:srgbClr val="000000"/>
              </a:solidFill>
            </a:rPr>
            <a:t>случае</a:t>
          </a:r>
          <a:r>
            <a:rPr lang="en-US" sz="2200" kern="1200" dirty="0">
              <a:solidFill>
                <a:srgbClr val="000000"/>
              </a:solidFill>
            </a:rPr>
            <a:t> </a:t>
          </a:r>
          <a:r>
            <a:rPr lang="en-US" sz="2200" kern="1200" dirty="0" err="1">
              <a:solidFill>
                <a:srgbClr val="000000"/>
              </a:solidFill>
            </a:rPr>
            <a:t>частицы</a:t>
          </a:r>
          <a:r>
            <a:rPr lang="en-US" sz="2200" kern="1200" dirty="0">
              <a:solidFill>
                <a:srgbClr val="000000"/>
              </a:solidFill>
            </a:rPr>
            <a:t> </a:t>
          </a:r>
          <a:r>
            <a:rPr lang="en-US" sz="2200" kern="1200" dirty="0" err="1">
              <a:solidFill>
                <a:srgbClr val="000000"/>
              </a:solidFill>
            </a:rPr>
            <a:t>пыли</a:t>
          </a:r>
          <a:r>
            <a:rPr lang="en-US" sz="2200" kern="1200" dirty="0">
              <a:solidFill>
                <a:srgbClr val="000000"/>
              </a:solidFill>
            </a:rPr>
            <a:t> </a:t>
          </a:r>
          <a:r>
            <a:rPr lang="en-US" sz="2200" kern="1200" dirty="0" err="1">
              <a:solidFill>
                <a:srgbClr val="000000"/>
              </a:solidFill>
            </a:rPr>
            <a:t>склеиваются</a:t>
          </a:r>
          <a:r>
            <a:rPr lang="en-US" sz="2200" kern="1200" dirty="0">
              <a:solidFill>
                <a:srgbClr val="000000"/>
              </a:solidFill>
            </a:rPr>
            <a:t> </a:t>
          </a:r>
          <a:r>
            <a:rPr lang="en-US" sz="2200" kern="1200" dirty="0" err="1">
              <a:solidFill>
                <a:srgbClr val="000000"/>
              </a:solidFill>
            </a:rPr>
            <a:t>и</a:t>
          </a:r>
          <a:r>
            <a:rPr lang="en-US" sz="2200" kern="1200" dirty="0">
              <a:solidFill>
                <a:srgbClr val="000000"/>
              </a:solidFill>
            </a:rPr>
            <a:t> </a:t>
          </a:r>
          <a:r>
            <a:rPr lang="en-US" sz="2200" kern="1200" dirty="0" err="1">
              <a:solidFill>
                <a:srgbClr val="000000"/>
              </a:solidFill>
            </a:rPr>
            <a:t>загрязнения</a:t>
          </a:r>
          <a:r>
            <a:rPr lang="en-US" sz="2200" kern="1200" dirty="0">
              <a:solidFill>
                <a:srgbClr val="000000"/>
              </a:solidFill>
            </a:rPr>
            <a:t> </a:t>
          </a:r>
          <a:r>
            <a:rPr lang="en-US" sz="2200" kern="1200" dirty="0" err="1">
              <a:solidFill>
                <a:srgbClr val="000000"/>
              </a:solidFill>
            </a:rPr>
            <a:t>смываются</a:t>
          </a:r>
          <a:r>
            <a:rPr lang="en-US" sz="2200" kern="1200" dirty="0">
              <a:solidFill>
                <a:srgbClr val="000000"/>
              </a:solidFill>
            </a:rPr>
            <a:t> </a:t>
          </a:r>
          <a:r>
            <a:rPr lang="en-US" sz="2200" kern="1200" dirty="0" err="1">
              <a:solidFill>
                <a:srgbClr val="000000"/>
              </a:solidFill>
            </a:rPr>
            <a:t>значительно</a:t>
          </a:r>
          <a:r>
            <a:rPr lang="en-US" sz="2200" kern="1200" dirty="0">
              <a:solidFill>
                <a:srgbClr val="000000"/>
              </a:solidFill>
            </a:rPr>
            <a:t> </a:t>
          </a:r>
          <a:r>
            <a:rPr lang="en-US" sz="2200" kern="1200" dirty="0" err="1">
              <a:solidFill>
                <a:srgbClr val="000000"/>
              </a:solidFill>
            </a:rPr>
            <a:t>труднее</a:t>
          </a:r>
          <a:r>
            <a:rPr lang="en-US" sz="2200" kern="1200" dirty="0">
              <a:solidFill>
                <a:srgbClr val="000000"/>
              </a:solidFill>
            </a:rPr>
            <a:t>. </a:t>
          </a:r>
          <a:r>
            <a:rPr lang="en-US" sz="2200" kern="1200" dirty="0" err="1">
              <a:solidFill>
                <a:srgbClr val="000000"/>
              </a:solidFill>
            </a:rPr>
            <a:t>Основную</a:t>
          </a:r>
          <a:r>
            <a:rPr lang="en-US" sz="2200" kern="1200" dirty="0">
              <a:solidFill>
                <a:srgbClr val="000000"/>
              </a:solidFill>
            </a:rPr>
            <a:t> </a:t>
          </a:r>
          <a:r>
            <a:rPr lang="en-US" sz="2200" kern="1200" dirty="0" err="1">
              <a:solidFill>
                <a:srgbClr val="000000"/>
              </a:solidFill>
            </a:rPr>
            <a:t>массу</a:t>
          </a:r>
          <a:r>
            <a:rPr lang="en-US" sz="2200" kern="1200" dirty="0">
              <a:solidFill>
                <a:srgbClr val="000000"/>
              </a:solidFill>
            </a:rPr>
            <a:t> </a:t>
          </a:r>
          <a:r>
            <a:rPr lang="en-US" sz="2200" kern="1200" dirty="0" err="1">
              <a:solidFill>
                <a:srgbClr val="000000"/>
              </a:solidFill>
            </a:rPr>
            <a:t>таких</a:t>
          </a:r>
          <a:r>
            <a:rPr lang="en-US" sz="2200" kern="1200" dirty="0">
              <a:solidFill>
                <a:srgbClr val="000000"/>
              </a:solidFill>
            </a:rPr>
            <a:t> </a:t>
          </a:r>
          <a:r>
            <a:rPr lang="en-US" sz="2200" kern="1200" dirty="0" err="1">
              <a:solidFill>
                <a:srgbClr val="000000"/>
              </a:solidFill>
            </a:rPr>
            <a:t>загрязнений</a:t>
          </a:r>
          <a:r>
            <a:rPr lang="en-US" sz="2200" kern="1200" dirty="0">
              <a:solidFill>
                <a:srgbClr val="000000"/>
              </a:solidFill>
            </a:rPr>
            <a:t> </a:t>
          </a:r>
          <a:r>
            <a:rPr lang="en-US" sz="2200" kern="1200" dirty="0" err="1">
              <a:solidFill>
                <a:srgbClr val="000000"/>
              </a:solidFill>
            </a:rPr>
            <a:t>смывают</a:t>
          </a:r>
          <a:r>
            <a:rPr lang="en-US" sz="2200" kern="1200" dirty="0">
              <a:solidFill>
                <a:srgbClr val="000000"/>
              </a:solidFill>
            </a:rPr>
            <a:t> </a:t>
          </a:r>
          <a:r>
            <a:rPr lang="en-US" sz="2200" kern="1200" dirty="0" err="1">
              <a:solidFill>
                <a:srgbClr val="000000"/>
              </a:solidFill>
            </a:rPr>
            <a:t>струей</a:t>
          </a:r>
          <a:r>
            <a:rPr lang="en-US" sz="2200" kern="1200" dirty="0">
              <a:solidFill>
                <a:srgbClr val="000000"/>
              </a:solidFill>
            </a:rPr>
            <a:t> </a:t>
          </a:r>
          <a:r>
            <a:rPr lang="en-US" sz="2200" kern="1200" dirty="0" err="1">
              <a:solidFill>
                <a:srgbClr val="000000"/>
              </a:solidFill>
            </a:rPr>
            <a:t>воды</a:t>
          </a:r>
          <a:r>
            <a:rPr lang="en-US" sz="2200" kern="1200" dirty="0">
              <a:solidFill>
                <a:srgbClr val="000000"/>
              </a:solidFill>
            </a:rPr>
            <a:t> </a:t>
          </a:r>
          <a:r>
            <a:rPr lang="en-US" sz="2200" kern="1200" dirty="0" err="1">
              <a:solidFill>
                <a:srgbClr val="000000"/>
              </a:solidFill>
            </a:rPr>
            <a:t>под</a:t>
          </a:r>
          <a:r>
            <a:rPr lang="en-US" sz="2200" kern="1200" dirty="0">
              <a:solidFill>
                <a:srgbClr val="000000"/>
              </a:solidFill>
            </a:rPr>
            <a:t> </a:t>
          </a:r>
          <a:r>
            <a:rPr lang="en-US" sz="2200" kern="1200" dirty="0" err="1">
              <a:solidFill>
                <a:srgbClr val="000000"/>
              </a:solidFill>
            </a:rPr>
            <a:t>давлением</a:t>
          </a:r>
          <a:r>
            <a:rPr lang="en-US" sz="2200" kern="1200" dirty="0">
              <a:solidFill>
                <a:srgbClr val="000000"/>
              </a:solidFill>
            </a:rPr>
            <a:t> 0,3</a:t>
          </a:r>
          <a:r>
            <a:rPr lang="kk-KZ" sz="2200" kern="1200" dirty="0">
              <a:solidFill>
                <a:schemeClr val="tx1"/>
              </a:solidFill>
            </a:rPr>
            <a:t>–</a:t>
          </a:r>
          <a:r>
            <a:rPr lang="en-US" sz="2200" kern="1200" dirty="0">
              <a:solidFill>
                <a:srgbClr val="000000"/>
              </a:solidFill>
            </a:rPr>
            <a:t>0,5 </a:t>
          </a:r>
          <a:r>
            <a:rPr lang="en-US" sz="2200" kern="1200" dirty="0" err="1">
              <a:solidFill>
                <a:srgbClr val="000000"/>
              </a:solidFill>
            </a:rPr>
            <a:t>МПа</a:t>
          </a:r>
          <a:r>
            <a:rPr lang="en-US" sz="2200" kern="1200" dirty="0">
              <a:solidFill>
                <a:srgbClr val="000000"/>
              </a:solidFill>
            </a:rPr>
            <a:t>.</a:t>
          </a:r>
        </a:p>
      </dsp:txBody>
      <dsp:txXfrm rot="10800000">
        <a:off x="0" y="2001688"/>
        <a:ext cx="8839200" cy="1312830"/>
      </dsp:txXfrm>
    </dsp:sp>
    <dsp:sp modelId="{9AED5B26-C73F-B549-B241-F6E4C3C5B14B}">
      <dsp:nvSpPr>
        <dsp:cNvPr id="0" name=""/>
        <dsp:cNvSpPr/>
      </dsp:nvSpPr>
      <dsp:spPr>
        <a:xfrm rot="10800000">
          <a:off x="0" y="0"/>
          <a:ext cx="8839200" cy="2020454"/>
        </a:xfrm>
        <a:prstGeom prst="upArrowCallout">
          <a:avLst/>
        </a:prstGeom>
        <a:solidFill>
          <a:schemeClr val="accent1">
            <a:lumMod val="40000"/>
            <a:lumOff val="6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rtl="0">
            <a:lnSpc>
              <a:spcPct val="90000"/>
            </a:lnSpc>
            <a:spcBef>
              <a:spcPct val="0"/>
            </a:spcBef>
            <a:spcAft>
              <a:spcPct val="35000"/>
            </a:spcAft>
            <a:buNone/>
          </a:pPr>
          <a:r>
            <a:rPr lang="en-US" sz="2200" b="1" kern="1200" dirty="0" err="1">
              <a:solidFill>
                <a:srgbClr val="000000"/>
              </a:solidFill>
            </a:rPr>
            <a:t>К</a:t>
          </a:r>
          <a:r>
            <a:rPr lang="en-US" sz="2200" b="1" kern="1200" dirty="0">
              <a:solidFill>
                <a:srgbClr val="000000"/>
              </a:solidFill>
            </a:rPr>
            <a:t> </a:t>
          </a:r>
          <a:r>
            <a:rPr lang="en-US" sz="2200" b="1" kern="1200" dirty="0" err="1">
              <a:solidFill>
                <a:srgbClr val="000000"/>
              </a:solidFill>
            </a:rPr>
            <a:t>первой</a:t>
          </a:r>
          <a:r>
            <a:rPr lang="en-US" sz="2200" b="1" kern="1200" dirty="0">
              <a:solidFill>
                <a:srgbClr val="000000"/>
              </a:solidFill>
            </a:rPr>
            <a:t> </a:t>
          </a:r>
          <a:r>
            <a:rPr lang="en-US" sz="2200" b="1" kern="1200" dirty="0" err="1">
              <a:solidFill>
                <a:srgbClr val="000000"/>
              </a:solidFill>
            </a:rPr>
            <a:t>группе</a:t>
          </a:r>
          <a:r>
            <a:rPr lang="en-US" sz="2200" b="1" kern="1200" dirty="0">
              <a:solidFill>
                <a:srgbClr val="000000"/>
              </a:solidFill>
            </a:rPr>
            <a:t> </a:t>
          </a:r>
          <a:r>
            <a:rPr lang="en-US" sz="2200" kern="1200" dirty="0" err="1">
              <a:solidFill>
                <a:srgbClr val="000000"/>
              </a:solidFill>
            </a:rPr>
            <a:t>относят</a:t>
          </a:r>
          <a:r>
            <a:rPr lang="en-US" sz="2200" kern="1200" dirty="0">
              <a:solidFill>
                <a:srgbClr val="000000"/>
              </a:solidFill>
            </a:rPr>
            <a:t> </a:t>
          </a:r>
          <a:r>
            <a:rPr lang="en-US" sz="2200" kern="1200" dirty="0" err="1">
              <a:solidFill>
                <a:srgbClr val="000000"/>
              </a:solidFill>
            </a:rPr>
            <a:t>слабосвязные</a:t>
          </a:r>
          <a:r>
            <a:rPr lang="en-US" sz="2200" kern="1200" dirty="0">
              <a:solidFill>
                <a:srgbClr val="000000"/>
              </a:solidFill>
            </a:rPr>
            <a:t> </a:t>
          </a:r>
          <a:r>
            <a:rPr lang="en-US" sz="2200" kern="1200" dirty="0" err="1">
              <a:solidFill>
                <a:srgbClr val="000000"/>
              </a:solidFill>
            </a:rPr>
            <a:t>загрязнения</a:t>
          </a:r>
          <a:r>
            <a:rPr lang="en-US" sz="2200" kern="1200" dirty="0">
              <a:solidFill>
                <a:srgbClr val="000000"/>
              </a:solidFill>
            </a:rPr>
            <a:t> </a:t>
          </a:r>
          <a:r>
            <a:rPr lang="en-US" sz="2200" kern="1200" dirty="0" err="1">
              <a:solidFill>
                <a:srgbClr val="000000"/>
              </a:solidFill>
            </a:rPr>
            <a:t>без</a:t>
          </a:r>
          <a:r>
            <a:rPr lang="en-US" sz="2200" kern="1200" dirty="0">
              <a:solidFill>
                <a:srgbClr val="000000"/>
              </a:solidFill>
            </a:rPr>
            <a:t> </a:t>
          </a:r>
          <a:r>
            <a:rPr lang="en-US" sz="2200" kern="1200" dirty="0" err="1">
              <a:solidFill>
                <a:srgbClr val="000000"/>
              </a:solidFill>
            </a:rPr>
            <a:t>примесей</a:t>
          </a:r>
          <a:r>
            <a:rPr lang="en-US" sz="2200" kern="1200" dirty="0">
              <a:solidFill>
                <a:srgbClr val="000000"/>
              </a:solidFill>
            </a:rPr>
            <a:t> </a:t>
          </a:r>
          <a:r>
            <a:rPr lang="en-US" sz="2200" kern="1200" dirty="0" err="1">
              <a:solidFill>
                <a:srgbClr val="000000"/>
              </a:solidFill>
            </a:rPr>
            <a:t>органических</a:t>
          </a:r>
          <a:r>
            <a:rPr lang="en-US" sz="2200" kern="1200" dirty="0">
              <a:solidFill>
                <a:srgbClr val="000000"/>
              </a:solidFill>
            </a:rPr>
            <a:t> </a:t>
          </a:r>
          <a:r>
            <a:rPr lang="en-US" sz="2200" kern="1200" dirty="0" err="1">
              <a:solidFill>
                <a:srgbClr val="000000"/>
              </a:solidFill>
            </a:rPr>
            <a:t>веществ</a:t>
          </a:r>
          <a:r>
            <a:rPr lang="en-US" sz="2200" kern="1200" dirty="0">
              <a:solidFill>
                <a:srgbClr val="000000"/>
              </a:solidFill>
            </a:rPr>
            <a:t>. </a:t>
          </a:r>
          <a:r>
            <a:rPr lang="en-US" sz="2200" kern="1200" dirty="0" err="1">
              <a:solidFill>
                <a:srgbClr val="000000"/>
              </a:solidFill>
            </a:rPr>
            <a:t>Они</a:t>
          </a:r>
          <a:r>
            <a:rPr lang="en-US" sz="2200" kern="1200" dirty="0">
              <a:solidFill>
                <a:srgbClr val="000000"/>
              </a:solidFill>
            </a:rPr>
            <a:t> </a:t>
          </a:r>
          <a:r>
            <a:rPr lang="en-US" sz="2200" kern="1200" dirty="0" err="1">
              <a:solidFill>
                <a:srgbClr val="000000"/>
              </a:solidFill>
            </a:rPr>
            <a:t>осаждаются</a:t>
          </a:r>
          <a:r>
            <a:rPr lang="en-US" sz="2200" kern="1200" dirty="0">
              <a:solidFill>
                <a:srgbClr val="000000"/>
              </a:solidFill>
            </a:rPr>
            <a:t> </a:t>
          </a:r>
          <a:r>
            <a:rPr lang="en-US" sz="2200" kern="1200" dirty="0" err="1">
              <a:solidFill>
                <a:srgbClr val="000000"/>
              </a:solidFill>
            </a:rPr>
            <a:t>в</a:t>
          </a:r>
          <a:r>
            <a:rPr lang="en-US" sz="2200" kern="1200" dirty="0">
              <a:solidFill>
                <a:srgbClr val="000000"/>
              </a:solidFill>
            </a:rPr>
            <a:t> </a:t>
          </a:r>
          <a:r>
            <a:rPr lang="en-US" sz="2200" kern="1200" dirty="0" err="1">
              <a:solidFill>
                <a:srgbClr val="000000"/>
              </a:solidFill>
            </a:rPr>
            <a:t>сухую</a:t>
          </a:r>
          <a:r>
            <a:rPr lang="en-US" sz="2200" kern="1200" dirty="0">
              <a:solidFill>
                <a:srgbClr val="000000"/>
              </a:solidFill>
            </a:rPr>
            <a:t> </a:t>
          </a:r>
          <a:r>
            <a:rPr lang="en-US" sz="2200" kern="1200" dirty="0" err="1">
              <a:solidFill>
                <a:srgbClr val="000000"/>
              </a:solidFill>
            </a:rPr>
            <a:t>погоду</a:t>
          </a:r>
          <a:r>
            <a:rPr lang="en-US" sz="2200" kern="1200" dirty="0">
              <a:solidFill>
                <a:srgbClr val="000000"/>
              </a:solidFill>
            </a:rPr>
            <a:t> </a:t>
          </a:r>
          <a:r>
            <a:rPr lang="en-US" sz="2200" kern="1200" dirty="0" err="1">
              <a:solidFill>
                <a:srgbClr val="000000"/>
              </a:solidFill>
            </a:rPr>
            <a:t>и</a:t>
          </a:r>
          <a:r>
            <a:rPr lang="en-US" sz="2200" kern="1200" dirty="0">
              <a:solidFill>
                <a:srgbClr val="000000"/>
              </a:solidFill>
            </a:rPr>
            <a:t> </a:t>
          </a:r>
          <a:r>
            <a:rPr lang="en-US" sz="2200" kern="1200" dirty="0" err="1">
              <a:solidFill>
                <a:srgbClr val="000000"/>
              </a:solidFill>
            </a:rPr>
            <a:t>содержат</a:t>
          </a:r>
          <a:r>
            <a:rPr lang="en-US" sz="2200" kern="1200" dirty="0">
              <a:solidFill>
                <a:srgbClr val="000000"/>
              </a:solidFill>
            </a:rPr>
            <a:t> </a:t>
          </a:r>
          <a:r>
            <a:rPr lang="en-US" sz="2200" kern="1200" dirty="0" err="1">
              <a:solidFill>
                <a:srgbClr val="000000"/>
              </a:solidFill>
            </a:rPr>
            <a:t>до</a:t>
          </a:r>
          <a:r>
            <a:rPr lang="en-US" sz="2200" kern="1200" dirty="0">
              <a:solidFill>
                <a:srgbClr val="000000"/>
              </a:solidFill>
            </a:rPr>
            <a:t> 83% </a:t>
          </a:r>
          <a:r>
            <a:rPr lang="en-US" sz="2200" kern="1200" dirty="0" err="1">
              <a:solidFill>
                <a:srgbClr val="000000"/>
              </a:solidFill>
            </a:rPr>
            <a:t>абразивных</a:t>
          </a:r>
          <a:r>
            <a:rPr lang="en-US" sz="2200" kern="1200" dirty="0">
              <a:solidFill>
                <a:srgbClr val="000000"/>
              </a:solidFill>
            </a:rPr>
            <a:t> </a:t>
          </a:r>
          <a:r>
            <a:rPr lang="en-US" sz="2200" kern="1200" dirty="0" err="1">
              <a:solidFill>
                <a:srgbClr val="000000"/>
              </a:solidFill>
            </a:rPr>
            <a:t>частиц</a:t>
          </a:r>
          <a:r>
            <a:rPr lang="en-US" sz="2200" kern="1200" dirty="0">
              <a:solidFill>
                <a:srgbClr val="000000"/>
              </a:solidFill>
            </a:rPr>
            <a:t>. </a:t>
          </a:r>
          <a:r>
            <a:rPr lang="en-US" sz="2200" kern="1200" dirty="0" err="1">
              <a:solidFill>
                <a:srgbClr val="000000"/>
              </a:solidFill>
            </a:rPr>
            <a:t>Такие</a:t>
          </a:r>
          <a:r>
            <a:rPr lang="en-US" sz="2200" kern="1200" dirty="0">
              <a:solidFill>
                <a:srgbClr val="000000"/>
              </a:solidFill>
            </a:rPr>
            <a:t> </a:t>
          </a:r>
          <a:r>
            <a:rPr lang="en-US" sz="2200" kern="1200" dirty="0" err="1">
              <a:solidFill>
                <a:srgbClr val="000000"/>
              </a:solidFill>
            </a:rPr>
            <a:t>загрязнения</a:t>
          </a:r>
          <a:r>
            <a:rPr lang="en-US" sz="2200" kern="1200" dirty="0">
              <a:solidFill>
                <a:srgbClr val="000000"/>
              </a:solidFill>
            </a:rPr>
            <a:t> </a:t>
          </a:r>
          <a:r>
            <a:rPr lang="en-US" sz="2200" kern="1200" dirty="0" err="1">
              <a:solidFill>
                <a:srgbClr val="000000"/>
              </a:solidFill>
            </a:rPr>
            <a:t>смывают</a:t>
          </a:r>
          <a:r>
            <a:rPr lang="en-US" sz="2200" kern="1200" dirty="0">
              <a:solidFill>
                <a:srgbClr val="000000"/>
              </a:solidFill>
            </a:rPr>
            <a:t> </a:t>
          </a:r>
          <a:r>
            <a:rPr lang="en-US" sz="2200" kern="1200" dirty="0" err="1">
              <a:solidFill>
                <a:srgbClr val="000000"/>
              </a:solidFill>
            </a:rPr>
            <a:t>струей</a:t>
          </a:r>
          <a:r>
            <a:rPr lang="en-US" sz="2200" kern="1200" dirty="0">
              <a:solidFill>
                <a:srgbClr val="000000"/>
              </a:solidFill>
            </a:rPr>
            <a:t> </a:t>
          </a:r>
          <a:r>
            <a:rPr lang="en-US" sz="2200" kern="1200" dirty="0" err="1">
              <a:solidFill>
                <a:srgbClr val="000000"/>
              </a:solidFill>
            </a:rPr>
            <a:t>воды</a:t>
          </a:r>
          <a:r>
            <a:rPr lang="en-US" sz="2200" kern="1200" dirty="0">
              <a:solidFill>
                <a:srgbClr val="000000"/>
              </a:solidFill>
            </a:rPr>
            <a:t> </a:t>
          </a:r>
          <a:r>
            <a:rPr lang="en-US" sz="2200" kern="1200" dirty="0" err="1">
              <a:solidFill>
                <a:srgbClr val="000000"/>
              </a:solidFill>
            </a:rPr>
            <a:t>под</a:t>
          </a:r>
          <a:r>
            <a:rPr lang="en-US" sz="2200" kern="1200" dirty="0">
              <a:solidFill>
                <a:srgbClr val="000000"/>
              </a:solidFill>
            </a:rPr>
            <a:t> </a:t>
          </a:r>
          <a:r>
            <a:rPr lang="en-US" sz="2200" kern="1200" dirty="0" err="1">
              <a:solidFill>
                <a:srgbClr val="000000"/>
              </a:solidFill>
            </a:rPr>
            <a:t>давлением</a:t>
          </a:r>
          <a:r>
            <a:rPr lang="en-US" sz="2200" kern="1200" dirty="0">
              <a:solidFill>
                <a:srgbClr val="000000"/>
              </a:solidFill>
            </a:rPr>
            <a:t> 0,15</a:t>
          </a:r>
          <a:r>
            <a:rPr lang="kk-KZ" sz="2200" kern="1200" dirty="0">
              <a:solidFill>
                <a:schemeClr val="tx1"/>
              </a:solidFill>
            </a:rPr>
            <a:t>–</a:t>
          </a:r>
          <a:r>
            <a:rPr lang="en-US" sz="2200" kern="1200" dirty="0">
              <a:solidFill>
                <a:srgbClr val="000000"/>
              </a:solidFill>
            </a:rPr>
            <a:t>0,2 </a:t>
          </a:r>
          <a:r>
            <a:rPr lang="en-US" sz="2200" kern="1200" dirty="0" err="1">
              <a:solidFill>
                <a:srgbClr val="000000"/>
              </a:solidFill>
            </a:rPr>
            <a:t>МПа</a:t>
          </a:r>
          <a:r>
            <a:rPr lang="en-US" sz="2200" kern="1200" dirty="0">
              <a:solidFill>
                <a:srgbClr val="000000"/>
              </a:solidFill>
            </a:rPr>
            <a:t>.</a:t>
          </a:r>
        </a:p>
      </dsp:txBody>
      <dsp:txXfrm rot="10800000">
        <a:off x="0" y="0"/>
        <a:ext cx="8839200" cy="1312830"/>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image" Target="../media/image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E3D5C30-3BAE-42DD-9518-96B6C72461DE}" type="datetimeFigureOut">
              <a:rPr lang="ru-RU" smtClean="0"/>
              <a:pPr/>
              <a:t>23.12.2021</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C5E03B-476E-40EE-9EC3-39148FF3A3EA}"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3C0694D4-BA80-4740-BB12-92DF5AFA6863}" type="datetimeFigureOut">
              <a:rPr lang="ru-RU" smtClean="0"/>
              <a:pPr/>
              <a:t>23.12.2021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9515F99-6EB7-48CE-963F-FAA5C0BD47AF}"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3C0694D4-BA80-4740-BB12-92DF5AFA6863}" type="datetimeFigureOut">
              <a:rPr lang="ru-RU" smtClean="0"/>
              <a:pPr/>
              <a:t>23.12.2021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9515F99-6EB7-48CE-963F-FAA5C0BD47AF}"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3C0694D4-BA80-4740-BB12-92DF5AFA6863}" type="datetimeFigureOut">
              <a:rPr lang="ru-RU" smtClean="0"/>
              <a:pPr/>
              <a:t>23.12.2021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9515F99-6EB7-48CE-963F-FAA5C0BD47AF}" type="slidenum">
              <a:rPr lang="ru-RU" smtClean="0"/>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76C316A5-21F1-458B-B6F2-7D01BD78A7F6}" type="datetimeFigureOut">
              <a:rPr lang="ru-RU" smtClean="0"/>
              <a:pPr/>
              <a:t>23.12.2021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1028A62-B8EA-4553-9655-8BFC318BDB96}" type="slidenum">
              <a:rPr lang="ru-RU" smtClean="0"/>
              <a:pPr/>
              <a:t>‹#›</a:t>
            </a:fld>
            <a:endParaRPr 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76C316A5-21F1-458B-B6F2-7D01BD78A7F6}" type="datetimeFigureOut">
              <a:rPr lang="ru-RU" smtClean="0"/>
              <a:pPr/>
              <a:t>23.12.2021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1028A62-B8EA-4553-9655-8BFC318BDB96}" type="slidenum">
              <a:rPr lang="ru-RU" smtClean="0"/>
              <a:pPr/>
              <a:t>‹#›</a:t>
            </a:fld>
            <a:endParaRPr lang="ru-R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76C316A5-21F1-458B-B6F2-7D01BD78A7F6}" type="datetimeFigureOut">
              <a:rPr lang="ru-RU" smtClean="0"/>
              <a:pPr/>
              <a:t>23.12.2021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1028A62-B8EA-4553-9655-8BFC318BDB96}" type="slidenum">
              <a:rPr lang="ru-RU" smtClean="0"/>
              <a:pPr/>
              <a:t>‹#›</a:t>
            </a:fld>
            <a:endParaRPr lang="ru-RU"/>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76C316A5-21F1-458B-B6F2-7D01BD78A7F6}" type="datetimeFigureOut">
              <a:rPr lang="ru-RU" smtClean="0"/>
              <a:pPr/>
              <a:t>23.12.2021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1028A62-B8EA-4553-9655-8BFC318BDB96}" type="slidenum">
              <a:rPr lang="ru-RU" smtClean="0"/>
              <a:pPr/>
              <a:t>‹#›</a:t>
            </a:fld>
            <a:endParaRPr lang="ru-RU"/>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76C316A5-21F1-458B-B6F2-7D01BD78A7F6}" type="datetimeFigureOut">
              <a:rPr lang="ru-RU" smtClean="0"/>
              <a:pPr/>
              <a:t>23.12.2021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31028A62-B8EA-4553-9655-8BFC318BDB96}" type="slidenum">
              <a:rPr lang="ru-RU" smtClean="0"/>
              <a:pPr/>
              <a:t>‹#›</a:t>
            </a:fld>
            <a:endParaRPr lang="ru-RU"/>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76C316A5-21F1-458B-B6F2-7D01BD78A7F6}" type="datetimeFigureOut">
              <a:rPr lang="ru-RU" smtClean="0"/>
              <a:pPr/>
              <a:t>23.12.2021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31028A62-B8EA-4553-9655-8BFC318BDB96}" type="slidenum">
              <a:rPr lang="ru-RU" smtClean="0"/>
              <a:pPr/>
              <a:t>‹#›</a:t>
            </a:fld>
            <a:endParaRPr lang="ru-RU"/>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6C316A5-21F1-458B-B6F2-7D01BD78A7F6}" type="datetimeFigureOut">
              <a:rPr lang="ru-RU" smtClean="0"/>
              <a:pPr/>
              <a:t>23.12.2021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31028A62-B8EA-4553-9655-8BFC318BDB96}" type="slidenum">
              <a:rPr lang="ru-RU" smtClean="0"/>
              <a:pPr/>
              <a:t>‹#›</a:t>
            </a:fld>
            <a:endParaRPr lang="ru-RU"/>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76C316A5-21F1-458B-B6F2-7D01BD78A7F6}" type="datetimeFigureOut">
              <a:rPr lang="ru-RU" smtClean="0"/>
              <a:pPr/>
              <a:t>23.12.2021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1028A62-B8EA-4553-9655-8BFC318BDB96}"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3C0694D4-BA80-4740-BB12-92DF5AFA6863}" type="datetimeFigureOut">
              <a:rPr lang="ru-RU" smtClean="0"/>
              <a:pPr/>
              <a:t>23.12.2021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9515F99-6EB7-48CE-963F-FAA5C0BD47AF}" type="slidenum">
              <a:rPr lang="ru-RU" smtClean="0"/>
              <a:pPr/>
              <a:t>‹#›</a:t>
            </a:fld>
            <a:endParaRPr lang="ru-RU"/>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76C316A5-21F1-458B-B6F2-7D01BD78A7F6}" type="datetimeFigureOut">
              <a:rPr lang="ru-RU" smtClean="0"/>
              <a:pPr/>
              <a:t>23.12.2021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1028A62-B8EA-4553-9655-8BFC318BDB96}" type="slidenum">
              <a:rPr lang="ru-RU" smtClean="0"/>
              <a:pPr/>
              <a:t>‹#›</a:t>
            </a:fld>
            <a:endParaRPr lang="ru-RU"/>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76C316A5-21F1-458B-B6F2-7D01BD78A7F6}" type="datetimeFigureOut">
              <a:rPr lang="ru-RU" smtClean="0"/>
              <a:pPr/>
              <a:t>23.12.2021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1028A62-B8EA-4553-9655-8BFC318BDB96}" type="slidenum">
              <a:rPr lang="ru-RU" smtClean="0"/>
              <a:pPr/>
              <a:t>‹#›</a:t>
            </a:fld>
            <a:endParaRPr lang="ru-RU"/>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76C316A5-21F1-458B-B6F2-7D01BD78A7F6}" type="datetimeFigureOut">
              <a:rPr lang="ru-RU" smtClean="0"/>
              <a:pPr/>
              <a:t>23.12.2021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1028A62-B8EA-4553-9655-8BFC318BDB96}"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3C0694D4-BA80-4740-BB12-92DF5AFA6863}" type="datetimeFigureOut">
              <a:rPr lang="ru-RU" smtClean="0"/>
              <a:pPr/>
              <a:t>23.12.2021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9515F99-6EB7-48CE-963F-FAA5C0BD47AF}"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3C0694D4-BA80-4740-BB12-92DF5AFA6863}" type="datetimeFigureOut">
              <a:rPr lang="ru-RU" smtClean="0"/>
              <a:pPr/>
              <a:t>23.12.2021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9515F99-6EB7-48CE-963F-FAA5C0BD47AF}"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3C0694D4-BA80-4740-BB12-92DF5AFA6863}" type="datetimeFigureOut">
              <a:rPr lang="ru-RU" smtClean="0"/>
              <a:pPr/>
              <a:t>23.12.2021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29515F99-6EB7-48CE-963F-FAA5C0BD47AF}"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3C0694D4-BA80-4740-BB12-92DF5AFA6863}" type="datetimeFigureOut">
              <a:rPr lang="ru-RU" smtClean="0"/>
              <a:pPr/>
              <a:t>23.12.2021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29515F99-6EB7-48CE-963F-FAA5C0BD47AF}"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3C0694D4-BA80-4740-BB12-92DF5AFA6863}" type="datetimeFigureOut">
              <a:rPr lang="ru-RU" smtClean="0"/>
              <a:pPr/>
              <a:t>23.12.2021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29515F99-6EB7-48CE-963F-FAA5C0BD47AF}"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3C0694D4-BA80-4740-BB12-92DF5AFA6863}" type="datetimeFigureOut">
              <a:rPr lang="ru-RU" smtClean="0"/>
              <a:pPr/>
              <a:t>23.12.2021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9515F99-6EB7-48CE-963F-FAA5C0BD47AF}"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3C0694D4-BA80-4740-BB12-92DF5AFA6863}" type="datetimeFigureOut">
              <a:rPr lang="ru-RU" smtClean="0"/>
              <a:pPr/>
              <a:t>23.12.2021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9515F99-6EB7-48CE-963F-FAA5C0BD47AF}"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0694D4-BA80-4740-BB12-92DF5AFA6863}" type="datetimeFigureOut">
              <a:rPr lang="ru-RU" smtClean="0"/>
              <a:pPr/>
              <a:t>23.12.2021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515F99-6EB7-48CE-963F-FAA5C0BD47AF}" type="slidenum">
              <a:rPr lang="ru-RU" smtClean="0"/>
              <a:pPr/>
              <a:t>‹#›</a:t>
            </a:fld>
            <a:endParaRPr lang="ru-RU"/>
          </a:p>
        </p:txBody>
      </p:sp>
      <p:pic>
        <p:nvPicPr>
          <p:cNvPr id="8" name="Рисунок 7" descr="239.jpg"/>
          <p:cNvPicPr>
            <a:picLocks noChangeAspect="1"/>
          </p:cNvPicPr>
          <p:nvPr userDrawn="1"/>
        </p:nvPicPr>
        <p:blipFill>
          <a:blip r:embed="rId13"/>
          <a:stretch>
            <a:fillRect/>
          </a:stretch>
        </p:blipFill>
        <p:spPr>
          <a:xfrm>
            <a:off x="0" y="0"/>
            <a:ext cx="9144000" cy="687527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C316A5-21F1-458B-B6F2-7D01BD78A7F6}" type="datetimeFigureOut">
              <a:rPr lang="ru-RU" smtClean="0"/>
              <a:pPr/>
              <a:t>23.12.2021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028A62-B8EA-4553-9655-8BFC318BDB96}" type="slidenum">
              <a:rPr lang="ru-RU" smtClean="0"/>
              <a:pPr/>
              <a:t>‹#›</a:t>
            </a:fld>
            <a:endParaRPr lang="ru-RU"/>
          </a:p>
        </p:txBody>
      </p:sp>
      <p:pic>
        <p:nvPicPr>
          <p:cNvPr id="8" name="Рисунок 7" descr="14.jpg"/>
          <p:cNvPicPr>
            <a:picLocks noChangeAspect="1"/>
          </p:cNvPicPr>
          <p:nvPr userDrawn="1"/>
        </p:nvPicPr>
        <p:blipFill>
          <a:blip r:embed="rId13"/>
          <a:stretch>
            <a:fillRect/>
          </a:stretch>
        </p:blipFill>
        <p:spPr>
          <a:xfrm>
            <a:off x="0" y="0"/>
            <a:ext cx="9144000" cy="6875275"/>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13.xml"/><Relationship Id="rId1" Type="http://schemas.openxmlformats.org/officeDocument/2006/relationships/vmlDrawing" Target="../drawings/vmlDrawing1.vml"/><Relationship Id="rId6" Type="http://schemas.openxmlformats.org/officeDocument/2006/relationships/image" Target="../media/image9.wmf"/><Relationship Id="rId5" Type="http://schemas.openxmlformats.org/officeDocument/2006/relationships/oleObject" Target="../embeddings/oleObject2.bin"/><Relationship Id="rId4" Type="http://schemas.openxmlformats.org/officeDocument/2006/relationships/image" Target="../media/image8.wmf"/></Relationships>
</file>

<file path=ppt/slides/_rels/slide19.xml.rels><?xml version="1.0" encoding="UTF-8" standalone="yes"?>
<Relationships xmlns="http://schemas.openxmlformats.org/package/2006/relationships"><Relationship Id="rId3" Type="http://schemas.openxmlformats.org/officeDocument/2006/relationships/oleObject" Target="???" TargetMode="External"/><Relationship Id="rId2" Type="http://schemas.openxmlformats.org/officeDocument/2006/relationships/slideLayout" Target="../slideLayouts/slideLayout13.xml"/><Relationship Id="rId1" Type="http://schemas.openxmlformats.org/officeDocument/2006/relationships/vmlDrawing" Target="../drawings/vmlDrawing2.v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3.xml"/><Relationship Id="rId1" Type="http://schemas.openxmlformats.org/officeDocument/2006/relationships/vmlDrawing" Target="../drawings/vmlDrawing3.vml"/><Relationship Id="rId4" Type="http://schemas.openxmlformats.org/officeDocument/2006/relationships/image" Target="../media/image25.wmf"/></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3.xml"/><Relationship Id="rId1" Type="http://schemas.openxmlformats.org/officeDocument/2006/relationships/vmlDrawing" Target="../drawings/vmlDrawing4.vml"/><Relationship Id="rId4" Type="http://schemas.openxmlformats.org/officeDocument/2006/relationships/image" Target="../media/image26.wm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79615DD-7994-4781-855B-6C5243C2B463}"/>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id="{41195AEF-230F-4BEB-B2C0-F602C7714BC4}"/>
              </a:ext>
            </a:extLst>
          </p:cNvPr>
          <p:cNvSpPr>
            <a:spLocks noGrp="1"/>
          </p:cNvSpPr>
          <p:nvPr>
            <p:ph idx="1"/>
          </p:nvPr>
        </p:nvSpPr>
        <p:spPr/>
        <p:txBody>
          <a:bodyPr/>
          <a:lstStyle/>
          <a:p>
            <a:endParaRPr lang="ru-RU"/>
          </a:p>
        </p:txBody>
      </p:sp>
      <p:pic>
        <p:nvPicPr>
          <p:cNvPr id="4" name="Рисунок 3">
            <a:extLst>
              <a:ext uri="{FF2B5EF4-FFF2-40B4-BE49-F238E27FC236}">
                <a16:creationId xmlns:a16="http://schemas.microsoft.com/office/drawing/2014/main" id="{EF6ABC85-D106-4E2D-B0F1-1A822104F7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4000" cy="6858000"/>
          </a:xfrm>
          <a:prstGeom prst="rect">
            <a:avLst/>
          </a:prstGeom>
        </p:spPr>
      </p:pic>
      <p:sp>
        <p:nvSpPr>
          <p:cNvPr id="5" name="TextBox 4">
            <a:extLst>
              <a:ext uri="{FF2B5EF4-FFF2-40B4-BE49-F238E27FC236}">
                <a16:creationId xmlns:a16="http://schemas.microsoft.com/office/drawing/2014/main" id="{B71C0C44-4263-4520-B588-529D41A8E821}"/>
              </a:ext>
            </a:extLst>
          </p:cNvPr>
          <p:cNvSpPr txBox="1"/>
          <p:nvPr/>
        </p:nvSpPr>
        <p:spPr>
          <a:xfrm>
            <a:off x="125759" y="1320045"/>
            <a:ext cx="8892480" cy="4616648"/>
          </a:xfrm>
          <a:prstGeom prst="rect">
            <a:avLst/>
          </a:prstGeom>
          <a:noFill/>
        </p:spPr>
        <p:txBody>
          <a:bodyPr wrap="square">
            <a:spAutoFit/>
          </a:bodyPr>
          <a:lstStyle/>
          <a:p>
            <a:pPr algn="ctr"/>
            <a:endParaRPr lang="ru-RU" sz="2800" dirty="0">
              <a:solidFill>
                <a:schemeClr val="bg1"/>
              </a:solidFill>
              <a:cs typeface="Times New Roman" panose="02020603050405020304" pitchFamily="18" charset="0"/>
            </a:endParaRPr>
          </a:p>
          <a:p>
            <a:pPr algn="ctr"/>
            <a:r>
              <a:rPr lang="ru-RU" sz="2800" b="1" dirty="0">
                <a:solidFill>
                  <a:schemeClr val="bg1"/>
                </a:solidFill>
                <a:latin typeface="+mj-lt"/>
                <a:cs typeface="Times New Roman" panose="02020603050405020304" pitchFamily="18" charset="0"/>
              </a:rPr>
              <a:t>Дисциплина «Основы технической эксплуатации транспортной техники»</a:t>
            </a:r>
          </a:p>
          <a:p>
            <a:pPr algn="ctr"/>
            <a:endParaRPr lang="ru-RU" sz="2800" b="1" dirty="0">
              <a:solidFill>
                <a:schemeClr val="bg1"/>
              </a:solidFill>
              <a:latin typeface="+mj-lt"/>
              <a:cs typeface="Times New Roman" panose="02020603050405020304" pitchFamily="18" charset="0"/>
            </a:endParaRPr>
          </a:p>
          <a:p>
            <a:pPr algn="ctr"/>
            <a:r>
              <a:rPr lang="ru-RU" sz="2800" dirty="0">
                <a:solidFill>
                  <a:schemeClr val="bg1"/>
                </a:solidFill>
                <a:cs typeface="Times New Roman" panose="02020603050405020304" pitchFamily="18" charset="0"/>
              </a:rPr>
              <a:t>Лекция №11 «</a:t>
            </a:r>
            <a:r>
              <a:rPr lang="ru-RU" sz="3200" dirty="0">
                <a:solidFill>
                  <a:schemeClr val="bg1"/>
                </a:solidFill>
              </a:rPr>
              <a:t>Разборочные очистные процессы</a:t>
            </a:r>
            <a:r>
              <a:rPr lang="ru-RU" sz="2800" dirty="0">
                <a:solidFill>
                  <a:schemeClr val="bg1"/>
                </a:solidFill>
                <a:cs typeface="Times New Roman" panose="02020603050405020304" pitchFamily="18" charset="0"/>
              </a:rPr>
              <a:t>»</a:t>
            </a:r>
          </a:p>
          <a:p>
            <a:pPr algn="ctr"/>
            <a:endParaRPr lang="ru-RU" sz="2800" dirty="0">
              <a:solidFill>
                <a:schemeClr val="bg1"/>
              </a:solidFill>
              <a:cs typeface="Times New Roman" panose="02020603050405020304" pitchFamily="18" charset="0"/>
            </a:endParaRPr>
          </a:p>
          <a:p>
            <a:pPr algn="ctr"/>
            <a:r>
              <a:rPr lang="ru-RU" sz="2800" dirty="0">
                <a:solidFill>
                  <a:schemeClr val="bg1"/>
                </a:solidFill>
                <a:cs typeface="Times New Roman" panose="02020603050405020304" pitchFamily="18" charset="0"/>
              </a:rPr>
              <a:t>Преподаватель:</a:t>
            </a:r>
            <a:r>
              <a:rPr lang="ru-RU" sz="3200" dirty="0">
                <a:solidFill>
                  <a:schemeClr val="bg1"/>
                </a:solidFill>
                <a:cs typeface="Times New Roman" panose="02020603050405020304" pitchFamily="18" charset="0"/>
              </a:rPr>
              <a:t> </a:t>
            </a:r>
            <a:r>
              <a:rPr lang="ru-RU" sz="2400" b="1" i="1" dirty="0" err="1">
                <a:solidFill>
                  <a:schemeClr val="bg1"/>
                </a:solidFill>
              </a:rPr>
              <a:t>Камзанов</a:t>
            </a:r>
            <a:r>
              <a:rPr lang="ru-RU" sz="2400" b="1" i="1" dirty="0">
                <a:solidFill>
                  <a:schemeClr val="bg1"/>
                </a:solidFill>
              </a:rPr>
              <a:t> </a:t>
            </a:r>
            <a:r>
              <a:rPr lang="ru-RU" sz="2400" b="1" i="1" dirty="0" err="1">
                <a:solidFill>
                  <a:schemeClr val="bg1"/>
                </a:solidFill>
              </a:rPr>
              <a:t>Нурбол</a:t>
            </a:r>
            <a:r>
              <a:rPr lang="ru-RU" sz="2400" b="1" i="1" dirty="0">
                <a:solidFill>
                  <a:schemeClr val="bg1"/>
                </a:solidFill>
              </a:rPr>
              <a:t> </a:t>
            </a:r>
            <a:r>
              <a:rPr lang="ru-RU" sz="2400" b="1" i="1" dirty="0" err="1">
                <a:solidFill>
                  <a:schemeClr val="bg1"/>
                </a:solidFill>
              </a:rPr>
              <a:t>Садыканович</a:t>
            </a:r>
            <a:endParaRPr lang="ru-RU" b="1" i="1" dirty="0">
              <a:solidFill>
                <a:schemeClr val="bg1"/>
              </a:solidFill>
            </a:endParaRPr>
          </a:p>
          <a:p>
            <a:pPr algn="ctr"/>
            <a:r>
              <a:rPr lang="ru-RU" b="1" dirty="0">
                <a:solidFill>
                  <a:schemeClr val="bg1"/>
                </a:solidFill>
              </a:rPr>
              <a:t>магистр </a:t>
            </a:r>
            <a:r>
              <a:rPr lang="ru-RU" b="1" dirty="0" err="1">
                <a:solidFill>
                  <a:schemeClr val="bg1"/>
                </a:solidFill>
              </a:rPr>
              <a:t>техн.наук</a:t>
            </a:r>
            <a:r>
              <a:rPr lang="ru-RU" b="1" dirty="0">
                <a:solidFill>
                  <a:schemeClr val="bg1"/>
                </a:solidFill>
              </a:rPr>
              <a:t>, </a:t>
            </a:r>
            <a:r>
              <a:rPr lang="ru-RU" b="1" dirty="0" err="1">
                <a:solidFill>
                  <a:schemeClr val="bg1"/>
                </a:solidFill>
              </a:rPr>
              <a:t>сениор</a:t>
            </a:r>
            <a:r>
              <a:rPr lang="ru-RU" b="1" dirty="0">
                <a:solidFill>
                  <a:schemeClr val="bg1"/>
                </a:solidFill>
              </a:rPr>
              <a:t> лектор кафедры «Технологические машины и транспорт»</a:t>
            </a:r>
            <a:br>
              <a:rPr lang="en-US" b="1" dirty="0"/>
            </a:br>
            <a:br>
              <a:rPr lang="ru-RU" b="1" dirty="0"/>
            </a:br>
            <a:r>
              <a:rPr lang="en-US" b="1" i="0" dirty="0" err="1">
                <a:solidFill>
                  <a:schemeClr val="bg1"/>
                </a:solidFill>
                <a:effectLst/>
                <a:latin typeface="Segoe UI Webfont"/>
              </a:rPr>
              <a:t>n.kamzanov@satbayev.university</a:t>
            </a:r>
            <a:br>
              <a:rPr lang="en-US" b="1" dirty="0"/>
            </a:br>
            <a:endParaRPr lang="ru-RU" dirty="0"/>
          </a:p>
        </p:txBody>
      </p:sp>
      <p:pic>
        <p:nvPicPr>
          <p:cNvPr id="6" name="Рисунок 5">
            <a:extLst>
              <a:ext uri="{FF2B5EF4-FFF2-40B4-BE49-F238E27FC236}">
                <a16:creationId xmlns:a16="http://schemas.microsoft.com/office/drawing/2014/main" id="{C07280E9-74A9-40DC-9423-7DE8EB2B99D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82553" y="372231"/>
            <a:ext cx="4178893" cy="947814"/>
          </a:xfrm>
          <a:prstGeom prst="rect">
            <a:avLst/>
          </a:prstGeom>
        </p:spPr>
      </p:pic>
    </p:spTree>
    <p:extLst>
      <p:ext uri="{BB962C8B-B14F-4D97-AF65-F5344CB8AC3E}">
        <p14:creationId xmlns:p14="http://schemas.microsoft.com/office/powerpoint/2010/main" val="16891184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0"/>
            <a:ext cx="8229600" cy="1289071"/>
          </a:xfrm>
        </p:spPr>
        <p:txBody>
          <a:bodyPr>
            <a:normAutofit/>
          </a:bodyPr>
          <a:lstStyle/>
          <a:p>
            <a:pPr fontAlgn="auto">
              <a:spcAft>
                <a:spcPts val="0"/>
              </a:spcAft>
              <a:defRPr/>
            </a:pPr>
            <a:r>
              <a:rPr lang="ru-RU" sz="3600" b="1" dirty="0" err="1">
                <a:solidFill>
                  <a:schemeClr val="tx1"/>
                </a:solidFill>
              </a:rPr>
              <a:t>Дефектация</a:t>
            </a:r>
            <a:r>
              <a:rPr lang="ru-RU" sz="3600" b="1" dirty="0">
                <a:solidFill>
                  <a:schemeClr val="tx1"/>
                </a:solidFill>
              </a:rPr>
              <a:t> соединений и деталей</a:t>
            </a:r>
            <a:br>
              <a:rPr lang="ru-RU" sz="3600" b="1" dirty="0">
                <a:solidFill>
                  <a:schemeClr val="tx1"/>
                </a:solidFill>
              </a:rPr>
            </a:br>
            <a:r>
              <a:rPr lang="ru-RU" sz="3600" b="1" dirty="0"/>
              <a:t> </a:t>
            </a:r>
            <a:endParaRPr lang="ru-RU" sz="3600" dirty="0"/>
          </a:p>
        </p:txBody>
      </p:sp>
      <p:sp>
        <p:nvSpPr>
          <p:cNvPr id="3" name="Объект 2"/>
          <p:cNvSpPr>
            <a:spLocks noGrp="1"/>
          </p:cNvSpPr>
          <p:nvPr>
            <p:ph sz="quarter" idx="1"/>
          </p:nvPr>
        </p:nvSpPr>
        <p:spPr>
          <a:xfrm>
            <a:off x="428596" y="1428736"/>
            <a:ext cx="6900882" cy="4525963"/>
          </a:xfrm>
        </p:spPr>
        <p:txBody>
          <a:bodyPr>
            <a:normAutofit fontScale="32500" lnSpcReduction="20000"/>
          </a:bodyPr>
          <a:lstStyle/>
          <a:p>
            <a:endParaRPr lang="ru-RU" b="1" i="1" dirty="0"/>
          </a:p>
          <a:p>
            <a:endParaRPr lang="ru-RU" b="1" i="1" dirty="0"/>
          </a:p>
          <a:p>
            <a:pPr marL="0" indent="457200">
              <a:lnSpc>
                <a:spcPct val="120000"/>
              </a:lnSpc>
              <a:spcBef>
                <a:spcPts val="0"/>
              </a:spcBef>
              <a:buNone/>
            </a:pPr>
            <a:r>
              <a:rPr lang="ru-RU" sz="4900" dirty="0">
                <a:latin typeface="Arial" pitchFamily="34" charset="0"/>
                <a:cs typeface="Arial" pitchFamily="34" charset="0"/>
              </a:rPr>
              <a:t>Степень годности деталей к повторному использованию или восстановлению устанавливают по техническим картам на </a:t>
            </a:r>
            <a:r>
              <a:rPr lang="ru-RU" sz="4900" dirty="0" err="1">
                <a:latin typeface="Arial" pitchFamily="34" charset="0"/>
                <a:cs typeface="Arial" pitchFamily="34" charset="0"/>
              </a:rPr>
              <a:t>дефектацию</a:t>
            </a:r>
            <a:r>
              <a:rPr lang="ru-RU" sz="4900" dirty="0">
                <a:latin typeface="Arial" pitchFamily="34" charset="0"/>
                <a:cs typeface="Arial" pitchFamily="34" charset="0"/>
              </a:rPr>
              <a:t>. В них указаны: характеристика детали (материал, термическая обработка, твердость, размеры, отклонение формы и др.), возможные дефекты, методы контроля, допустимые без ремонта и предельные размеры.</a:t>
            </a:r>
          </a:p>
          <a:p>
            <a:pPr marL="0" indent="457200">
              <a:lnSpc>
                <a:spcPct val="120000"/>
              </a:lnSpc>
              <a:spcBef>
                <a:spcPts val="0"/>
              </a:spcBef>
              <a:buNone/>
            </a:pPr>
            <a:r>
              <a:rPr lang="ru-RU" sz="4900" dirty="0">
                <a:latin typeface="Arial" pitchFamily="34" charset="0"/>
                <a:cs typeface="Arial" pitchFamily="34" charset="0"/>
              </a:rPr>
              <a:t>При </a:t>
            </a:r>
            <a:r>
              <a:rPr lang="ru-RU" sz="4900" dirty="0" err="1">
                <a:latin typeface="Arial" pitchFamily="34" charset="0"/>
                <a:cs typeface="Arial" pitchFamily="34" charset="0"/>
              </a:rPr>
              <a:t>дефектации</a:t>
            </a:r>
            <a:r>
              <a:rPr lang="ru-RU" sz="4900" dirty="0">
                <a:latin typeface="Arial" pitchFamily="34" charset="0"/>
                <a:cs typeface="Arial" pitchFamily="34" charset="0"/>
              </a:rPr>
              <a:t> соединений и деталей определяют измене­ния размеров и формы рабочих поверхностей, нарушение взаимного расположения деталей, изменение физико-механических свойств (потеря упругости, магнитных свойств и т. д.), коррозионные и усталостные разрушения и другие дефекты.</a:t>
            </a:r>
          </a:p>
          <a:p>
            <a:pPr marL="0" indent="457200">
              <a:lnSpc>
                <a:spcPct val="120000"/>
              </a:lnSpc>
              <a:spcBef>
                <a:spcPts val="0"/>
              </a:spcBef>
              <a:buNone/>
            </a:pPr>
            <a:r>
              <a:rPr lang="ru-RU" sz="4900" dirty="0">
                <a:latin typeface="Arial" pitchFamily="34" charset="0"/>
                <a:cs typeface="Arial" pitchFamily="34" charset="0"/>
              </a:rPr>
              <a:t>В процессе </a:t>
            </a:r>
            <a:r>
              <a:rPr lang="ru-RU" sz="4900" dirty="0" err="1">
                <a:latin typeface="Arial" pitchFamily="34" charset="0"/>
                <a:cs typeface="Arial" pitchFamily="34" charset="0"/>
              </a:rPr>
              <a:t>дефектации</a:t>
            </a:r>
            <a:r>
              <a:rPr lang="ru-RU" sz="4900" dirty="0">
                <a:latin typeface="Arial" pitchFamily="34" charset="0"/>
                <a:cs typeface="Arial" pitchFamily="34" charset="0"/>
              </a:rPr>
              <a:t> все детали разделяют на пять групп и маркируют краской определенного цвета: годные  зеленой; годные в соединении с новыми деталями или отремонтированными до номинальных размеров - желтой; подлежащие ремонту на данном предприятии - белой; подлежащие ремонту на специализи­рованных предприятиях - синей; негодные, подлежащие утилизации - красной.</a:t>
            </a:r>
          </a:p>
          <a:p>
            <a:endParaRPr lang="ru-RU"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0"/>
            <a:ext cx="8229600" cy="1123950"/>
          </a:xfrm>
        </p:spPr>
        <p:txBody>
          <a:bodyPr>
            <a:normAutofit/>
          </a:bodyPr>
          <a:lstStyle/>
          <a:p>
            <a:pPr fontAlgn="auto">
              <a:spcAft>
                <a:spcPts val="0"/>
              </a:spcAft>
              <a:defRPr/>
            </a:pPr>
            <a:r>
              <a:rPr lang="ru-RU" sz="3600" b="1" dirty="0">
                <a:solidFill>
                  <a:schemeClr val="tx1"/>
                </a:solidFill>
              </a:rPr>
              <a:t>Методы </a:t>
            </a:r>
            <a:r>
              <a:rPr lang="ru-RU" sz="3600" b="1" dirty="0" err="1">
                <a:solidFill>
                  <a:schemeClr val="tx1"/>
                </a:solidFill>
              </a:rPr>
              <a:t>дефектации</a:t>
            </a:r>
            <a:r>
              <a:rPr lang="ru-RU" sz="3600" dirty="0"/>
              <a:t> </a:t>
            </a:r>
          </a:p>
        </p:txBody>
      </p:sp>
      <p:sp>
        <p:nvSpPr>
          <p:cNvPr id="3" name="Объект 2"/>
          <p:cNvSpPr>
            <a:spLocks noGrp="1"/>
          </p:cNvSpPr>
          <p:nvPr>
            <p:ph sz="quarter" idx="1"/>
          </p:nvPr>
        </p:nvSpPr>
        <p:spPr>
          <a:xfrm>
            <a:off x="457200" y="1600200"/>
            <a:ext cx="6900882" cy="4525963"/>
          </a:xfrm>
        </p:spPr>
        <p:txBody>
          <a:bodyPr>
            <a:normAutofit/>
          </a:bodyPr>
          <a:lstStyle/>
          <a:p>
            <a:pPr marL="0" indent="457200">
              <a:spcBef>
                <a:spcPts val="0"/>
              </a:spcBef>
              <a:buNone/>
            </a:pPr>
            <a:r>
              <a:rPr lang="ru-RU" sz="2600" dirty="0">
                <a:latin typeface="Arial" charset="0"/>
                <a:cs typeface="Arial" charset="0"/>
              </a:rPr>
              <a:t>Техническое состояние деталей определяют внешним осмотром, </a:t>
            </a:r>
            <a:r>
              <a:rPr lang="ru-RU" sz="2600" dirty="0" err="1">
                <a:latin typeface="Arial" charset="0"/>
                <a:cs typeface="Arial" charset="0"/>
              </a:rPr>
              <a:t>остукиванием</a:t>
            </a:r>
            <a:r>
              <a:rPr lang="ru-RU" sz="2600" dirty="0">
                <a:latin typeface="Arial" charset="0"/>
                <a:cs typeface="Arial" charset="0"/>
              </a:rPr>
              <a:t>, измерением размеров, проверкой с помощью универсальных инструментов, специальных шаблонов, приборов, приспособлений и стендов.</a:t>
            </a:r>
          </a:p>
          <a:p>
            <a:pPr marL="0" indent="457200">
              <a:spcBef>
                <a:spcPts val="0"/>
              </a:spcBef>
              <a:buNone/>
            </a:pPr>
            <a:r>
              <a:rPr lang="ru-RU" sz="2600" dirty="0">
                <a:latin typeface="Arial" charset="0"/>
                <a:cs typeface="Arial" charset="0"/>
              </a:rPr>
              <a:t>При осмотре выявляют наружные повреждения деталей, деформации, трещины, задиры, обломы, прогар, раковины, коррозию, </a:t>
            </a:r>
            <a:r>
              <a:rPr lang="ru-RU" sz="2600" dirty="0" err="1">
                <a:latin typeface="Arial" charset="0"/>
                <a:cs typeface="Arial" charset="0"/>
              </a:rPr>
              <a:t>негерметичность</a:t>
            </a:r>
            <a:r>
              <a:rPr lang="ru-RU" sz="2600" dirty="0">
                <a:latin typeface="Arial" charset="0"/>
                <a:cs typeface="Arial" charset="0"/>
              </a:rPr>
              <a:t> и др.</a:t>
            </a:r>
          </a:p>
          <a:p>
            <a:pPr indent="457200"/>
            <a:endParaRPr lang="ru-RU" dirty="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0"/>
            <a:ext cx="8229600" cy="1123950"/>
          </a:xfrm>
        </p:spPr>
        <p:txBody>
          <a:bodyPr>
            <a:normAutofit/>
          </a:bodyPr>
          <a:lstStyle/>
          <a:p>
            <a:pPr fontAlgn="auto">
              <a:spcAft>
                <a:spcPts val="0"/>
              </a:spcAft>
              <a:defRPr/>
            </a:pPr>
            <a:r>
              <a:rPr lang="ru-RU" sz="3600" b="1" dirty="0">
                <a:solidFill>
                  <a:schemeClr val="tx1"/>
                </a:solidFill>
              </a:rPr>
              <a:t>Методы </a:t>
            </a:r>
            <a:r>
              <a:rPr lang="ru-RU" sz="3600" b="1" dirty="0" err="1">
                <a:solidFill>
                  <a:schemeClr val="tx1"/>
                </a:solidFill>
              </a:rPr>
              <a:t>дефектации</a:t>
            </a:r>
            <a:r>
              <a:rPr lang="ru-RU" sz="3600" dirty="0"/>
              <a:t> </a:t>
            </a:r>
          </a:p>
        </p:txBody>
      </p:sp>
      <p:sp>
        <p:nvSpPr>
          <p:cNvPr id="3" name="Объект 2"/>
          <p:cNvSpPr>
            <a:spLocks noGrp="1"/>
          </p:cNvSpPr>
          <p:nvPr>
            <p:ph sz="quarter" idx="1"/>
          </p:nvPr>
        </p:nvSpPr>
        <p:spPr>
          <a:xfrm>
            <a:off x="457200" y="1600200"/>
            <a:ext cx="6900882" cy="4525963"/>
          </a:xfrm>
        </p:spPr>
        <p:txBody>
          <a:bodyPr>
            <a:normAutofit/>
          </a:bodyPr>
          <a:lstStyle/>
          <a:p>
            <a:pPr marL="0" indent="457200">
              <a:spcBef>
                <a:spcPts val="0"/>
              </a:spcBef>
              <a:buNone/>
            </a:pPr>
            <a:r>
              <a:rPr lang="ru-RU" sz="1600" b="1" i="1" dirty="0" err="1">
                <a:latin typeface="Arial" pitchFamily="34" charset="0"/>
                <a:cs typeface="Arial" pitchFamily="34" charset="0"/>
              </a:rPr>
              <a:t>Остукиванием</a:t>
            </a:r>
            <a:r>
              <a:rPr lang="ru-RU" sz="1600" dirty="0">
                <a:latin typeface="Arial" pitchFamily="34" charset="0"/>
                <a:cs typeface="Arial" pitchFamily="34" charset="0"/>
              </a:rPr>
              <a:t> определяют состояние неподвижных соединений (ослабление посадок заклепок, штифтов, шпилек, колец), наличие трещин в корпусных деталях. При легком простукивании плотно сидящие и неподвижные детали издают звонкий металлический звук, а в случае наличия трещин или слабой посадки — дребезжащий, глухой.</a:t>
            </a:r>
          </a:p>
          <a:p>
            <a:pPr marL="0" indent="457200">
              <a:spcBef>
                <a:spcPts val="0"/>
              </a:spcBef>
              <a:buNone/>
            </a:pPr>
            <a:endParaRPr lang="ru-RU" sz="1600" dirty="0">
              <a:latin typeface="Arial" pitchFamily="34" charset="0"/>
              <a:cs typeface="Arial" pitchFamily="34" charset="0"/>
            </a:endParaRPr>
          </a:p>
          <a:p>
            <a:pPr marL="0" indent="457200">
              <a:spcBef>
                <a:spcPts val="0"/>
              </a:spcBef>
              <a:buNone/>
            </a:pPr>
            <a:r>
              <a:rPr lang="ru-RU" sz="1600" dirty="0">
                <a:latin typeface="Arial" pitchFamily="34" charset="0"/>
                <a:cs typeface="Arial" pitchFamily="34" charset="0"/>
              </a:rPr>
              <a:t>С помощью универсальных измерительных средств определяют фактические размеры, отклонения от размеров, формы, взаимного расположения конструктивных элементов детали. В соединениях измеряют величину зазора. Для определения геометрических параметров деталей используют штангенциркули, микрометры, индикаторные нутромеры, </a:t>
            </a:r>
            <a:r>
              <a:rPr lang="ru-RU" sz="1600" dirty="0" err="1">
                <a:latin typeface="Arial" pitchFamily="34" charset="0"/>
                <a:cs typeface="Arial" pitchFamily="34" charset="0"/>
              </a:rPr>
              <a:t>штангензубомеры</a:t>
            </a:r>
            <a:r>
              <a:rPr lang="ru-RU" sz="1600" dirty="0">
                <a:latin typeface="Arial" pitchFamily="34" charset="0"/>
                <a:cs typeface="Arial" pitchFamily="34" charset="0"/>
              </a:rPr>
              <a:t> и др. Порядок измерения, применяемый инструмент, приспособления, место замеров указываются в соответствующих технологических картах.</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0"/>
            <a:ext cx="8229600" cy="1143000"/>
          </a:xfrm>
        </p:spPr>
        <p:txBody>
          <a:bodyPr/>
          <a:lstStyle/>
          <a:p>
            <a:pPr fontAlgn="auto">
              <a:spcAft>
                <a:spcPts val="0"/>
              </a:spcAft>
              <a:defRPr/>
            </a:pPr>
            <a:r>
              <a:rPr lang="ru-RU" sz="4400" b="1" i="1" dirty="0">
                <a:solidFill>
                  <a:schemeClr val="tx1"/>
                </a:solidFill>
              </a:rPr>
              <a:t>Пневматический метод</a:t>
            </a:r>
            <a:r>
              <a:rPr lang="ru-RU" sz="4400" b="1" dirty="0">
                <a:solidFill>
                  <a:schemeClr val="tx1"/>
                </a:solidFill>
              </a:rPr>
              <a:t> </a:t>
            </a:r>
          </a:p>
        </p:txBody>
      </p:sp>
      <p:sp>
        <p:nvSpPr>
          <p:cNvPr id="18435" name="Объект 2"/>
          <p:cNvSpPr>
            <a:spLocks noGrp="1"/>
          </p:cNvSpPr>
          <p:nvPr>
            <p:ph sz="quarter" idx="1"/>
          </p:nvPr>
        </p:nvSpPr>
        <p:spPr>
          <a:xfrm>
            <a:off x="457200" y="1600200"/>
            <a:ext cx="6829444" cy="4525963"/>
          </a:xfrm>
        </p:spPr>
        <p:txBody>
          <a:bodyPr>
            <a:normAutofit/>
          </a:bodyPr>
          <a:lstStyle/>
          <a:p>
            <a:pPr marL="0" indent="0">
              <a:spcBef>
                <a:spcPts val="0"/>
              </a:spcBef>
              <a:buNone/>
            </a:pPr>
            <a:r>
              <a:rPr lang="ru-RU" sz="2400" dirty="0">
                <a:latin typeface="Arial" charset="0"/>
                <a:cs typeface="Arial" charset="0"/>
              </a:rPr>
              <a:t>применяют для проверки герметичности радиаторов, топливных баков, </a:t>
            </a:r>
            <a:r>
              <a:rPr lang="ru-RU" sz="2400" dirty="0" err="1">
                <a:latin typeface="Arial" charset="0"/>
                <a:cs typeface="Arial" charset="0"/>
              </a:rPr>
              <a:t>топливопроводов</a:t>
            </a:r>
            <a:r>
              <a:rPr lang="ru-RU" sz="2400" dirty="0">
                <a:latin typeface="Arial" charset="0"/>
                <a:cs typeface="Arial" charset="0"/>
              </a:rPr>
              <a:t>, резиновых камер и т. д. Деталь погружают в ванну с водой. Если она имеет больше одного отверстия, то остальные закрывают пробками, а в оставшиеся подают воздух. По пузырькам выходящего воздуха определяют место дефекта</a:t>
            </a:r>
            <a:r>
              <a:rPr lang="ru-RU" sz="2400" dirty="0"/>
              <a:t>.</a:t>
            </a:r>
          </a:p>
          <a:p>
            <a:endParaRPr lang="ru-RU" dirty="0"/>
          </a:p>
        </p:txBody>
      </p:sp>
    </p:spTree>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0"/>
            <a:ext cx="8229600" cy="1143000"/>
          </a:xfrm>
        </p:spPr>
        <p:txBody>
          <a:bodyPr>
            <a:normAutofit/>
          </a:bodyPr>
          <a:lstStyle/>
          <a:p>
            <a:pPr fontAlgn="auto">
              <a:spcAft>
                <a:spcPts val="0"/>
              </a:spcAft>
              <a:defRPr/>
            </a:pPr>
            <a:r>
              <a:rPr lang="ru-RU" sz="4400" b="1" i="1" dirty="0">
                <a:solidFill>
                  <a:schemeClr val="tx1"/>
                </a:solidFill>
              </a:rPr>
              <a:t>Магнитную дефектоскопию</a:t>
            </a:r>
            <a:r>
              <a:rPr lang="ru-RU" sz="4400" b="1" dirty="0">
                <a:solidFill>
                  <a:schemeClr val="tx1"/>
                </a:solidFill>
              </a:rPr>
              <a:t> </a:t>
            </a:r>
          </a:p>
        </p:txBody>
      </p:sp>
      <p:sp>
        <p:nvSpPr>
          <p:cNvPr id="3" name="Объект 2"/>
          <p:cNvSpPr>
            <a:spLocks noGrp="1"/>
          </p:cNvSpPr>
          <p:nvPr>
            <p:ph sz="quarter" idx="1"/>
          </p:nvPr>
        </p:nvSpPr>
        <p:spPr>
          <a:xfrm>
            <a:off x="285720" y="1600200"/>
            <a:ext cx="6929486" cy="4686320"/>
          </a:xfrm>
        </p:spPr>
        <p:txBody>
          <a:bodyPr rtlCol="0">
            <a:noAutofit/>
          </a:bodyPr>
          <a:lstStyle/>
          <a:p>
            <a:pPr marL="0" indent="457200" fontAlgn="auto">
              <a:spcBef>
                <a:spcPts val="0"/>
              </a:spcBef>
              <a:spcAft>
                <a:spcPts val="0"/>
              </a:spcAft>
              <a:buNone/>
              <a:defRPr/>
            </a:pPr>
            <a:r>
              <a:rPr lang="ru-RU" sz="2000" dirty="0">
                <a:latin typeface="Arial" panose="020B0604020202020204" pitchFamily="34" charset="0"/>
                <a:cs typeface="Arial" panose="020B0604020202020204" pitchFamily="34" charset="0"/>
              </a:rPr>
              <a:t>применяют для обнаружения скрытых трещин, пор, шлаковых включений в деталях, изготовленных из </a:t>
            </a:r>
            <a:r>
              <a:rPr lang="ru-RU" sz="2000" dirty="0" err="1">
                <a:latin typeface="Arial" panose="020B0604020202020204" pitchFamily="34" charset="0"/>
                <a:cs typeface="Arial" panose="020B0604020202020204" pitchFamily="34" charset="0"/>
              </a:rPr>
              <a:t>ферромагнитных</a:t>
            </a:r>
            <a:r>
              <a:rPr lang="ru-RU" sz="2000" dirty="0">
                <a:latin typeface="Arial" panose="020B0604020202020204" pitchFamily="34" charset="0"/>
                <a:cs typeface="Arial" panose="020B0604020202020204" pitchFamily="34" charset="0"/>
              </a:rPr>
              <a:t> материалов. </a:t>
            </a:r>
          </a:p>
          <a:p>
            <a:pPr marL="0" indent="457200" fontAlgn="auto">
              <a:spcBef>
                <a:spcPts val="0"/>
              </a:spcBef>
              <a:spcAft>
                <a:spcPts val="0"/>
              </a:spcAft>
              <a:buNone/>
              <a:defRPr/>
            </a:pPr>
            <a:r>
              <a:rPr lang="ru-RU" sz="2000" dirty="0">
                <a:latin typeface="Arial" panose="020B0604020202020204" pitchFamily="34" charset="0"/>
                <a:cs typeface="Arial" panose="020B0604020202020204" pitchFamily="34" charset="0"/>
              </a:rPr>
              <a:t>Метод основан на появлении магнитного поля рассеивания в зоне расположения дефекта при прохождении магнитно-силовых линий через деталь. </a:t>
            </a:r>
          </a:p>
          <a:p>
            <a:pPr marL="0" indent="457200" fontAlgn="auto">
              <a:spcBef>
                <a:spcPts val="0"/>
              </a:spcBef>
              <a:spcAft>
                <a:spcPts val="0"/>
              </a:spcAft>
              <a:buNone/>
              <a:defRPr/>
            </a:pPr>
            <a:r>
              <a:rPr lang="ru-RU" sz="2000" dirty="0">
                <a:latin typeface="Arial" panose="020B0604020202020204" pitchFamily="34" charset="0"/>
                <a:cs typeface="Arial" panose="020B0604020202020204" pitchFamily="34" charset="0"/>
              </a:rPr>
              <a:t>Намагничивание производится пропусканием электрического тока через деталь. Перед намагничиванием деталь посыпают </a:t>
            </a:r>
            <a:r>
              <a:rPr lang="ru-RU" sz="2000" dirty="0" err="1">
                <a:latin typeface="Arial" panose="020B0604020202020204" pitchFamily="34" charset="0"/>
                <a:cs typeface="Arial" panose="020B0604020202020204" pitchFamily="34" charset="0"/>
              </a:rPr>
              <a:t>ферромагнитным</a:t>
            </a:r>
            <a:r>
              <a:rPr lang="ru-RU" sz="2000" dirty="0">
                <a:latin typeface="Arial" panose="020B0604020202020204" pitchFamily="34" charset="0"/>
                <a:cs typeface="Arial" panose="020B0604020202020204" pitchFamily="34" charset="0"/>
              </a:rPr>
              <a:t> порошком или поливают суспензией, состоящей из трансформаторного масла (40%), керосина (60%) с добавлением 50 г/л магнитного порошка. Частицы порошка концентрируются по краям дефекта, как у полюсов магнита, и указывают место его расположения и конфигурацию.</a:t>
            </a:r>
          </a:p>
          <a:p>
            <a:pPr marL="274320" indent="-274320" fontAlgn="auto">
              <a:spcAft>
                <a:spcPts val="0"/>
              </a:spcAft>
              <a:buFont typeface="Arial" pitchFamily="34" charset="0"/>
              <a:buChar char="•"/>
              <a:defRPr/>
            </a:pPr>
            <a:endParaRPr lang="ru-RU" sz="2000" dirty="0">
              <a:solidFill>
                <a:schemeClr val="tx1">
                  <a:lumMod val="50000"/>
                  <a:lumOff val="50000"/>
                </a:schemeClr>
              </a:solidFill>
            </a:endParaRPr>
          </a:p>
        </p:txBody>
      </p:sp>
    </p:spTree>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Содержимое 2"/>
          <p:cNvSpPr>
            <a:spLocks noGrp="1"/>
          </p:cNvSpPr>
          <p:nvPr>
            <p:ph idx="1"/>
          </p:nvPr>
        </p:nvSpPr>
        <p:spPr>
          <a:xfrm>
            <a:off x="285720" y="1500174"/>
            <a:ext cx="7072362" cy="4495800"/>
          </a:xfrm>
        </p:spPr>
        <p:txBody>
          <a:bodyPr>
            <a:normAutofit/>
          </a:bodyPr>
          <a:lstStyle/>
          <a:p>
            <a:pPr marL="0" indent="0">
              <a:spcBef>
                <a:spcPct val="0"/>
              </a:spcBef>
              <a:buFontTx/>
              <a:buNone/>
            </a:pPr>
            <a:br>
              <a:rPr lang="ru-RU" sz="1600" dirty="0"/>
            </a:br>
            <a:endParaRPr lang="ru-RU" sz="1600" dirty="0"/>
          </a:p>
        </p:txBody>
      </p:sp>
      <p:sp>
        <p:nvSpPr>
          <p:cNvPr id="4" name="Прямоугольник 3"/>
          <p:cNvSpPr/>
          <p:nvPr/>
        </p:nvSpPr>
        <p:spPr>
          <a:xfrm>
            <a:off x="1285852" y="285728"/>
            <a:ext cx="5843779" cy="523220"/>
          </a:xfrm>
          <a:prstGeom prst="rect">
            <a:avLst/>
          </a:prstGeom>
        </p:spPr>
        <p:txBody>
          <a:bodyPr wrap="none">
            <a:spAutoFit/>
          </a:bodyPr>
          <a:lstStyle/>
          <a:p>
            <a:r>
              <a:rPr lang="ru-RU" sz="2800" b="1" dirty="0"/>
              <a:t>Внешний уход и крепёжные работы</a:t>
            </a:r>
          </a:p>
        </p:txBody>
      </p:sp>
      <p:sp>
        <p:nvSpPr>
          <p:cNvPr id="5" name="Прямоугольник 4"/>
          <p:cNvSpPr/>
          <p:nvPr/>
        </p:nvSpPr>
        <p:spPr>
          <a:xfrm>
            <a:off x="428596" y="1571612"/>
            <a:ext cx="6357966" cy="4524315"/>
          </a:xfrm>
          <a:prstGeom prst="rect">
            <a:avLst/>
          </a:prstGeom>
        </p:spPr>
        <p:txBody>
          <a:bodyPr wrap="square">
            <a:spAutoFit/>
          </a:bodyPr>
          <a:lstStyle/>
          <a:p>
            <a:pPr indent="457200"/>
            <a:r>
              <a:rPr lang="ru-RU" b="1" dirty="0"/>
              <a:t>Внешний уход </a:t>
            </a:r>
            <a:r>
              <a:rPr lang="ru-RU" dirty="0"/>
              <a:t>является обязательным мероприятием технического обслуживания, выполняемым перед другими видами работ (диагностическими, крепежными, регулировочными и смазочными). В состав работ по внешнему уходу входят мойка ходовой части, рамы, наружной части кабины, рабочего оборудования, а также протирка и уборка рабочего места машиниста.</a:t>
            </a:r>
            <a:r>
              <a:rPr lang="ru-RU" b="1" dirty="0"/>
              <a:t> 	Необходимость выполнения </a:t>
            </a:r>
            <a:r>
              <a:rPr lang="ru-RU" dirty="0"/>
              <a:t>этих работ вызывается тем, что в процессе эксплуатации машин откладываются загрязнения, которые покрывают наружные и внутренние поверхности. Загрязнения различны по составу и свойствам; обладают высокой адгезией (</a:t>
            </a:r>
            <a:r>
              <a:rPr lang="ru-RU" dirty="0" err="1"/>
              <a:t>прилипаемостью</a:t>
            </a:r>
            <a:r>
              <a:rPr lang="ru-RU" dirty="0"/>
              <a:t>) и прочно удерживаются на поверхности. Характер загрязнений зависит от условий эксплуатации машин и вида выполняемых работ. Чаще всего рассматриваемые машины загрязняются обрабатываемыми материалами и минеральными маслами.</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0"/>
            <a:ext cx="8229600" cy="1143000"/>
          </a:xfrm>
        </p:spPr>
        <p:txBody>
          <a:bodyPr>
            <a:noAutofit/>
          </a:bodyPr>
          <a:lstStyle/>
          <a:p>
            <a:pPr eaLnBrk="1" fontAlgn="auto" hangingPunct="1">
              <a:spcAft>
                <a:spcPts val="0"/>
              </a:spcAft>
              <a:defRPr/>
            </a:pPr>
            <a:r>
              <a:rPr lang="ru-RU" sz="2800" b="1" dirty="0">
                <a:solidFill>
                  <a:schemeClr val="tx1"/>
                </a:solidFill>
              </a:rPr>
              <a:t>По трудности смывания загрязнения подразделяют на три группы</a:t>
            </a:r>
            <a:endParaRPr lang="en-US" sz="2800" b="1" dirty="0">
              <a:solidFill>
                <a:schemeClr val="tx1"/>
              </a:solidFill>
            </a:endParaRPr>
          </a:p>
        </p:txBody>
      </p:sp>
      <p:graphicFrame>
        <p:nvGraphicFramePr>
          <p:cNvPr id="4" name="Content Placeholder 3"/>
          <p:cNvGraphicFramePr>
            <a:graphicFrameLocks noGrp="1"/>
          </p:cNvGraphicFramePr>
          <p:nvPr>
            <p:ph sz="quarter" idx="1"/>
          </p:nvPr>
        </p:nvGraphicFramePr>
        <p:xfrm>
          <a:off x="304800" y="1142984"/>
          <a:ext cx="8839200" cy="53170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340" name="Номер слайда 4"/>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fld id="{2CA08062-13B4-4DEE-AF9C-56BD16E7DE80}" type="slidenum">
              <a:rPr lang="en-US" smtClean="0"/>
              <a:pPr/>
              <a:t>16</a:t>
            </a:fld>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0"/>
            <a:ext cx="7467600" cy="868363"/>
          </a:xfrm>
        </p:spPr>
        <p:txBody>
          <a:bodyPr>
            <a:normAutofit/>
          </a:bodyPr>
          <a:lstStyle/>
          <a:p>
            <a:pPr algn="ctr" eaLnBrk="1" fontAlgn="auto" hangingPunct="1">
              <a:spcAft>
                <a:spcPts val="0"/>
              </a:spcAft>
              <a:defRPr/>
            </a:pPr>
            <a:r>
              <a:rPr lang="ru-RU" sz="4000" b="1" dirty="0">
                <a:solidFill>
                  <a:schemeClr val="tx1"/>
                </a:solidFill>
              </a:rPr>
              <a:t>уборочно-моечные работы</a:t>
            </a:r>
            <a:endParaRPr lang="en-US" sz="4000" b="1" dirty="0">
              <a:solidFill>
                <a:schemeClr val="tx1"/>
              </a:solidFill>
            </a:endParaRPr>
          </a:p>
        </p:txBody>
      </p:sp>
      <p:sp>
        <p:nvSpPr>
          <p:cNvPr id="16387" name="Content Placeholder 2"/>
          <p:cNvSpPr>
            <a:spLocks noGrp="1"/>
          </p:cNvSpPr>
          <p:nvPr>
            <p:ph sz="quarter" idx="1"/>
          </p:nvPr>
        </p:nvSpPr>
        <p:spPr>
          <a:xfrm>
            <a:off x="457200" y="1600200"/>
            <a:ext cx="6758006" cy="4873625"/>
          </a:xfrm>
        </p:spPr>
        <p:txBody>
          <a:bodyPr>
            <a:normAutofit fontScale="77500" lnSpcReduction="20000"/>
          </a:bodyPr>
          <a:lstStyle/>
          <a:p>
            <a:pPr marL="0" indent="0" eaLnBrk="1" hangingPunct="1">
              <a:spcBef>
                <a:spcPts val="0"/>
              </a:spcBef>
              <a:defRPr/>
            </a:pPr>
            <a:r>
              <a:rPr lang="ru-RU" dirty="0"/>
              <a:t>          Значительный удельный вес в общем объеме </a:t>
            </a:r>
            <a:r>
              <a:rPr lang="ru-RU" b="1" dirty="0"/>
              <a:t>уборочно-моечных работ </a:t>
            </a:r>
            <a:r>
              <a:rPr lang="ru-RU" dirty="0"/>
              <a:t>занимает наружная мойка машины. Это требует осуществления мероприятий, направленных на сокращение продолжительности моечного процесса и уменьшение расхода воды без ухудшения качества.</a:t>
            </a:r>
          </a:p>
          <a:p>
            <a:pPr marL="0" indent="0" eaLnBrk="1" hangingPunct="1">
              <a:spcBef>
                <a:spcPts val="0"/>
              </a:spcBef>
              <a:defRPr/>
            </a:pPr>
            <a:r>
              <a:rPr lang="ru-RU" dirty="0"/>
              <a:t>          Важными </a:t>
            </a:r>
            <a:r>
              <a:rPr lang="ru-RU" b="1" dirty="0"/>
              <a:t>факторами</a:t>
            </a:r>
            <a:r>
              <a:rPr lang="ru-RU" dirty="0"/>
              <a:t>, влияющими на расход воды при моечных работах и на сокращение времени смывания грязи, являются напор струи, подаваемой на обмываемую поверхность, диаметр выходного отверстия моечного пистолета или сопла, угол атаки струи или наклон к обмываемой поверхности.</a:t>
            </a:r>
          </a:p>
          <a:p>
            <a:pPr eaLnBrk="1" hangingPunct="1">
              <a:defRPr/>
            </a:pPr>
            <a:endParaRPr lang="en-US" dirty="0"/>
          </a:p>
        </p:txBody>
      </p:sp>
      <p:sp>
        <p:nvSpPr>
          <p:cNvPr id="15364" name="Номер слайда 3"/>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fld id="{6E472173-AA47-45DA-A33B-6E1B53C0F803}" type="slidenum">
              <a:rPr lang="en-US" smtClean="0"/>
              <a:pPr/>
              <a:t>17</a:t>
            </a:fld>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472" y="214290"/>
            <a:ext cx="7467600" cy="630238"/>
          </a:xfrm>
        </p:spPr>
        <p:txBody>
          <a:bodyPr>
            <a:normAutofit fontScale="90000"/>
          </a:bodyPr>
          <a:lstStyle/>
          <a:p>
            <a:pPr algn="ctr" eaLnBrk="1" fontAlgn="auto" hangingPunct="1">
              <a:spcAft>
                <a:spcPts val="0"/>
              </a:spcAft>
              <a:defRPr/>
            </a:pPr>
            <a:r>
              <a:rPr lang="ru-RU" b="1" dirty="0">
                <a:solidFill>
                  <a:schemeClr val="tx1"/>
                </a:solidFill>
              </a:rPr>
              <a:t>уборочно-моечные работы</a:t>
            </a:r>
            <a:endParaRPr lang="en-US" b="1" dirty="0">
              <a:solidFill>
                <a:schemeClr val="tx1"/>
              </a:solidFill>
            </a:endParaRPr>
          </a:p>
        </p:txBody>
      </p:sp>
      <p:sp>
        <p:nvSpPr>
          <p:cNvPr id="3" name="Content Placeholder 2"/>
          <p:cNvSpPr>
            <a:spLocks noGrp="1"/>
          </p:cNvSpPr>
          <p:nvPr>
            <p:ph sz="quarter" idx="1"/>
          </p:nvPr>
        </p:nvSpPr>
        <p:spPr>
          <a:xfrm>
            <a:off x="0" y="1417638"/>
            <a:ext cx="7358082" cy="5100637"/>
          </a:xfrm>
        </p:spPr>
        <p:txBody>
          <a:bodyPr>
            <a:normAutofit fontScale="62500" lnSpcReduction="20000"/>
          </a:bodyPr>
          <a:lstStyle/>
          <a:p>
            <a:pPr marL="274320" indent="-274320" eaLnBrk="1" fontAlgn="auto" hangingPunct="1">
              <a:spcAft>
                <a:spcPts val="0"/>
              </a:spcAft>
              <a:buFont typeface="Wingdings 2"/>
              <a:buNone/>
              <a:defRPr/>
            </a:pPr>
            <a:r>
              <a:rPr lang="ru-RU" dirty="0"/>
              <a:t>		</a:t>
            </a:r>
            <a:r>
              <a:rPr lang="ru-RU" b="1" dirty="0"/>
              <a:t>Расход воды </a:t>
            </a:r>
            <a:r>
              <a:rPr lang="ru-RU" dirty="0"/>
              <a:t>(л/мин), подаваемой к распыляющему соплу, и свободное сечение сопла связаны зависимостью</a:t>
            </a:r>
          </a:p>
          <a:p>
            <a:pPr marL="274320" indent="-274320" eaLnBrk="1" fontAlgn="auto" hangingPunct="1">
              <a:spcAft>
                <a:spcPts val="0"/>
              </a:spcAft>
              <a:buFont typeface="Wingdings 2"/>
              <a:buNone/>
              <a:defRPr/>
            </a:pPr>
            <a:endParaRPr lang="ru-RU" dirty="0"/>
          </a:p>
          <a:p>
            <a:pPr marL="274320" indent="-274320" eaLnBrk="1" fontAlgn="auto" hangingPunct="1">
              <a:spcAft>
                <a:spcPts val="0"/>
              </a:spcAft>
              <a:buFont typeface="Wingdings 2"/>
              <a:buNone/>
              <a:defRPr/>
            </a:pPr>
            <a:r>
              <a:rPr lang="ru-RU" dirty="0"/>
              <a:t>                                                                                      ,                                                                                 </a:t>
            </a:r>
          </a:p>
          <a:p>
            <a:pPr marL="274320" indent="-274320" eaLnBrk="1" fontAlgn="auto" hangingPunct="1">
              <a:spcAft>
                <a:spcPts val="0"/>
              </a:spcAft>
              <a:buFont typeface="Wingdings 2"/>
              <a:buNone/>
              <a:defRPr/>
            </a:pPr>
            <a:endParaRPr lang="ru-RU" dirty="0"/>
          </a:p>
          <a:p>
            <a:pPr marL="274320" indent="-274320" eaLnBrk="1" fontAlgn="auto" hangingPunct="1">
              <a:spcAft>
                <a:spcPts val="0"/>
              </a:spcAft>
              <a:buFont typeface="Wingdings 2"/>
              <a:buNone/>
              <a:defRPr/>
            </a:pPr>
            <a:r>
              <a:rPr lang="ru-RU" dirty="0"/>
              <a:t> </a:t>
            </a:r>
            <a:r>
              <a:rPr lang="ru-RU" i="1" dirty="0"/>
              <a:t>где </a:t>
            </a:r>
            <a:r>
              <a:rPr lang="en-US" i="1" dirty="0"/>
              <a:t>F</a:t>
            </a:r>
            <a:r>
              <a:rPr lang="ru-RU" i="1" dirty="0"/>
              <a:t> </a:t>
            </a:r>
            <a:r>
              <a:rPr lang="kk-KZ" dirty="0"/>
              <a:t>–</a:t>
            </a:r>
            <a:r>
              <a:rPr lang="ru-RU" i="1" dirty="0"/>
              <a:t> площадь сечения сопла, мм</a:t>
            </a:r>
            <a:r>
              <a:rPr lang="ru-RU" i="1" baseline="30000" dirty="0"/>
              <a:t>2</a:t>
            </a:r>
            <a:r>
              <a:rPr lang="ru-RU" i="1" dirty="0"/>
              <a:t>;</a:t>
            </a:r>
          </a:p>
          <a:p>
            <a:pPr marL="274320" indent="-274320" eaLnBrk="1" fontAlgn="auto" hangingPunct="1">
              <a:spcAft>
                <a:spcPts val="0"/>
              </a:spcAft>
              <a:buFont typeface="Wingdings 2"/>
              <a:buNone/>
              <a:defRPr/>
            </a:pPr>
            <a:r>
              <a:rPr lang="ru-RU" dirty="0"/>
              <a:t> </a:t>
            </a:r>
            <a:r>
              <a:rPr lang="en-US" dirty="0"/>
              <a:t>     </a:t>
            </a:r>
            <a:r>
              <a:rPr lang="en-US" i="1" dirty="0"/>
              <a:t>    </a:t>
            </a:r>
            <a:r>
              <a:rPr lang="kk-KZ" dirty="0"/>
              <a:t>–</a:t>
            </a:r>
            <a:r>
              <a:rPr lang="en-US" dirty="0"/>
              <a:t> </a:t>
            </a:r>
            <a:r>
              <a:rPr lang="ru-RU" i="1" dirty="0"/>
              <a:t>скорость истечения воды из сопла, м/с;</a:t>
            </a:r>
          </a:p>
          <a:p>
            <a:pPr marL="274320" indent="-274320" eaLnBrk="1" fontAlgn="auto" hangingPunct="1">
              <a:spcAft>
                <a:spcPts val="0"/>
              </a:spcAft>
              <a:buFont typeface="Wingdings 2"/>
              <a:buNone/>
              <a:defRPr/>
            </a:pPr>
            <a:r>
              <a:rPr lang="ru-RU" i="1" dirty="0"/>
              <a:t> </a:t>
            </a:r>
            <a:r>
              <a:rPr lang="en-US" i="1" dirty="0"/>
              <a:t>     d</a:t>
            </a:r>
            <a:r>
              <a:rPr lang="ru-RU" i="1" dirty="0"/>
              <a:t> </a:t>
            </a:r>
            <a:r>
              <a:rPr lang="kk-KZ" dirty="0"/>
              <a:t>–</a:t>
            </a:r>
            <a:r>
              <a:rPr lang="ru-RU" i="1" dirty="0"/>
              <a:t> диаметр выходного сечения сопла, мм.</a:t>
            </a:r>
          </a:p>
          <a:p>
            <a:pPr marL="274320" indent="-274320" eaLnBrk="1" fontAlgn="auto" hangingPunct="1">
              <a:spcAft>
                <a:spcPts val="0"/>
              </a:spcAft>
              <a:buFont typeface="Wingdings 2"/>
              <a:buNone/>
              <a:defRPr/>
            </a:pPr>
            <a:r>
              <a:rPr lang="ru-RU" dirty="0"/>
              <a:t>                                 </a:t>
            </a:r>
          </a:p>
          <a:p>
            <a:pPr marL="274320" indent="-274320" eaLnBrk="1" fontAlgn="auto" hangingPunct="1">
              <a:spcAft>
                <a:spcPts val="0"/>
              </a:spcAft>
              <a:buFont typeface="Wingdings 2"/>
              <a:buNone/>
              <a:defRPr/>
            </a:pPr>
            <a:r>
              <a:rPr lang="en-US" dirty="0"/>
              <a:t>                                            </a:t>
            </a:r>
            <a:endParaRPr lang="ru-RU" dirty="0"/>
          </a:p>
          <a:p>
            <a:pPr marL="274320" indent="-274320" eaLnBrk="1" fontAlgn="auto" hangingPunct="1">
              <a:spcAft>
                <a:spcPts val="0"/>
              </a:spcAft>
              <a:buFont typeface="Wingdings 2"/>
              <a:buNone/>
              <a:defRPr/>
            </a:pPr>
            <a:endParaRPr lang="ru-RU" dirty="0"/>
          </a:p>
          <a:p>
            <a:pPr marL="274320" indent="-274320" eaLnBrk="1" fontAlgn="auto" hangingPunct="1">
              <a:spcAft>
                <a:spcPts val="0"/>
              </a:spcAft>
              <a:buFont typeface="Wingdings 2"/>
              <a:buNone/>
              <a:defRPr/>
            </a:pPr>
            <a:r>
              <a:rPr lang="ru-RU" i="1" dirty="0"/>
              <a:t>где </a:t>
            </a:r>
            <a:r>
              <a:rPr lang="en-US" i="1" dirty="0"/>
              <a:t>g</a:t>
            </a:r>
            <a:r>
              <a:rPr lang="ru-RU" i="1" dirty="0"/>
              <a:t> </a:t>
            </a:r>
            <a:r>
              <a:rPr lang="kk-KZ" dirty="0"/>
              <a:t>–</a:t>
            </a:r>
            <a:r>
              <a:rPr lang="ru-RU" i="1" dirty="0"/>
              <a:t> ускорение силы тяжести, м/с</a:t>
            </a:r>
            <a:r>
              <a:rPr lang="ru-RU" i="1" baseline="30000" dirty="0"/>
              <a:t>2</a:t>
            </a:r>
            <a:r>
              <a:rPr lang="ru-RU" i="1" dirty="0"/>
              <a:t>;</a:t>
            </a:r>
          </a:p>
          <a:p>
            <a:pPr marL="274320" indent="-274320" eaLnBrk="1" fontAlgn="auto" hangingPunct="1">
              <a:spcAft>
                <a:spcPts val="0"/>
              </a:spcAft>
              <a:buFont typeface="Wingdings 2"/>
              <a:buNone/>
              <a:defRPr/>
            </a:pPr>
            <a:r>
              <a:rPr lang="ru-RU" i="1" dirty="0"/>
              <a:t>  </a:t>
            </a:r>
            <a:r>
              <a:rPr lang="en-US" i="1" dirty="0"/>
              <a:t>    </a:t>
            </a:r>
            <a:r>
              <a:rPr lang="ru-RU" i="1" dirty="0" err="1"/>
              <a:t>μ</a:t>
            </a:r>
            <a:r>
              <a:rPr lang="en-US" i="1" dirty="0"/>
              <a:t> </a:t>
            </a:r>
            <a:r>
              <a:rPr lang="kk-KZ" dirty="0"/>
              <a:t>–</a:t>
            </a:r>
            <a:r>
              <a:rPr lang="ru-RU" i="1" dirty="0"/>
              <a:t> коэффициент истечения, принимаемый равным для сопел с распылителями 0,5   </a:t>
            </a:r>
            <a:r>
              <a:rPr lang="kk-KZ" dirty="0"/>
              <a:t>–</a:t>
            </a:r>
            <a:r>
              <a:rPr lang="ru-RU" i="1" dirty="0"/>
              <a:t> 0,55, </a:t>
            </a:r>
          </a:p>
          <a:p>
            <a:pPr marL="274320" indent="-274320" eaLnBrk="1" fontAlgn="auto" hangingPunct="1">
              <a:spcAft>
                <a:spcPts val="0"/>
              </a:spcAft>
              <a:buFont typeface="Wingdings 2"/>
              <a:buNone/>
              <a:defRPr/>
            </a:pPr>
            <a:r>
              <a:rPr lang="ru-RU" i="1" dirty="0"/>
              <a:t>     а без распылителей </a:t>
            </a:r>
            <a:r>
              <a:rPr lang="kk-KZ" dirty="0"/>
              <a:t>–</a:t>
            </a:r>
            <a:r>
              <a:rPr lang="ru-RU" i="1" dirty="0"/>
              <a:t> 0,7</a:t>
            </a:r>
            <a:r>
              <a:rPr lang="kk-KZ" dirty="0"/>
              <a:t>–</a:t>
            </a:r>
            <a:r>
              <a:rPr lang="ru-RU" i="1" dirty="0"/>
              <a:t>0,75;</a:t>
            </a:r>
          </a:p>
          <a:p>
            <a:pPr marL="274320" indent="-274320" eaLnBrk="1" fontAlgn="auto" hangingPunct="1">
              <a:spcAft>
                <a:spcPts val="0"/>
              </a:spcAft>
              <a:buFont typeface="Wingdings 2"/>
              <a:buNone/>
              <a:defRPr/>
            </a:pPr>
            <a:r>
              <a:rPr lang="ru-RU" i="1" dirty="0"/>
              <a:t> </a:t>
            </a:r>
            <a:r>
              <a:rPr lang="en-US" i="1" dirty="0"/>
              <a:t>     h </a:t>
            </a:r>
            <a:r>
              <a:rPr lang="kk-KZ" dirty="0"/>
              <a:t>–</a:t>
            </a:r>
            <a:r>
              <a:rPr lang="ru-RU" i="1" dirty="0"/>
              <a:t> напор воды, м.</a:t>
            </a:r>
          </a:p>
          <a:p>
            <a:pPr marL="274320" indent="-274320" eaLnBrk="1" fontAlgn="auto" hangingPunct="1">
              <a:spcAft>
                <a:spcPts val="0"/>
              </a:spcAft>
              <a:buFont typeface="Wingdings 2"/>
              <a:buChar char=""/>
              <a:defRPr/>
            </a:pPr>
            <a:endParaRPr lang="en-US" dirty="0"/>
          </a:p>
        </p:txBody>
      </p:sp>
      <p:graphicFrame>
        <p:nvGraphicFramePr>
          <p:cNvPr id="1026" name="Object 3"/>
          <p:cNvGraphicFramePr>
            <a:graphicFrameLocks noChangeAspect="1"/>
          </p:cNvGraphicFramePr>
          <p:nvPr/>
        </p:nvGraphicFramePr>
        <p:xfrm>
          <a:off x="3524250" y="2016125"/>
          <a:ext cx="1122363" cy="677863"/>
        </p:xfrm>
        <a:graphic>
          <a:graphicData uri="http://schemas.openxmlformats.org/presentationml/2006/ole">
            <mc:AlternateContent xmlns:mc="http://schemas.openxmlformats.org/markup-compatibility/2006">
              <mc:Choice xmlns:v="urn:schemas-microsoft-com:vml" Requires="v">
                <p:oleObj spid="_x0000_s1038" name="Формула" r:id="rId3" imgW="685800" imgH="393480" progId="Equation.3">
                  <p:embed/>
                </p:oleObj>
              </mc:Choice>
              <mc:Fallback>
                <p:oleObj name="Формула" r:id="rId3" imgW="685800" imgH="393480" progId="Equation.3">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24250" y="2016125"/>
                        <a:ext cx="1122363" cy="6778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7" name="Object 4"/>
          <p:cNvGraphicFramePr>
            <a:graphicFrameLocks noChangeAspect="1"/>
          </p:cNvGraphicFramePr>
          <p:nvPr/>
        </p:nvGraphicFramePr>
        <p:xfrm>
          <a:off x="2928926" y="3929066"/>
          <a:ext cx="1555750" cy="541337"/>
        </p:xfrm>
        <a:graphic>
          <a:graphicData uri="http://schemas.openxmlformats.org/presentationml/2006/ole">
            <mc:AlternateContent xmlns:mc="http://schemas.openxmlformats.org/markup-compatibility/2006">
              <mc:Choice xmlns:v="urn:schemas-microsoft-com:vml" Requires="v">
                <p:oleObj spid="_x0000_s1039" name="Формула" r:id="rId5" imgW="749160" imgH="253800" progId="Equation.3">
                  <p:embed/>
                </p:oleObj>
              </mc:Choice>
              <mc:Fallback>
                <p:oleObj name="Формула" r:id="rId5" imgW="749160" imgH="253800" progId="Equation.3">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28926" y="3929066"/>
                        <a:ext cx="1555750" cy="5413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8" name="Object 6"/>
          <p:cNvGraphicFramePr>
            <a:graphicFrameLocks noChangeAspect="1"/>
          </p:cNvGraphicFramePr>
          <p:nvPr/>
        </p:nvGraphicFramePr>
        <p:xfrm>
          <a:off x="357158" y="3214686"/>
          <a:ext cx="263525" cy="296862"/>
        </p:xfrm>
        <a:graphic>
          <a:graphicData uri="http://schemas.openxmlformats.org/presentationml/2006/ole">
            <mc:AlternateContent xmlns:mc="http://schemas.openxmlformats.org/markup-compatibility/2006">
              <mc:Choice xmlns:v="urn:schemas-microsoft-com:vml" Requires="v">
                <p:oleObj spid="_x0000_s1040" name="Формула" r:id="rId7" imgW="126720" imgH="139680" progId="Equation.3">
                  <p:embed/>
                </p:oleObj>
              </mc:Choice>
              <mc:Fallback>
                <p:oleObj name="Формула" r:id="rId7" imgW="126720" imgH="139680" progId="Equation.3">
                  <p:embed/>
                  <p:pic>
                    <p:nvPicPr>
                      <p:cNvPr id="0"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7158" y="3214686"/>
                        <a:ext cx="263525" cy="2968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1" name="Номер слайда 6"/>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fld id="{FCAC074A-0CF3-494F-8703-CF71F9B35BAF}" type="slidenum">
              <a:rPr lang="en-US" smtClean="0"/>
              <a:pPr/>
              <a:t>18</a:t>
            </a:fld>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57158" y="1100137"/>
            <a:ext cx="7072362" cy="5400697"/>
          </a:xfrm>
        </p:spPr>
        <p:txBody>
          <a:bodyPr>
            <a:normAutofit fontScale="85000" lnSpcReduction="10000"/>
          </a:bodyPr>
          <a:lstStyle/>
          <a:p>
            <a:pPr marL="0" indent="0" eaLnBrk="1" fontAlgn="auto" hangingPunct="1">
              <a:lnSpc>
                <a:spcPct val="110000"/>
              </a:lnSpc>
              <a:spcBef>
                <a:spcPts val="0"/>
              </a:spcBef>
              <a:spcAft>
                <a:spcPts val="0"/>
              </a:spcAft>
              <a:buFont typeface="Wingdings 2"/>
              <a:buNone/>
              <a:defRPr/>
            </a:pPr>
            <a:r>
              <a:rPr lang="en-US" dirty="0"/>
              <a:t>	</a:t>
            </a:r>
            <a:r>
              <a:rPr lang="ru-RU" sz="2000" dirty="0"/>
              <a:t>Больший эффект дает уменьшение сечения сопла, при котором увеличение давления струи повышает производительность процесса. Эффективность действия струи повышенного давления объясняется тем, что рост скорости струи на выходе из сопла способствует также ускорению стекания воды с обмываемой поверхности.</a:t>
            </a:r>
          </a:p>
          <a:p>
            <a:pPr marL="274320" indent="-274320" eaLnBrk="1" fontAlgn="auto" hangingPunct="1">
              <a:spcAft>
                <a:spcPts val="0"/>
              </a:spcAft>
              <a:buFont typeface="Wingdings 2"/>
              <a:buNone/>
              <a:defRPr/>
            </a:pPr>
            <a:endParaRPr lang="ru-RU" sz="2000" dirty="0"/>
          </a:p>
          <a:p>
            <a:pPr marL="274320" indent="-274320" eaLnBrk="1" fontAlgn="auto" hangingPunct="1">
              <a:spcAft>
                <a:spcPts val="0"/>
              </a:spcAft>
              <a:buFont typeface="Wingdings 2"/>
              <a:buNone/>
              <a:defRPr/>
            </a:pPr>
            <a:endParaRPr lang="ru-RU" sz="2000" dirty="0"/>
          </a:p>
          <a:p>
            <a:pPr marL="274320" indent="-274320" eaLnBrk="1" fontAlgn="auto" hangingPunct="1">
              <a:spcAft>
                <a:spcPts val="0"/>
              </a:spcAft>
              <a:buFont typeface="Wingdings 2"/>
              <a:buNone/>
              <a:defRPr/>
            </a:pPr>
            <a:endParaRPr lang="ru-RU" dirty="0"/>
          </a:p>
          <a:p>
            <a:pPr marL="274320" indent="-274320" eaLnBrk="1" fontAlgn="auto" hangingPunct="1">
              <a:spcAft>
                <a:spcPts val="0"/>
              </a:spcAft>
              <a:buFont typeface="Wingdings 2"/>
              <a:buNone/>
              <a:defRPr/>
            </a:pPr>
            <a:endParaRPr lang="ru-RU" dirty="0"/>
          </a:p>
          <a:p>
            <a:pPr marL="274320" indent="-274320" eaLnBrk="1" fontAlgn="auto" hangingPunct="1">
              <a:spcAft>
                <a:spcPts val="0"/>
              </a:spcAft>
              <a:buFont typeface="Wingdings 2"/>
              <a:buNone/>
              <a:defRPr/>
            </a:pPr>
            <a:endParaRPr lang="ru-RU" dirty="0"/>
          </a:p>
          <a:p>
            <a:pPr marL="274320" indent="-274320" eaLnBrk="1" fontAlgn="auto" hangingPunct="1">
              <a:spcAft>
                <a:spcPts val="0"/>
              </a:spcAft>
              <a:buFont typeface="Wingdings 2"/>
              <a:buNone/>
              <a:defRPr/>
            </a:pPr>
            <a:endParaRPr lang="ru-RU" dirty="0"/>
          </a:p>
          <a:p>
            <a:pPr marL="274320" indent="-274320" algn="ctr" eaLnBrk="1" fontAlgn="auto" hangingPunct="1">
              <a:spcAft>
                <a:spcPts val="0"/>
              </a:spcAft>
              <a:buFont typeface="Wingdings 2"/>
              <a:buChar char=""/>
              <a:defRPr/>
            </a:pPr>
            <a:endParaRPr lang="ru-RU" sz="2100" dirty="0"/>
          </a:p>
          <a:p>
            <a:pPr marL="274320" indent="-274320" algn="ctr" eaLnBrk="1" fontAlgn="auto" hangingPunct="1">
              <a:spcAft>
                <a:spcPts val="0"/>
              </a:spcAft>
              <a:buFont typeface="Wingdings 2"/>
              <a:buChar char=""/>
              <a:defRPr/>
            </a:pPr>
            <a:endParaRPr lang="en-US" sz="2100" dirty="0"/>
          </a:p>
          <a:p>
            <a:pPr marL="0" indent="0" algn="ctr" eaLnBrk="1" fontAlgn="auto" hangingPunct="1">
              <a:lnSpc>
                <a:spcPct val="110000"/>
              </a:lnSpc>
              <a:spcBef>
                <a:spcPts val="0"/>
              </a:spcBef>
              <a:spcAft>
                <a:spcPts val="0"/>
              </a:spcAft>
              <a:buNone/>
              <a:defRPr/>
            </a:pPr>
            <a:r>
              <a:rPr lang="ru-RU" sz="1900" dirty="0"/>
              <a:t>Рисунок 1. Зависимость между давлением струи и расходом воды:</a:t>
            </a:r>
          </a:p>
          <a:p>
            <a:pPr marL="0" indent="0" algn="ctr" eaLnBrk="1" fontAlgn="auto" hangingPunct="1">
              <a:lnSpc>
                <a:spcPct val="110000"/>
              </a:lnSpc>
              <a:spcBef>
                <a:spcPts val="0"/>
              </a:spcBef>
              <a:spcAft>
                <a:spcPts val="0"/>
              </a:spcAft>
              <a:buNone/>
              <a:defRPr/>
            </a:pPr>
            <a:r>
              <a:rPr lang="ru-RU" sz="1900" i="1" dirty="0"/>
              <a:t>1</a:t>
            </a:r>
            <a:r>
              <a:rPr lang="kk-KZ" sz="1900" dirty="0"/>
              <a:t>–</a:t>
            </a:r>
            <a:r>
              <a:rPr lang="ru-RU" sz="1900" i="1" dirty="0"/>
              <a:t> кривая зависимости при диаметре сопла 4,5 мм;</a:t>
            </a:r>
          </a:p>
          <a:p>
            <a:pPr marL="0" indent="0" algn="ctr" eaLnBrk="1" fontAlgn="auto" hangingPunct="1">
              <a:lnSpc>
                <a:spcPct val="110000"/>
              </a:lnSpc>
              <a:spcBef>
                <a:spcPts val="0"/>
              </a:spcBef>
              <a:spcAft>
                <a:spcPts val="0"/>
              </a:spcAft>
              <a:buNone/>
              <a:defRPr/>
            </a:pPr>
            <a:r>
              <a:rPr lang="ru-RU" sz="1900" i="1" dirty="0"/>
              <a:t>2</a:t>
            </a:r>
            <a:r>
              <a:rPr lang="en-US" sz="1900" i="1" dirty="0"/>
              <a:t> </a:t>
            </a:r>
            <a:r>
              <a:rPr lang="kk-KZ" sz="1900" dirty="0"/>
              <a:t>–</a:t>
            </a:r>
            <a:r>
              <a:rPr lang="ru-RU" sz="1900" i="1" dirty="0"/>
              <a:t> кривая зависимости при диаметре сопла 3,5 мм </a:t>
            </a:r>
          </a:p>
          <a:p>
            <a:pPr marL="274320" indent="-274320" eaLnBrk="1" fontAlgn="auto" hangingPunct="1">
              <a:spcAft>
                <a:spcPts val="0"/>
              </a:spcAft>
              <a:buFont typeface="Wingdings 2"/>
              <a:buNone/>
              <a:defRPr/>
            </a:pPr>
            <a:endParaRPr lang="ru-RU" dirty="0"/>
          </a:p>
        </p:txBody>
      </p:sp>
      <p:graphicFrame>
        <p:nvGraphicFramePr>
          <p:cNvPr id="2050" name="Object 2"/>
          <p:cNvGraphicFramePr>
            <a:graphicFrameLocks noChangeAspect="1"/>
          </p:cNvGraphicFramePr>
          <p:nvPr>
            <p:extLst>
              <p:ext uri="{D42A27DB-BD31-4B8C-83A1-F6EECF244321}">
                <p14:modId xmlns:p14="http://schemas.microsoft.com/office/powerpoint/2010/main" val="2245299145"/>
              </p:ext>
            </p:extLst>
          </p:nvPr>
        </p:nvGraphicFramePr>
        <p:xfrm>
          <a:off x="1785918" y="2714620"/>
          <a:ext cx="3554413" cy="2593975"/>
        </p:xfrm>
        <a:graphic>
          <a:graphicData uri="http://schemas.openxmlformats.org/presentationml/2006/ole">
            <mc:AlternateContent xmlns:mc="http://schemas.openxmlformats.org/markup-compatibility/2006">
              <mc:Choice xmlns:v="urn:schemas-microsoft-com:vml" Requires="v">
                <p:oleObj spid="_x0000_s2054" name="Document" r:id="rId3" imgW="2819296" imgH="2057324" progId="Word.Document.12">
                  <p:link updateAutomatic="1"/>
                </p:oleObj>
              </mc:Choice>
              <mc:Fallback>
                <p:oleObj name="Document" r:id="rId3" imgW="2819296" imgH="2057324" progId="Word.Document.12">
                  <p:link updateAutomatic="1"/>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85918" y="2714620"/>
                        <a:ext cx="3554413" cy="2593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2052" name="Номер слайда 3"/>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fld id="{B2650194-AE09-4442-883D-2AC219BC57BC}" type="slidenum">
              <a:rPr lang="en-US" smtClean="0"/>
              <a:pPr/>
              <a:t>19</a:t>
            </a:fld>
            <a:endParaRPr lang="en-US"/>
          </a:p>
        </p:txBody>
      </p:sp>
      <p:sp>
        <p:nvSpPr>
          <p:cNvPr id="5" name="Прямоугольник 4"/>
          <p:cNvSpPr/>
          <p:nvPr/>
        </p:nvSpPr>
        <p:spPr>
          <a:xfrm>
            <a:off x="1428728" y="214290"/>
            <a:ext cx="6301084" cy="707886"/>
          </a:xfrm>
          <a:prstGeom prst="rect">
            <a:avLst/>
          </a:prstGeom>
        </p:spPr>
        <p:txBody>
          <a:bodyPr wrap="none">
            <a:spAutoFit/>
          </a:bodyPr>
          <a:lstStyle/>
          <a:p>
            <a:r>
              <a:rPr lang="ru-RU" sz="4000" b="1" dirty="0"/>
              <a:t>уборочно-моечные работы</a:t>
            </a:r>
            <a:endParaRPr lang="ru-RU" sz="40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2357430"/>
            <a:ext cx="3786214" cy="2357454"/>
          </a:xfrm>
        </p:spPr>
        <p:txBody>
          <a:bodyPr>
            <a:normAutofit/>
          </a:bodyPr>
          <a:lstStyle/>
          <a:p>
            <a:pPr algn="r"/>
            <a:r>
              <a:rPr lang="ru-RU" sz="3600" dirty="0"/>
              <a:t>Разборочные очистные процессы</a:t>
            </a:r>
            <a:endParaRPr lang="ru-RU" sz="3600" b="1" dirty="0"/>
          </a:p>
        </p:txBody>
      </p:sp>
      <p:pic>
        <p:nvPicPr>
          <p:cNvPr id="2050" name="Picture 2" descr="https://adaldyq.kz/assets/images/logouniver/echco%20logo%20transp.png"/>
          <p:cNvPicPr>
            <a:picLocks noChangeAspect="1" noChangeArrowheads="1"/>
          </p:cNvPicPr>
          <p:nvPr/>
        </p:nvPicPr>
        <p:blipFill>
          <a:blip r:embed="rId2" cstate="print"/>
          <a:srcRect/>
          <a:stretch>
            <a:fillRect/>
          </a:stretch>
        </p:blipFill>
        <p:spPr bwMode="auto">
          <a:xfrm>
            <a:off x="2714612" y="0"/>
            <a:ext cx="3551206" cy="857282"/>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0"/>
            <a:ext cx="8229600" cy="1143000"/>
          </a:xfrm>
        </p:spPr>
        <p:txBody>
          <a:bodyPr>
            <a:normAutofit/>
          </a:bodyPr>
          <a:lstStyle/>
          <a:p>
            <a:pPr>
              <a:defRPr/>
            </a:pPr>
            <a:r>
              <a:rPr lang="ru-RU" sz="3200" b="1" dirty="0">
                <a:solidFill>
                  <a:schemeClr val="tx1"/>
                </a:solidFill>
              </a:rPr>
              <a:t>Оборудование для уборочных, моечных и очистных работ</a:t>
            </a:r>
          </a:p>
        </p:txBody>
      </p:sp>
      <p:sp>
        <p:nvSpPr>
          <p:cNvPr id="3" name="Содержимое 2"/>
          <p:cNvSpPr>
            <a:spLocks noGrp="1"/>
          </p:cNvSpPr>
          <p:nvPr>
            <p:ph sz="quarter" idx="1"/>
          </p:nvPr>
        </p:nvSpPr>
        <p:spPr>
          <a:xfrm>
            <a:off x="357158" y="1571612"/>
            <a:ext cx="6900882" cy="4143404"/>
          </a:xfrm>
        </p:spPr>
        <p:txBody>
          <a:bodyPr>
            <a:normAutofit/>
          </a:bodyPr>
          <a:lstStyle/>
          <a:p>
            <a:pPr>
              <a:defRPr/>
            </a:pPr>
            <a:r>
              <a:rPr lang="ru-RU" sz="1800" b="1" dirty="0"/>
              <a:t>Средства для мойки и очистки автомобиля</a:t>
            </a:r>
          </a:p>
          <a:p>
            <a:pPr>
              <a:defRPr/>
            </a:pPr>
            <a:endParaRPr lang="ru-RU" sz="1800" b="1" dirty="0"/>
          </a:p>
          <a:p>
            <a:pPr marL="0" indent="0">
              <a:spcBef>
                <a:spcPts val="0"/>
              </a:spcBef>
              <a:defRPr/>
            </a:pPr>
            <a:r>
              <a:rPr lang="ru-RU" sz="1800" b="1" i="1" dirty="0"/>
              <a:t>   Особенности и характер загрязнения транспортных средств</a:t>
            </a:r>
            <a:endParaRPr lang="ru-RU" sz="1800" dirty="0"/>
          </a:p>
          <a:p>
            <a:pPr marL="0" indent="0">
              <a:spcBef>
                <a:spcPts val="0"/>
              </a:spcBef>
              <a:defRPr/>
            </a:pPr>
            <a:endParaRPr lang="ru-RU" sz="1800" dirty="0"/>
          </a:p>
          <a:p>
            <a:pPr marL="0" indent="0">
              <a:spcBef>
                <a:spcPts val="0"/>
              </a:spcBef>
              <a:buFont typeface="Wingdings" pitchFamily="2" charset="2"/>
              <a:buNone/>
              <a:defRPr/>
            </a:pPr>
            <a:r>
              <a:rPr lang="ru-RU" sz="1800" dirty="0"/>
              <a:t>Подвижному составу автомобильного транспорта </a:t>
            </a:r>
            <a:r>
              <a:rPr lang="kk-KZ" sz="1800" dirty="0"/>
              <a:t>–</a:t>
            </a:r>
            <a:r>
              <a:rPr lang="ru-RU" sz="1800" dirty="0"/>
              <a:t> автомобилям, автопоездам, автобусам </a:t>
            </a:r>
            <a:r>
              <a:rPr lang="kk-KZ" sz="1800" dirty="0"/>
              <a:t>–</a:t>
            </a:r>
            <a:r>
              <a:rPr lang="ru-RU" sz="1800" dirty="0"/>
              <a:t> приходится работать в различных дорожных условиях, в черте города и на загородных маршрутах, на дорогах с твердым покрытием и грунтовых, в сухую и сырую погоду, в летнее и зимнее время. От перечисленных условий зависит степень загрязнения автомобилей. Особенно загрязняются автомобили снизу </a:t>
            </a:r>
            <a:r>
              <a:rPr lang="kk-KZ" sz="1800" dirty="0"/>
              <a:t>–</a:t>
            </a:r>
            <a:r>
              <a:rPr lang="ru-RU" sz="1800" dirty="0"/>
              <a:t> даже в сухую погоду детали, узлы, агрегаты и их сочленения, обращенные к поверхности дороги, покрываются слоем пыли и грязи.</a:t>
            </a:r>
          </a:p>
        </p:txBody>
      </p:sp>
      <p:sp>
        <p:nvSpPr>
          <p:cNvPr id="16388" name="Номер слайда 3"/>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fld id="{218D71B4-715B-4627-9768-C6A0B5B2A46C}" type="slidenum">
              <a:rPr lang="en-US" smtClean="0"/>
              <a:pPr/>
              <a:t>20</a:t>
            </a:fld>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285720" y="1071546"/>
            <a:ext cx="7000924" cy="5145104"/>
          </a:xfrm>
        </p:spPr>
        <p:txBody>
          <a:bodyPr>
            <a:normAutofit fontScale="70000" lnSpcReduction="20000"/>
          </a:bodyPr>
          <a:lstStyle/>
          <a:p>
            <a:pPr marL="0" indent="0">
              <a:lnSpc>
                <a:spcPct val="120000"/>
              </a:lnSpc>
              <a:spcBef>
                <a:spcPts val="0"/>
              </a:spcBef>
              <a:buFont typeface="Wingdings" pitchFamily="2" charset="2"/>
              <a:buNone/>
              <a:defRPr/>
            </a:pPr>
            <a:r>
              <a:rPr lang="ru-RU" sz="1800" dirty="0"/>
              <a:t>	</a:t>
            </a:r>
            <a:r>
              <a:rPr lang="ru-RU" sz="2100" dirty="0"/>
              <a:t>В сырую погоду из-за воздействия воды, которой покрыты дороги, на нижних поверхностях автомобиля остаются загрязнения, содержащие меньше песка и больше органических, глинистых и других примесей, усиливающих силы сцепления загрязнений с наружными поверхностями деталей шасси. Загрязнения грузовых автомобилей зависят и от рода перевозимого груза: при перевозках грунта, угля, руды или таких строительных материалов, как цемент, раствор, бетон, все поверхности автомобиля покрываются мельчайшими частицами материалов в смеси с дорожной пылью, образуя при этом прочно связанную пленку с большими силами сцепления.</a:t>
            </a:r>
          </a:p>
          <a:p>
            <a:pPr marL="0" indent="0">
              <a:lnSpc>
                <a:spcPct val="120000"/>
              </a:lnSpc>
              <a:spcBef>
                <a:spcPts val="0"/>
              </a:spcBef>
              <a:defRPr/>
            </a:pPr>
            <a:endParaRPr lang="ru-RU" sz="2100" dirty="0"/>
          </a:p>
          <a:p>
            <a:pPr marL="0" indent="0">
              <a:lnSpc>
                <a:spcPct val="120000"/>
              </a:lnSpc>
              <a:spcBef>
                <a:spcPts val="0"/>
              </a:spcBef>
              <a:buFont typeface="Wingdings" pitchFamily="2" charset="2"/>
              <a:buNone/>
              <a:defRPr/>
            </a:pPr>
            <a:r>
              <a:rPr lang="ru-RU" sz="2100" dirty="0"/>
              <a:t>	Особенностью загрязнения автомобилей является то, что к загрязнениям, полученным в результате эксплуатации в различных условиях, добавляются те, которые возникают при заправке и техническом обслуживании автомобиля. Частицы грязи и пыли как бы склеиваются между собой с помощью маслянистых веществ, которые проникают из многочисленных сочленений деталей, узлов и агрегатов автомобиля, причем в местах сочленений слой масла, смешиваясь с пылью, образует массу, способную при высыхании создавать пленку. Такой характер загрязнений является серьезным препятствием для смывания их с поверхности автомобиля.</a:t>
            </a:r>
          </a:p>
          <a:p>
            <a:pPr>
              <a:defRPr/>
            </a:pPr>
            <a:endParaRPr lang="ru-RU" sz="1800" dirty="0"/>
          </a:p>
        </p:txBody>
      </p:sp>
      <p:sp>
        <p:nvSpPr>
          <p:cNvPr id="17411" name="Номер слайда 3"/>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fld id="{F157CB2F-831D-4168-84B4-B733A8F69650}" type="slidenum">
              <a:rPr lang="en-US" smtClean="0"/>
              <a:pPr/>
              <a:t>21</a:t>
            </a:fld>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285720" y="1142984"/>
            <a:ext cx="7000924" cy="5072098"/>
          </a:xfrm>
        </p:spPr>
        <p:txBody>
          <a:bodyPr/>
          <a:lstStyle/>
          <a:p>
            <a:pPr marL="0" indent="0">
              <a:spcBef>
                <a:spcPts val="0"/>
              </a:spcBef>
              <a:buFont typeface="Wingdings" pitchFamily="2" charset="2"/>
              <a:buNone/>
              <a:defRPr/>
            </a:pPr>
            <a:r>
              <a:rPr lang="ru-RU" sz="1800" b="1" dirty="0"/>
              <a:t>	</a:t>
            </a:r>
            <a:r>
              <a:rPr lang="ru-RU" sz="1800" dirty="0"/>
              <a:t>Смывание загрязнений с полированных поверхностей легковых автомобилей, автобусов, автофургонов при использовании струи холодной воды даже под большим давлением недостаточно эффективно. Всегда остаются мелкие (до 30 мкм) частицы пыли, которые удерживаются в тонкой водяной пленке и при ее высыхании оставляют на поверхности кузова матовый осадок, пятна. Такая водная пленка может быть разрушена лишь в результате механического воздействия (щеткой, губкой, замшей) в процессе мойки. Это явление объясняется тем, что в месте удара струи воды о поверхность кузова между потоком движущихся в радиальном направлении частиц воды и поверхностью кузова образуется тончайший (в несколько десятков микрометров) пограничный слой воды; скорость движения воды в таком слое настолько мала, что вода не оказывает моющего эффекта. В то же время этот пограничный слой (мертвая зона) не дает потоку воды, обладающему большой скоростью, соприкасаться с обмываемой поверхностью, а следовательно, удалять имеющиеся загрязнения.</a:t>
            </a:r>
          </a:p>
        </p:txBody>
      </p:sp>
      <p:sp>
        <p:nvSpPr>
          <p:cNvPr id="18435" name="Номер слайда 3"/>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fld id="{F7807247-7136-4645-98C8-1E349E0457DF}" type="slidenum">
              <a:rPr lang="en-US" smtClean="0"/>
              <a:pPr/>
              <a:t>22</a:t>
            </a:fld>
            <a:endParaRPr lang="en-US"/>
          </a:p>
        </p:txBody>
      </p:sp>
      <p:sp>
        <p:nvSpPr>
          <p:cNvPr id="4" name="Прямоугольник 3"/>
          <p:cNvSpPr/>
          <p:nvPr/>
        </p:nvSpPr>
        <p:spPr>
          <a:xfrm>
            <a:off x="3143240" y="214290"/>
            <a:ext cx="3079113" cy="523220"/>
          </a:xfrm>
          <a:prstGeom prst="rect">
            <a:avLst/>
          </a:prstGeom>
        </p:spPr>
        <p:txBody>
          <a:bodyPr wrap="none">
            <a:spAutoFit/>
          </a:bodyPr>
          <a:lstStyle/>
          <a:p>
            <a:r>
              <a:rPr lang="ru-RU" sz="2800" b="1" dirty="0"/>
              <a:t>Моющие средства</a:t>
            </a:r>
            <a:endParaRPr lang="ru-RU" sz="28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214282" y="1357298"/>
            <a:ext cx="6900882" cy="4873625"/>
          </a:xfrm>
        </p:spPr>
        <p:txBody>
          <a:bodyPr/>
          <a:lstStyle/>
          <a:p>
            <a:pPr marL="0" indent="457200">
              <a:spcBef>
                <a:spcPts val="0"/>
              </a:spcBef>
              <a:buNone/>
              <a:defRPr/>
            </a:pPr>
            <a:r>
              <a:rPr lang="ru-RU" sz="1800" dirty="0"/>
              <a:t>Наиболее эффективно очистка загрязненных поверхностей будет происходить, если моющая жидкость подогрета </a:t>
            </a:r>
            <a:r>
              <a:rPr lang="ru-RU" sz="1800" dirty="0">
                <a:highlight>
                  <a:srgbClr val="FFFF00"/>
                </a:highlight>
              </a:rPr>
              <a:t>до 45 °С. </a:t>
            </a:r>
            <a:r>
              <a:rPr lang="ru-RU" sz="1800" dirty="0"/>
              <a:t>Тепловая энергия ускоряет химический процесс, прочная масляная пленка становится текучей, тем самым создаются условия для активизации процесса получения эмульсии моющего средства. Применение подогретой моющей жидкости способствует более быстрому высыханию очищенной поверхности. Однако температуру подогрева необходимо ограничивать (не выше </a:t>
            </a:r>
            <a:r>
              <a:rPr lang="ru-RU" sz="1800" dirty="0">
                <a:highlight>
                  <a:srgbClr val="FFFF00"/>
                </a:highlight>
              </a:rPr>
              <a:t>50 °С), </a:t>
            </a:r>
            <a:r>
              <a:rPr lang="ru-RU" sz="1800" dirty="0"/>
              <a:t>в противном случае моющая жидкость будет отрицательно воздействовать на лакокрасочное покрытие автомобиля.</a:t>
            </a:r>
          </a:p>
          <a:p>
            <a:pPr>
              <a:defRPr/>
            </a:pPr>
            <a:endParaRPr lang="ru-RU" sz="1800" dirty="0"/>
          </a:p>
        </p:txBody>
      </p:sp>
      <p:sp>
        <p:nvSpPr>
          <p:cNvPr id="22531" name="Номер слайда 3"/>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fld id="{239B2BCC-5A80-4F9F-80B0-20236EB53BB9}" type="slidenum">
              <a:rPr lang="en-US" smtClean="0"/>
              <a:pPr/>
              <a:t>23</a:t>
            </a:fld>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357158" y="1928802"/>
            <a:ext cx="6686569" cy="3443288"/>
          </a:xfrm>
        </p:spPr>
        <p:txBody>
          <a:bodyPr/>
          <a:lstStyle/>
          <a:p>
            <a:pPr marL="0" indent="457200">
              <a:spcBef>
                <a:spcPts val="0"/>
              </a:spcBef>
              <a:buNone/>
              <a:defRPr/>
            </a:pPr>
            <a:r>
              <a:rPr lang="ru-RU" sz="1800" dirty="0"/>
              <a:t>Мойка автомобиля водой может вызывать коррозию обмываемых поверхностей, не защищенных лакокрасочным или антикоррозионным покрытием, в связи с чем в моющий раствор должны входить антикоррозионные вещества </a:t>
            </a:r>
            <a:r>
              <a:rPr lang="kk-KZ" sz="1800" dirty="0"/>
              <a:t>–</a:t>
            </a:r>
            <a:r>
              <a:rPr lang="ru-RU" sz="1800" dirty="0"/>
              <a:t> ингибиторы коррозии. В качестве ингибиторов коррозии применяется силикат натрия Ка</a:t>
            </a:r>
            <a:r>
              <a:rPr lang="ru-RU" sz="1800" baseline="-25000" dirty="0"/>
              <a:t>2</a:t>
            </a:r>
            <a:r>
              <a:rPr lang="ru-RU" sz="1800" dirty="0"/>
              <a:t>8Ю</a:t>
            </a:r>
            <a:r>
              <a:rPr lang="ru-RU" sz="1800" baseline="-25000" dirty="0"/>
              <a:t>3</a:t>
            </a:r>
            <a:r>
              <a:rPr lang="ru-RU" sz="1800" dirty="0"/>
              <a:t> (жидкое стекло). Такие моющие синтетические средства не обладают токсичностью, в связи с этим упрощается их применение. Что касается попадания в сточные воды синтетических моющих средств после мойки автомобилей, то их вредное воздействие может быть локализовано созданием на автотранспортных предприятиях систем использования воды по замкнутому циклу </a:t>
            </a:r>
            <a:r>
              <a:rPr lang="kk-KZ" sz="1800" dirty="0"/>
              <a:t>–</a:t>
            </a:r>
            <a:r>
              <a:rPr lang="ru-RU" sz="1800" dirty="0"/>
              <a:t> оборотного водоснабжения.</a:t>
            </a:r>
          </a:p>
          <a:p>
            <a:pPr>
              <a:defRPr/>
            </a:pPr>
            <a:endParaRPr lang="ru-RU" sz="1800" dirty="0"/>
          </a:p>
        </p:txBody>
      </p:sp>
      <p:sp>
        <p:nvSpPr>
          <p:cNvPr id="24579" name="Номер слайда 3"/>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fld id="{821EFEDF-B760-4ED4-BFBC-22B17AFF1B9A}" type="slidenum">
              <a:rPr lang="en-US" smtClean="0"/>
              <a:pPr/>
              <a:t>24</a:t>
            </a:fld>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Рисунок 1"/>
          <p:cNvPicPr>
            <a:picLocks noChangeAspect="1" noChangeArrowheads="1"/>
          </p:cNvPicPr>
          <p:nvPr/>
        </p:nvPicPr>
        <p:blipFill>
          <a:blip r:embed="rId2"/>
          <a:srcRect/>
          <a:stretch>
            <a:fillRect/>
          </a:stretch>
        </p:blipFill>
        <p:spPr bwMode="auto">
          <a:xfrm>
            <a:off x="1571604" y="1714488"/>
            <a:ext cx="4610100" cy="1800225"/>
          </a:xfrm>
          <a:prstGeom prst="rect">
            <a:avLst/>
          </a:prstGeom>
          <a:noFill/>
          <a:ln w="9525">
            <a:noFill/>
            <a:miter lim="800000"/>
            <a:headEnd/>
            <a:tailEnd/>
          </a:ln>
        </p:spPr>
      </p:pic>
      <p:pic>
        <p:nvPicPr>
          <p:cNvPr id="26627" name="Рисунок 2"/>
          <p:cNvPicPr>
            <a:picLocks noChangeAspect="1" noChangeArrowheads="1"/>
          </p:cNvPicPr>
          <p:nvPr/>
        </p:nvPicPr>
        <p:blipFill>
          <a:blip r:embed="rId3"/>
          <a:srcRect/>
          <a:stretch>
            <a:fillRect/>
          </a:stretch>
        </p:blipFill>
        <p:spPr bwMode="auto">
          <a:xfrm>
            <a:off x="3357554" y="3714752"/>
            <a:ext cx="774700" cy="1785938"/>
          </a:xfrm>
          <a:prstGeom prst="rect">
            <a:avLst/>
          </a:prstGeom>
          <a:noFill/>
          <a:ln w="9525">
            <a:noFill/>
            <a:miter lim="800000"/>
            <a:headEnd/>
            <a:tailEnd/>
          </a:ln>
        </p:spPr>
      </p:pic>
      <p:sp>
        <p:nvSpPr>
          <p:cNvPr id="26628" name="Номер слайда 3"/>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fld id="{E1CFADD9-CC8C-4D30-A09C-4711D742EADE}" type="slidenum">
              <a:rPr lang="en-US" smtClean="0"/>
              <a:pPr/>
              <a:t>25</a:t>
            </a:fld>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Содержимое 2"/>
          <p:cNvSpPr>
            <a:spLocks noGrp="1"/>
          </p:cNvSpPr>
          <p:nvPr>
            <p:ph sz="quarter" idx="1"/>
          </p:nvPr>
        </p:nvSpPr>
        <p:spPr>
          <a:xfrm>
            <a:off x="0" y="357166"/>
            <a:ext cx="7143769" cy="3016250"/>
          </a:xfrm>
        </p:spPr>
        <p:txBody>
          <a:bodyPr>
            <a:normAutofit fontScale="92500" lnSpcReduction="10000"/>
          </a:bodyPr>
          <a:lstStyle/>
          <a:p>
            <a:pPr marL="0" indent="457200">
              <a:lnSpc>
                <a:spcPct val="110000"/>
              </a:lnSpc>
              <a:spcBef>
                <a:spcPts val="0"/>
              </a:spcBef>
              <a:buNone/>
            </a:pPr>
            <a:r>
              <a:rPr lang="ru-RU" sz="1800" b="1" dirty="0" err="1"/>
              <a:t>Автомоечное</a:t>
            </a:r>
            <a:r>
              <a:rPr lang="ru-RU" sz="1800" b="1" dirty="0"/>
              <a:t> оборудование. </a:t>
            </a:r>
            <a:r>
              <a:rPr lang="ru-RU" sz="1800" dirty="0"/>
              <a:t>Для облегчения и повышения производительности мойки применяют специальное оборудование: аппараты высокого давления, автоматические мойки и т.п.</a:t>
            </a:r>
          </a:p>
          <a:p>
            <a:pPr marL="0" indent="457200">
              <a:lnSpc>
                <a:spcPct val="110000"/>
              </a:lnSpc>
              <a:spcBef>
                <a:spcPts val="0"/>
              </a:spcBef>
              <a:buNone/>
            </a:pPr>
            <a:r>
              <a:rPr lang="ru-RU" sz="1800" dirty="0"/>
              <a:t> </a:t>
            </a:r>
            <a:r>
              <a:rPr lang="ru-RU" sz="1800" b="1" i="1" dirty="0"/>
              <a:t>Аппараты высокого давления</a:t>
            </a:r>
            <a:r>
              <a:rPr lang="ru-RU" sz="1800" dirty="0"/>
              <a:t> предназначены для смачивания кузова, предварительного удаления основной части грязи, промывания колесных арок и днища, ополаскивания автомобиля, а также для нанесения растворенных в воде препаратов </a:t>
            </a:r>
            <a:r>
              <a:rPr lang="ru-RU" sz="1800" dirty="0" err="1"/>
              <a:t>автохимии</a:t>
            </a:r>
            <a:r>
              <a:rPr lang="ru-RU" sz="1800" dirty="0"/>
              <a:t> (рис. 3). Основным преимуществом такого оборудования является высокое качество мойки при минимальном расходе воды. Аппарат состоит из стационарного или передвижного блока с нагнетателем, подводящего шланга, подключаемого к водопроводу, и подающего шланга с пистолетом.</a:t>
            </a:r>
          </a:p>
        </p:txBody>
      </p:sp>
      <p:pic>
        <p:nvPicPr>
          <p:cNvPr id="27651" name="Рисунок 3"/>
          <p:cNvPicPr>
            <a:picLocks noChangeAspect="1" noChangeArrowheads="1"/>
          </p:cNvPicPr>
          <p:nvPr/>
        </p:nvPicPr>
        <p:blipFill>
          <a:blip r:embed="rId2"/>
          <a:srcRect/>
          <a:stretch>
            <a:fillRect/>
          </a:stretch>
        </p:blipFill>
        <p:spPr bwMode="auto">
          <a:xfrm>
            <a:off x="3143240" y="3500438"/>
            <a:ext cx="4252913" cy="2503488"/>
          </a:xfrm>
          <a:prstGeom prst="rect">
            <a:avLst/>
          </a:prstGeom>
          <a:noFill/>
          <a:ln w="9525">
            <a:noFill/>
            <a:miter lim="800000"/>
            <a:headEnd/>
            <a:tailEnd/>
          </a:ln>
        </p:spPr>
      </p:pic>
      <p:sp>
        <p:nvSpPr>
          <p:cNvPr id="27652" name="Прямоугольник 4"/>
          <p:cNvSpPr>
            <a:spLocks noChangeArrowheads="1"/>
          </p:cNvSpPr>
          <p:nvPr/>
        </p:nvSpPr>
        <p:spPr bwMode="auto">
          <a:xfrm>
            <a:off x="-214346" y="4357694"/>
            <a:ext cx="3003550" cy="1076325"/>
          </a:xfrm>
          <a:prstGeom prst="rect">
            <a:avLst/>
          </a:prstGeom>
          <a:noFill/>
          <a:ln w="9525">
            <a:noFill/>
            <a:miter lim="800000"/>
            <a:headEnd/>
            <a:tailEnd/>
          </a:ln>
        </p:spPr>
        <p:txBody>
          <a:bodyPr>
            <a:spAutoFit/>
          </a:bodyPr>
          <a:lstStyle/>
          <a:p>
            <a:pPr indent="457200" algn="ctr" eaLnBrk="0" hangingPunct="0"/>
            <a:r>
              <a:rPr lang="ru-RU" sz="1600" dirty="0">
                <a:solidFill>
                  <a:srgbClr val="000000"/>
                </a:solidFill>
                <a:cs typeface="Calibri" pitchFamily="34" charset="0"/>
              </a:rPr>
              <a:t>Рис. 3. </a:t>
            </a:r>
            <a:r>
              <a:rPr lang="ru-RU" sz="1600" b="1" dirty="0">
                <a:solidFill>
                  <a:srgbClr val="000000"/>
                </a:solidFill>
                <a:cs typeface="Calibri" pitchFamily="34" charset="0"/>
              </a:rPr>
              <a:t>Аппараты высокого давления: </a:t>
            </a:r>
          </a:p>
          <a:p>
            <a:pPr indent="457200" algn="ctr" eaLnBrk="0" hangingPunct="0"/>
            <a:r>
              <a:rPr lang="ru-RU" sz="1600" dirty="0">
                <a:solidFill>
                  <a:srgbClr val="000000"/>
                </a:solidFill>
                <a:cs typeface="Calibri" pitchFamily="34" charset="0"/>
              </a:rPr>
              <a:t>а </a:t>
            </a:r>
            <a:r>
              <a:rPr lang="kk-KZ" sz="1600" dirty="0">
                <a:cs typeface="Calibri" pitchFamily="34" charset="0"/>
              </a:rPr>
              <a:t>–</a:t>
            </a:r>
            <a:r>
              <a:rPr lang="ru-RU" sz="1600" dirty="0">
                <a:solidFill>
                  <a:srgbClr val="000000"/>
                </a:solidFill>
                <a:cs typeface="Calibri" pitchFamily="34" charset="0"/>
              </a:rPr>
              <a:t> пистолет высокого давления</a:t>
            </a:r>
            <a:endParaRPr lang="ru-RU" sz="1600" dirty="0"/>
          </a:p>
        </p:txBody>
      </p:sp>
      <p:sp>
        <p:nvSpPr>
          <p:cNvPr id="27653" name="Номер слайда 4"/>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fld id="{180DC061-5DB9-4CCC-A558-83D5A9F4559C}" type="slidenum">
              <a:rPr lang="en-US" smtClean="0"/>
              <a:pPr/>
              <a:t>26</a:t>
            </a:fld>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Содержимое 2"/>
          <p:cNvSpPr>
            <a:spLocks noGrp="1"/>
          </p:cNvSpPr>
          <p:nvPr>
            <p:ph sz="quarter" idx="1"/>
          </p:nvPr>
        </p:nvSpPr>
        <p:spPr>
          <a:xfrm>
            <a:off x="214282" y="357166"/>
            <a:ext cx="7400948" cy="4873625"/>
          </a:xfrm>
        </p:spPr>
        <p:txBody>
          <a:bodyPr/>
          <a:lstStyle/>
          <a:p>
            <a:r>
              <a:rPr lang="ru-RU" sz="1800" dirty="0"/>
              <a:t>Давление воды на выходе, изменяемое от 0,1 до 24 МПа (от 1 до 240 </a:t>
            </a:r>
            <a:r>
              <a:rPr lang="ru-RU" sz="1800" dirty="0" err="1"/>
              <a:t>атм</a:t>
            </a:r>
            <a:r>
              <a:rPr lang="ru-RU" sz="1800" dirty="0"/>
              <a:t>), а также регулируемая форма струи позволяют подобрать эффективный и безопасный для очищаемой поверхности режим работы аппарата (рис. 4). Некоторые модели подогревают воду. Для подачи вместе с ней препаратов </a:t>
            </a:r>
            <a:r>
              <a:rPr lang="ru-RU" sz="1800" dirty="0" err="1"/>
              <a:t>автохимии</a:t>
            </a:r>
            <a:r>
              <a:rPr lang="ru-RU" sz="1800" dirty="0"/>
              <a:t> имеется встроенный резервуар либо патрубок, всасывающий раствор из отдельной тары. Энергопитание аппарата осуществляется от электросети, встроенного в блок бензинового двигателя или дизеля.</a:t>
            </a:r>
          </a:p>
        </p:txBody>
      </p:sp>
      <p:pic>
        <p:nvPicPr>
          <p:cNvPr id="28675" name="Рисунок 4"/>
          <p:cNvPicPr>
            <a:picLocks noChangeAspect="1" noChangeArrowheads="1"/>
          </p:cNvPicPr>
          <p:nvPr/>
        </p:nvPicPr>
        <p:blipFill>
          <a:blip r:embed="rId2"/>
          <a:srcRect/>
          <a:stretch>
            <a:fillRect/>
          </a:stretch>
        </p:blipFill>
        <p:spPr bwMode="auto">
          <a:xfrm>
            <a:off x="523875" y="2894013"/>
            <a:ext cx="7669213" cy="2225675"/>
          </a:xfrm>
          <a:prstGeom prst="rect">
            <a:avLst/>
          </a:prstGeom>
          <a:noFill/>
          <a:ln w="9525">
            <a:noFill/>
            <a:miter lim="800000"/>
            <a:headEnd/>
            <a:tailEnd/>
          </a:ln>
        </p:spPr>
      </p:pic>
      <p:sp>
        <p:nvSpPr>
          <p:cNvPr id="28676" name="Rectangle 2"/>
          <p:cNvSpPr>
            <a:spLocks noChangeArrowheads="1"/>
          </p:cNvSpPr>
          <p:nvPr/>
        </p:nvSpPr>
        <p:spPr bwMode="auto">
          <a:xfrm>
            <a:off x="0" y="5500702"/>
            <a:ext cx="6783388" cy="584200"/>
          </a:xfrm>
          <a:prstGeom prst="rect">
            <a:avLst/>
          </a:prstGeom>
          <a:solidFill>
            <a:srgbClr val="FFFFFF"/>
          </a:solidFill>
          <a:ln w="9525">
            <a:noFill/>
            <a:miter lim="800000"/>
            <a:headEnd/>
            <a:tailEnd/>
          </a:ln>
        </p:spPr>
        <p:txBody>
          <a:bodyPr wrap="none" anchor="ctr">
            <a:spAutoFit/>
          </a:bodyPr>
          <a:lstStyle/>
          <a:p>
            <a:pPr indent="457200" algn="ctr" eaLnBrk="0" hangingPunct="0"/>
            <a:r>
              <a:rPr lang="ru-RU" sz="1600" dirty="0">
                <a:solidFill>
                  <a:srgbClr val="000000"/>
                </a:solidFill>
                <a:cs typeface="Calibri" pitchFamily="34" charset="0"/>
              </a:rPr>
              <a:t>Рис. 4. </a:t>
            </a:r>
            <a:r>
              <a:rPr lang="ru-RU" sz="1600" b="1" dirty="0">
                <a:cs typeface="Calibri" pitchFamily="34" charset="0"/>
              </a:rPr>
              <a:t>Различные формы струи пистолета высокого давления:</a:t>
            </a:r>
            <a:endParaRPr lang="ru-RU" sz="1600" b="1" dirty="0">
              <a:solidFill>
                <a:srgbClr val="000000"/>
              </a:solidFill>
              <a:cs typeface="Times New Roman" pitchFamily="18" charset="0"/>
            </a:endParaRPr>
          </a:p>
          <a:p>
            <a:pPr indent="457200" algn="ctr" eaLnBrk="0" hangingPunct="0"/>
            <a:r>
              <a:rPr lang="ru-RU" sz="1600" b="1" dirty="0">
                <a:solidFill>
                  <a:srgbClr val="000000"/>
                </a:solidFill>
                <a:cs typeface="Times New Roman" pitchFamily="18" charset="0"/>
              </a:rPr>
              <a:t> </a:t>
            </a:r>
            <a:r>
              <a:rPr lang="ru-RU" sz="1600" dirty="0">
                <a:solidFill>
                  <a:srgbClr val="000000"/>
                </a:solidFill>
                <a:cs typeface="Times New Roman" pitchFamily="18" charset="0"/>
              </a:rPr>
              <a:t>а </a:t>
            </a:r>
            <a:r>
              <a:rPr lang="kk-KZ" sz="1600" dirty="0">
                <a:solidFill>
                  <a:srgbClr val="000000"/>
                </a:solidFill>
                <a:cs typeface="Times New Roman" pitchFamily="18" charset="0"/>
              </a:rPr>
              <a:t>–  </a:t>
            </a:r>
            <a:r>
              <a:rPr lang="ru-RU" sz="1600" dirty="0">
                <a:solidFill>
                  <a:srgbClr val="000000"/>
                </a:solidFill>
                <a:cs typeface="Times New Roman" pitchFamily="18" charset="0"/>
              </a:rPr>
              <a:t>«точечного» сечения; б </a:t>
            </a:r>
            <a:r>
              <a:rPr lang="kk-KZ" sz="1600" dirty="0">
                <a:solidFill>
                  <a:srgbClr val="000000"/>
                </a:solidFill>
                <a:cs typeface="Times New Roman" pitchFamily="18" charset="0"/>
              </a:rPr>
              <a:t>– </a:t>
            </a:r>
            <a:r>
              <a:rPr lang="ru-RU" sz="1600" dirty="0">
                <a:solidFill>
                  <a:srgbClr val="000000"/>
                </a:solidFill>
                <a:cs typeface="Times New Roman" pitchFamily="18" charset="0"/>
              </a:rPr>
              <a:t> плоского сечения; </a:t>
            </a:r>
            <a:r>
              <a:rPr lang="ru-RU" sz="1600" i="1" dirty="0">
                <a:solidFill>
                  <a:srgbClr val="000000"/>
                </a:solidFill>
                <a:cs typeface="Times New Roman" pitchFamily="18" charset="0"/>
              </a:rPr>
              <a:t>в</a:t>
            </a:r>
            <a:r>
              <a:rPr lang="ru-RU" sz="1600" dirty="0">
                <a:solidFill>
                  <a:srgbClr val="000000"/>
                </a:solidFill>
                <a:cs typeface="Times New Roman" pitchFamily="18" charset="0"/>
              </a:rPr>
              <a:t> </a:t>
            </a:r>
            <a:r>
              <a:rPr lang="kk-KZ" sz="1600" dirty="0">
                <a:solidFill>
                  <a:srgbClr val="000000"/>
                </a:solidFill>
                <a:cs typeface="Times New Roman" pitchFamily="18" charset="0"/>
              </a:rPr>
              <a:t>–</a:t>
            </a:r>
            <a:r>
              <a:rPr lang="ru-RU" sz="1600" dirty="0">
                <a:solidFill>
                  <a:srgbClr val="000000"/>
                </a:solidFill>
                <a:cs typeface="Times New Roman" pitchFamily="18" charset="0"/>
              </a:rPr>
              <a:t> круглого сечени</a:t>
            </a:r>
            <a:r>
              <a:rPr lang="ru-RU" sz="1400" dirty="0">
                <a:solidFill>
                  <a:srgbClr val="000000"/>
                </a:solidFill>
                <a:cs typeface="Times New Roman" pitchFamily="18" charset="0"/>
              </a:rPr>
              <a:t>я</a:t>
            </a:r>
            <a:r>
              <a:rPr lang="ru-RU" sz="800" dirty="0"/>
              <a:t> </a:t>
            </a:r>
            <a:endParaRPr lang="ru-RU" dirty="0"/>
          </a:p>
        </p:txBody>
      </p:sp>
      <p:sp>
        <p:nvSpPr>
          <p:cNvPr id="28677" name="Номер слайда 4"/>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fld id="{97AF4A5A-4B58-4519-B322-684B100F45AC}" type="slidenum">
              <a:rPr lang="en-US" smtClean="0"/>
              <a:pPr/>
              <a:t>27</a:t>
            </a:fld>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Содержимое 2"/>
          <p:cNvSpPr>
            <a:spLocks noGrp="1"/>
          </p:cNvSpPr>
          <p:nvPr>
            <p:ph sz="quarter" idx="1"/>
          </p:nvPr>
        </p:nvSpPr>
        <p:spPr>
          <a:xfrm>
            <a:off x="457200" y="641350"/>
            <a:ext cx="7467600" cy="5418138"/>
          </a:xfrm>
        </p:spPr>
        <p:txBody>
          <a:bodyPr/>
          <a:lstStyle/>
          <a:p>
            <a:r>
              <a:rPr lang="ru-RU" sz="1800" dirty="0"/>
              <a:t>Моющее средство может наноситься обычной щеткой или пистолетом с насадкой </a:t>
            </a:r>
            <a:r>
              <a:rPr lang="kk-KZ" sz="1800" dirty="0"/>
              <a:t>–</a:t>
            </a:r>
            <a:r>
              <a:rPr lang="ru-RU" sz="1800" dirty="0"/>
              <a:t> щеткой (рис. 5). Во втором случае расход </a:t>
            </a:r>
            <a:r>
              <a:rPr lang="ru-RU" sz="1800" dirty="0" err="1"/>
              <a:t>автошампуня</a:t>
            </a:r>
            <a:r>
              <a:rPr lang="ru-RU" sz="1800" dirty="0"/>
              <a:t> оказывается несколько больше.</a:t>
            </a:r>
          </a:p>
        </p:txBody>
      </p:sp>
      <p:pic>
        <p:nvPicPr>
          <p:cNvPr id="29699" name="Рисунок 5"/>
          <p:cNvPicPr>
            <a:picLocks noChangeAspect="1" noChangeArrowheads="1"/>
          </p:cNvPicPr>
          <p:nvPr/>
        </p:nvPicPr>
        <p:blipFill>
          <a:blip r:embed="rId2"/>
          <a:srcRect/>
          <a:stretch>
            <a:fillRect/>
          </a:stretch>
        </p:blipFill>
        <p:spPr bwMode="auto">
          <a:xfrm>
            <a:off x="2214546" y="2143116"/>
            <a:ext cx="3633117" cy="2482858"/>
          </a:xfrm>
          <a:prstGeom prst="rect">
            <a:avLst/>
          </a:prstGeom>
          <a:noFill/>
          <a:ln w="9525">
            <a:noFill/>
            <a:miter lim="800000"/>
            <a:headEnd/>
            <a:tailEnd/>
          </a:ln>
        </p:spPr>
      </p:pic>
      <p:sp>
        <p:nvSpPr>
          <p:cNvPr id="29700" name="Rectangle 2"/>
          <p:cNvSpPr>
            <a:spLocks noChangeArrowheads="1"/>
          </p:cNvSpPr>
          <p:nvPr/>
        </p:nvSpPr>
        <p:spPr bwMode="auto">
          <a:xfrm>
            <a:off x="2197100" y="5089525"/>
            <a:ext cx="3835400" cy="646113"/>
          </a:xfrm>
          <a:prstGeom prst="rect">
            <a:avLst/>
          </a:prstGeom>
          <a:solidFill>
            <a:srgbClr val="FFFFFF"/>
          </a:solidFill>
          <a:ln w="9525">
            <a:noFill/>
            <a:miter lim="800000"/>
            <a:headEnd/>
            <a:tailEnd/>
          </a:ln>
        </p:spPr>
        <p:txBody>
          <a:bodyPr wrap="none" anchor="ctr">
            <a:spAutoFit/>
          </a:bodyPr>
          <a:lstStyle/>
          <a:p>
            <a:pPr algn="ctr" eaLnBrk="0" hangingPunct="0"/>
            <a:r>
              <a:rPr lang="ru-RU" dirty="0">
                <a:solidFill>
                  <a:srgbClr val="000000"/>
                </a:solidFill>
                <a:cs typeface="Calibri" pitchFamily="34" charset="0"/>
              </a:rPr>
              <a:t>Рис. 5. Пистолет с насадкой-щеткой: </a:t>
            </a:r>
          </a:p>
          <a:p>
            <a:pPr algn="ctr" eaLnBrk="0" hangingPunct="0"/>
            <a:r>
              <a:rPr lang="ru-RU" dirty="0">
                <a:solidFill>
                  <a:srgbClr val="000000"/>
                </a:solidFill>
                <a:cs typeface="Calibri" pitchFamily="34" charset="0"/>
              </a:rPr>
              <a:t>а </a:t>
            </a:r>
            <a:r>
              <a:rPr lang="kk-KZ" b="1" dirty="0">
                <a:cs typeface="Calibri" pitchFamily="34" charset="0"/>
              </a:rPr>
              <a:t>–</a:t>
            </a:r>
            <a:r>
              <a:rPr lang="ru-RU" dirty="0">
                <a:solidFill>
                  <a:srgbClr val="000000"/>
                </a:solidFill>
                <a:cs typeface="Calibri" pitchFamily="34" charset="0"/>
              </a:rPr>
              <a:t> насадка-щетка</a:t>
            </a:r>
            <a:endParaRPr lang="ru-RU" dirty="0"/>
          </a:p>
        </p:txBody>
      </p:sp>
      <p:sp>
        <p:nvSpPr>
          <p:cNvPr id="29701" name="Номер слайда 4"/>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fld id="{6C32A630-8A03-4AE2-BF41-4A556A8CAC5D}" type="slidenum">
              <a:rPr lang="en-US" smtClean="0"/>
              <a:pPr/>
              <a:t>28</a:t>
            </a:fld>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Содержимое 2"/>
          <p:cNvSpPr>
            <a:spLocks noGrp="1"/>
          </p:cNvSpPr>
          <p:nvPr>
            <p:ph sz="quarter" idx="1"/>
          </p:nvPr>
        </p:nvSpPr>
        <p:spPr>
          <a:xfrm>
            <a:off x="457201" y="641350"/>
            <a:ext cx="6900882" cy="2660650"/>
          </a:xfrm>
        </p:spPr>
        <p:txBody>
          <a:bodyPr>
            <a:normAutofit lnSpcReduction="10000"/>
          </a:bodyPr>
          <a:lstStyle/>
          <a:p>
            <a:pPr marL="0" indent="457200">
              <a:spcBef>
                <a:spcPct val="0"/>
              </a:spcBef>
              <a:buNone/>
            </a:pPr>
            <a:r>
              <a:rPr lang="ru-RU" sz="1800" b="1" dirty="0"/>
              <a:t>Автоматические мойки</a:t>
            </a:r>
            <a:r>
              <a:rPr lang="ru-RU" sz="1800" dirty="0"/>
              <a:t> самостоятельно выполняют моечные операции в запрограммированной последовательности.</a:t>
            </a:r>
          </a:p>
          <a:p>
            <a:pPr marL="0" indent="457200">
              <a:spcBef>
                <a:spcPct val="0"/>
              </a:spcBef>
              <a:buNone/>
            </a:pPr>
            <a:r>
              <a:rPr lang="ru-RU" sz="1800" dirty="0"/>
              <a:t>В первую очередь рамка с распылителями смачивает кузов, а затем струями высокого давления смывает основную часть грязи, содержащую абразив (рис. 6). Иногда эта операция осуществляется с помощью ручного аппарата высокого давления. Далее автомобиль проходит этап мойки днища и колес, аналогичный описанному выше. Кроме этого, для мытья колес могут выдвигаться специальные круглые щетки, вращающиеся попеременно в разные стороны (рис. 7).</a:t>
            </a:r>
          </a:p>
          <a:p>
            <a:pPr marL="0" indent="0">
              <a:spcBef>
                <a:spcPct val="0"/>
              </a:spcBef>
            </a:pPr>
            <a:endParaRPr lang="ru-RU" sz="1800" dirty="0"/>
          </a:p>
        </p:txBody>
      </p:sp>
      <p:pic>
        <p:nvPicPr>
          <p:cNvPr id="31747" name="Рисунок 6"/>
          <p:cNvPicPr>
            <a:picLocks noChangeAspect="1" noChangeArrowheads="1"/>
          </p:cNvPicPr>
          <p:nvPr/>
        </p:nvPicPr>
        <p:blipFill>
          <a:blip r:embed="rId2"/>
          <a:srcRect/>
          <a:stretch>
            <a:fillRect/>
          </a:stretch>
        </p:blipFill>
        <p:spPr bwMode="auto">
          <a:xfrm>
            <a:off x="571472" y="3357562"/>
            <a:ext cx="2714625" cy="2157412"/>
          </a:xfrm>
          <a:prstGeom prst="rect">
            <a:avLst/>
          </a:prstGeom>
          <a:noFill/>
          <a:ln w="9525">
            <a:noFill/>
            <a:miter lim="800000"/>
            <a:headEnd/>
            <a:tailEnd/>
          </a:ln>
        </p:spPr>
      </p:pic>
      <p:pic>
        <p:nvPicPr>
          <p:cNvPr id="31748" name="Рисунок 7"/>
          <p:cNvPicPr>
            <a:picLocks noChangeAspect="1" noChangeArrowheads="1"/>
          </p:cNvPicPr>
          <p:nvPr/>
        </p:nvPicPr>
        <p:blipFill>
          <a:blip r:embed="rId3"/>
          <a:srcRect/>
          <a:stretch>
            <a:fillRect/>
          </a:stretch>
        </p:blipFill>
        <p:spPr bwMode="auto">
          <a:xfrm>
            <a:off x="3929058" y="3286124"/>
            <a:ext cx="2873375" cy="2157412"/>
          </a:xfrm>
          <a:prstGeom prst="rect">
            <a:avLst/>
          </a:prstGeom>
          <a:noFill/>
          <a:ln w="9525">
            <a:noFill/>
            <a:miter lim="800000"/>
            <a:headEnd/>
            <a:tailEnd/>
          </a:ln>
        </p:spPr>
      </p:pic>
      <p:sp>
        <p:nvSpPr>
          <p:cNvPr id="31749" name="Rectangle 5"/>
          <p:cNvSpPr>
            <a:spLocks noChangeArrowheads="1"/>
          </p:cNvSpPr>
          <p:nvPr/>
        </p:nvSpPr>
        <p:spPr bwMode="auto">
          <a:xfrm>
            <a:off x="3714744" y="5857892"/>
            <a:ext cx="4394200" cy="338138"/>
          </a:xfrm>
          <a:prstGeom prst="rect">
            <a:avLst/>
          </a:prstGeom>
          <a:solidFill>
            <a:srgbClr val="FFFFFF"/>
          </a:solidFill>
          <a:ln w="9525">
            <a:noFill/>
            <a:miter lim="800000"/>
            <a:headEnd/>
            <a:tailEnd/>
          </a:ln>
        </p:spPr>
        <p:txBody>
          <a:bodyPr anchor="ctr">
            <a:spAutoFit/>
          </a:bodyPr>
          <a:lstStyle/>
          <a:p>
            <a:pPr algn="ctr" eaLnBrk="0" hangingPunct="0"/>
            <a:r>
              <a:rPr lang="ru-RU" sz="1600" dirty="0">
                <a:solidFill>
                  <a:srgbClr val="000000"/>
                </a:solidFill>
                <a:cs typeface="Calibri" pitchFamily="34" charset="0"/>
              </a:rPr>
              <a:t>Рис. 7.</a:t>
            </a:r>
            <a:r>
              <a:rPr lang="ru-RU" sz="1600" dirty="0">
                <a:cs typeface="Calibri" pitchFamily="34" charset="0"/>
              </a:rPr>
              <a:t> </a:t>
            </a:r>
            <a:r>
              <a:rPr lang="ru-RU" sz="1600" dirty="0">
                <a:solidFill>
                  <a:srgbClr val="000000"/>
                </a:solidFill>
                <a:cs typeface="Calibri" pitchFamily="34" charset="0"/>
              </a:rPr>
              <a:t>Колесные щетки</a:t>
            </a:r>
            <a:endParaRPr lang="ru-RU" sz="1600" dirty="0"/>
          </a:p>
        </p:txBody>
      </p:sp>
      <p:sp>
        <p:nvSpPr>
          <p:cNvPr id="31750" name="Rectangle 6"/>
          <p:cNvSpPr>
            <a:spLocks noChangeArrowheads="1"/>
          </p:cNvSpPr>
          <p:nvPr/>
        </p:nvSpPr>
        <p:spPr bwMode="auto">
          <a:xfrm>
            <a:off x="0" y="5786454"/>
            <a:ext cx="4625976" cy="584200"/>
          </a:xfrm>
          <a:prstGeom prst="rect">
            <a:avLst/>
          </a:prstGeom>
          <a:solidFill>
            <a:srgbClr val="FFFFFF"/>
          </a:solidFill>
          <a:ln w="9525">
            <a:noFill/>
            <a:miter lim="800000"/>
            <a:headEnd/>
            <a:tailEnd/>
          </a:ln>
        </p:spPr>
        <p:txBody>
          <a:bodyPr anchor="ctr">
            <a:spAutoFit/>
          </a:bodyPr>
          <a:lstStyle/>
          <a:p>
            <a:pPr algn="ctr" eaLnBrk="0" hangingPunct="0"/>
            <a:r>
              <a:rPr lang="ru-RU" sz="1600" dirty="0">
                <a:solidFill>
                  <a:srgbClr val="000000"/>
                </a:solidFill>
                <a:cs typeface="Calibri" pitchFamily="34" charset="0"/>
              </a:rPr>
              <a:t>Рис. 6. Работа рамки с распылителями: </a:t>
            </a:r>
          </a:p>
          <a:p>
            <a:pPr algn="ctr" eaLnBrk="0" hangingPunct="0"/>
            <a:r>
              <a:rPr lang="ru-RU" sz="1600" dirty="0">
                <a:solidFill>
                  <a:srgbClr val="000000"/>
                </a:solidFill>
                <a:cs typeface="Calibri" pitchFamily="34" charset="0"/>
              </a:rPr>
              <a:t>а </a:t>
            </a:r>
            <a:r>
              <a:rPr lang="kk-KZ" sz="1600" b="1" dirty="0">
                <a:cs typeface="Calibri" pitchFamily="34" charset="0"/>
              </a:rPr>
              <a:t>–</a:t>
            </a:r>
            <a:r>
              <a:rPr lang="ru-RU" sz="1600" dirty="0">
                <a:solidFill>
                  <a:srgbClr val="000000"/>
                </a:solidFill>
                <a:cs typeface="Calibri" pitchFamily="34" charset="0"/>
              </a:rPr>
              <a:t> распылите</a:t>
            </a:r>
            <a:r>
              <a:rPr lang="ru-RU" sz="1400" dirty="0">
                <a:solidFill>
                  <a:srgbClr val="000000"/>
                </a:solidFill>
                <a:cs typeface="Calibri" pitchFamily="34" charset="0"/>
              </a:rPr>
              <a:t>ли</a:t>
            </a:r>
            <a:endParaRPr lang="ru-RU" dirty="0"/>
          </a:p>
        </p:txBody>
      </p:sp>
      <p:sp>
        <p:nvSpPr>
          <p:cNvPr id="31751" name="Номер слайда 7"/>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fld id="{3975BE09-AAE3-46E3-B6B0-CE2FB6C6910A}" type="slidenum">
              <a:rPr lang="en-US" smtClean="0"/>
              <a:pPr/>
              <a:t>29</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
          </p:nvPr>
        </p:nvSpPr>
        <p:spPr>
          <a:xfrm>
            <a:off x="285720" y="1357298"/>
            <a:ext cx="6891356" cy="4525962"/>
          </a:xfrm>
        </p:spPr>
        <p:txBody>
          <a:bodyPr>
            <a:noAutofit/>
          </a:bodyPr>
          <a:lstStyle/>
          <a:p>
            <a:pPr marL="0" indent="457200">
              <a:spcBef>
                <a:spcPts val="0"/>
              </a:spcBef>
              <a:buNone/>
            </a:pPr>
            <a:r>
              <a:rPr lang="ru-RU" sz="1600" dirty="0">
                <a:latin typeface="Arial" pitchFamily="34" charset="0"/>
                <a:cs typeface="Arial" pitchFamily="34" charset="0"/>
              </a:rPr>
              <a:t>Нельзя </a:t>
            </a:r>
            <a:r>
              <a:rPr lang="ru-RU" sz="1600" dirty="0" err="1">
                <a:latin typeface="Arial" pitchFamily="34" charset="0"/>
                <a:cs typeface="Arial" pitchFamily="34" charset="0"/>
              </a:rPr>
              <a:t>раскомплектовывать</a:t>
            </a:r>
            <a:r>
              <a:rPr lang="ru-RU" sz="1600" dirty="0">
                <a:latin typeface="Arial" pitchFamily="34" charset="0"/>
                <a:cs typeface="Arial" pitchFamily="34" charset="0"/>
              </a:rPr>
              <a:t> детали, которые при изготовлении обрабатывались в сборе (крышки коренных подшипников с блоком крышки шатунов с шатунами и др.). Кроме того, запрещается </a:t>
            </a:r>
            <a:r>
              <a:rPr lang="ru-RU" sz="1600" dirty="0" err="1">
                <a:latin typeface="Arial" pitchFamily="34" charset="0"/>
                <a:cs typeface="Arial" pitchFamily="34" charset="0"/>
              </a:rPr>
              <a:t>раскомплектовывать</a:t>
            </a:r>
            <a:r>
              <a:rPr lang="ru-RU" sz="1600" dirty="0">
                <a:latin typeface="Arial" pitchFamily="34" charset="0"/>
                <a:cs typeface="Arial" pitchFamily="34" charset="0"/>
              </a:rPr>
              <a:t> детали, которые совместно </a:t>
            </a:r>
            <a:r>
              <a:rPr lang="ru-RU" sz="1600" dirty="0" err="1">
                <a:latin typeface="Arial" pitchFamily="34" charset="0"/>
                <a:cs typeface="Arial" pitchFamily="34" charset="0"/>
              </a:rPr>
              <a:t>балансировались</a:t>
            </a:r>
            <a:r>
              <a:rPr lang="ru-RU" sz="1600" dirty="0">
                <a:latin typeface="Arial" pitchFamily="34" charset="0"/>
                <a:cs typeface="Arial" pitchFamily="34" charset="0"/>
              </a:rPr>
              <a:t>, наружные обоймы конических подшипников, а также приработанные пары деталей (конические шестерни главной передачи, шестерни масляных насосов, распределительные шестерни и др.). При текущем ремонте необходимо по возможности сохранять работающие в паре детали и ставить их в положение, при котором они стояли перед разборкой (шлицевые валы с шестернями, грузы регулятора и др.), если они соответствуют техническим требованиям.</a:t>
            </a:r>
          </a:p>
          <a:p>
            <a:pPr marL="0" indent="457200">
              <a:spcBef>
                <a:spcPts val="0"/>
              </a:spcBef>
              <a:buNone/>
            </a:pPr>
            <a:r>
              <a:rPr lang="ru-RU" sz="1600" dirty="0">
                <a:latin typeface="Arial" pitchFamily="34" charset="0"/>
                <a:cs typeface="Arial" pitchFamily="34" charset="0"/>
              </a:rPr>
              <a:t>Детали, не подлежащие </a:t>
            </a:r>
            <a:r>
              <a:rPr lang="ru-RU" sz="1600" dirty="0" err="1">
                <a:latin typeface="Arial" pitchFamily="34" charset="0"/>
                <a:cs typeface="Arial" pitchFamily="34" charset="0"/>
              </a:rPr>
              <a:t>раскомплектовыванию</a:t>
            </a:r>
            <a:r>
              <a:rPr lang="ru-RU" sz="1600" dirty="0">
                <a:latin typeface="Arial" pitchFamily="34" charset="0"/>
                <a:cs typeface="Arial" pitchFamily="34" charset="0"/>
              </a:rPr>
              <a:t>, метят, связывают проволокой, вновь соединяют болтами и укладывают отдельно или сохраняют их комплектность другими способами.</a:t>
            </a:r>
          </a:p>
          <a:p>
            <a:pPr marL="0" indent="457200">
              <a:spcBef>
                <a:spcPts val="0"/>
              </a:spcBef>
              <a:buNone/>
            </a:pPr>
            <a:r>
              <a:rPr lang="ru-RU" sz="1600" dirty="0">
                <a:latin typeface="Arial" pitchFamily="34" charset="0"/>
                <a:cs typeface="Arial" pitchFamily="34" charset="0"/>
              </a:rPr>
              <a:t>Отдельные неподвижные соединения разбирают только после их </a:t>
            </a:r>
            <a:r>
              <a:rPr lang="ru-RU" sz="1600" dirty="0" err="1">
                <a:latin typeface="Arial" pitchFamily="34" charset="0"/>
                <a:cs typeface="Arial" pitchFamily="34" charset="0"/>
              </a:rPr>
              <a:t>дефектации</a:t>
            </a:r>
            <a:r>
              <a:rPr lang="ru-RU" sz="1600" dirty="0">
                <a:latin typeface="Arial" pitchFamily="34" charset="0"/>
                <a:cs typeface="Arial" pitchFamily="34" charset="0"/>
              </a:rPr>
              <a:t>. Некоторые детали могут быть обработаны под увеличенный размер без их </a:t>
            </a:r>
            <a:r>
              <a:rPr lang="ru-RU" sz="1600" dirty="0" err="1">
                <a:latin typeface="Arial" pitchFamily="34" charset="0"/>
                <a:cs typeface="Arial" pitchFamily="34" charset="0"/>
              </a:rPr>
              <a:t>выпрессовки</a:t>
            </a:r>
            <a:r>
              <a:rPr lang="ru-RU" sz="1600" dirty="0">
                <a:latin typeface="Arial" pitchFamily="34" charset="0"/>
                <a:cs typeface="Arial" pitchFamily="34" charset="0"/>
              </a:rPr>
              <a:t> (втулки клапанов, распределительного вала и др.).</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2000"/>
                                        <p:tgtEl>
                                          <p:spTgt spid="3">
                                            <p:txEl>
                                              <p:pRg st="1" end="1"/>
                                            </p:txEl>
                                          </p:spTgt>
                                        </p:tgtEl>
                                      </p:cBhvr>
                                    </p:animEffect>
                                    <p:anim calcmode="lin" valueType="num">
                                      <p:cBhvr>
                                        <p:cTn id="15" dur="20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16" dur="20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2000"/>
                                        <p:tgtEl>
                                          <p:spTgt spid="3">
                                            <p:txEl>
                                              <p:pRg st="2" end="2"/>
                                            </p:txEl>
                                          </p:spTgt>
                                        </p:tgtEl>
                                      </p:cBhvr>
                                    </p:animEffect>
                                    <p:anim calcmode="lin" valueType="num">
                                      <p:cBhvr>
                                        <p:cTn id="22" dur="2000" fill="hold"/>
                                        <p:tgtEl>
                                          <p:spTgt spid="3">
                                            <p:txEl>
                                              <p:pRg st="2" end="2"/>
                                            </p:txEl>
                                          </p:spTgt>
                                        </p:tgtEl>
                                        <p:attrNameLst>
                                          <p:attrName>ppt_w</p:attrName>
                                        </p:attrNameLst>
                                      </p:cBhvr>
                                      <p:tavLst>
                                        <p:tav tm="0" fmla="#ppt_w*sin(2.5*pi*$)">
                                          <p:val>
                                            <p:fltVal val="0"/>
                                          </p:val>
                                        </p:tav>
                                        <p:tav tm="100000">
                                          <p:val>
                                            <p:fltVal val="1"/>
                                          </p:val>
                                        </p:tav>
                                      </p:tavLst>
                                    </p:anim>
                                    <p:anim calcmode="lin" valueType="num">
                                      <p:cBhvr>
                                        <p:cTn id="23" dur="20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Содержимое 2"/>
          <p:cNvSpPr>
            <a:spLocks noGrp="1"/>
          </p:cNvSpPr>
          <p:nvPr>
            <p:ph sz="quarter" idx="1"/>
          </p:nvPr>
        </p:nvSpPr>
        <p:spPr>
          <a:xfrm>
            <a:off x="219075" y="368300"/>
            <a:ext cx="7067569" cy="2784475"/>
          </a:xfrm>
        </p:spPr>
        <p:txBody>
          <a:bodyPr>
            <a:normAutofit fontScale="85000" lnSpcReduction="10000"/>
          </a:bodyPr>
          <a:lstStyle/>
          <a:p>
            <a:pPr marL="0" indent="457200">
              <a:lnSpc>
                <a:spcPct val="120000"/>
              </a:lnSpc>
              <a:spcBef>
                <a:spcPct val="0"/>
              </a:spcBef>
              <a:buNone/>
            </a:pPr>
            <a:r>
              <a:rPr lang="ru-RU" sz="1800" dirty="0"/>
              <a:t>Затем автомобиль проходит между цилиндрическими вращающимися щетками: две вертикальные по бокам кузова и одна горизонтальная спереди сверху (рис. 8). По мере продвижения относительно автомобиля щетки изменяют направление вращения и перемещаются, огибая его контур. Так, горизонтальная щетка начинает движение от уровня переднего бампера, поднимается по поверхности декоративной радиаторной решетки и фар, вдоль капота, ветрового стекла, остается практически неподвижной на уровне крыши, затем опускается по заднему стеклу, вдоль крышки багажника и вниз к заднему бамперу. Перемещение щеток осуществляется автоматически, в зависимости от усилия их прижима к по­верхности, и не позволяет им приближаться к кузову слишком близко.</a:t>
            </a:r>
          </a:p>
          <a:p>
            <a:pPr marL="0" indent="0">
              <a:spcBef>
                <a:spcPct val="0"/>
              </a:spcBef>
            </a:pPr>
            <a:endParaRPr lang="ru-RU" sz="1800" dirty="0"/>
          </a:p>
          <a:p>
            <a:pPr marL="0" indent="0">
              <a:spcBef>
                <a:spcPct val="0"/>
              </a:spcBef>
            </a:pPr>
            <a:endParaRPr lang="ru-RU" sz="1800" dirty="0"/>
          </a:p>
        </p:txBody>
      </p:sp>
      <p:pic>
        <p:nvPicPr>
          <p:cNvPr id="32771" name="Picture 3"/>
          <p:cNvPicPr>
            <a:picLocks noChangeAspect="1" noChangeArrowheads="1"/>
          </p:cNvPicPr>
          <p:nvPr/>
        </p:nvPicPr>
        <p:blipFill>
          <a:blip r:embed="rId2"/>
          <a:srcRect/>
          <a:stretch>
            <a:fillRect/>
          </a:stretch>
        </p:blipFill>
        <p:spPr bwMode="auto">
          <a:xfrm>
            <a:off x="2214546" y="3286124"/>
            <a:ext cx="2928938" cy="2273300"/>
          </a:xfrm>
          <a:prstGeom prst="rect">
            <a:avLst/>
          </a:prstGeom>
          <a:noFill/>
          <a:ln w="9525">
            <a:noFill/>
            <a:miter lim="800000"/>
            <a:headEnd/>
            <a:tailEnd/>
          </a:ln>
        </p:spPr>
      </p:pic>
      <p:sp>
        <p:nvSpPr>
          <p:cNvPr id="32772" name="Rectangle 4"/>
          <p:cNvSpPr>
            <a:spLocks noChangeArrowheads="1"/>
          </p:cNvSpPr>
          <p:nvPr/>
        </p:nvSpPr>
        <p:spPr bwMode="auto">
          <a:xfrm>
            <a:off x="1571604" y="5715016"/>
            <a:ext cx="3838575" cy="369887"/>
          </a:xfrm>
          <a:prstGeom prst="rect">
            <a:avLst/>
          </a:prstGeom>
          <a:solidFill>
            <a:srgbClr val="FFFFFF"/>
          </a:solidFill>
          <a:ln w="9525">
            <a:noFill/>
            <a:miter lim="800000"/>
            <a:headEnd/>
            <a:tailEnd/>
          </a:ln>
        </p:spPr>
        <p:txBody>
          <a:bodyPr wrap="none" anchor="ctr">
            <a:spAutoFit/>
          </a:bodyPr>
          <a:lstStyle/>
          <a:p>
            <a:pPr algn="ctr" eaLnBrk="0" hangingPunct="0"/>
            <a:r>
              <a:rPr lang="ru-RU" dirty="0">
                <a:solidFill>
                  <a:srgbClr val="000000"/>
                </a:solidFill>
                <a:cs typeface="Calibri" pitchFamily="34" charset="0"/>
              </a:rPr>
              <a:t>Рис. 8. Щетки автоматической мойки</a:t>
            </a:r>
            <a:endParaRPr lang="ru-RU" dirty="0"/>
          </a:p>
        </p:txBody>
      </p:sp>
      <p:sp>
        <p:nvSpPr>
          <p:cNvPr id="32773" name="Номер слайда 4"/>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fld id="{42A22B9C-6158-44E0-9510-816103E6D119}" type="slidenum">
              <a:rPr lang="en-US" smtClean="0"/>
              <a:pPr/>
              <a:t>30</a:t>
            </a:fld>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Содержимое 2"/>
          <p:cNvSpPr>
            <a:spLocks noGrp="1"/>
          </p:cNvSpPr>
          <p:nvPr>
            <p:ph sz="quarter" idx="1"/>
          </p:nvPr>
        </p:nvSpPr>
        <p:spPr>
          <a:xfrm>
            <a:off x="214282" y="357166"/>
            <a:ext cx="6786610" cy="2357455"/>
          </a:xfrm>
        </p:spPr>
        <p:txBody>
          <a:bodyPr>
            <a:normAutofit fontScale="85000" lnSpcReduction="20000"/>
          </a:bodyPr>
          <a:lstStyle/>
          <a:p>
            <a:pPr marL="0" indent="457200">
              <a:lnSpc>
                <a:spcPct val="110000"/>
              </a:lnSpc>
              <a:spcBef>
                <a:spcPts val="0"/>
              </a:spcBef>
              <a:buNone/>
              <a:defRPr/>
            </a:pPr>
            <a:r>
              <a:rPr lang="ru-RU" sz="1900" dirty="0"/>
              <a:t>Исправная система автоматического управления щетками и их надлежащее состояние (длина и чистота ворса) обеспечивают качественную мойку даже труднодоступных мест под дверными ручками или за наружными зеркалами без повреждения лакокрасочного покрытия. При работе щеток в места контакта ворса с очищаемой поверхностью подается вода с </a:t>
            </a:r>
            <a:r>
              <a:rPr lang="ru-RU" sz="1900" dirty="0" err="1"/>
              <a:t>автошампунем</a:t>
            </a:r>
            <a:r>
              <a:rPr lang="ru-RU" sz="1900" dirty="0"/>
              <a:t>. У колесных щеток распылитель находится под щетиной. После мойки колес автомобиль обильно ополаскивается водой. Для удаления остатков воды его обдувают воздухом и (или) протирают рамкой с текстильными лоскутами (рис. 9).</a:t>
            </a:r>
          </a:p>
          <a:p>
            <a:pPr>
              <a:lnSpc>
                <a:spcPct val="110000"/>
              </a:lnSpc>
              <a:buNone/>
              <a:defRPr/>
            </a:pPr>
            <a:r>
              <a:rPr lang="ru-RU" sz="1800" dirty="0"/>
              <a:t> </a:t>
            </a:r>
          </a:p>
          <a:p>
            <a:pPr marL="0" indent="0">
              <a:lnSpc>
                <a:spcPct val="110000"/>
              </a:lnSpc>
              <a:spcBef>
                <a:spcPts val="0"/>
              </a:spcBef>
              <a:defRPr/>
            </a:pPr>
            <a:endParaRPr lang="ru-RU" sz="1800" dirty="0"/>
          </a:p>
        </p:txBody>
      </p:sp>
      <p:pic>
        <p:nvPicPr>
          <p:cNvPr id="33795" name="Рисунок 9"/>
          <p:cNvPicPr>
            <a:picLocks noChangeAspect="1" noChangeArrowheads="1"/>
          </p:cNvPicPr>
          <p:nvPr/>
        </p:nvPicPr>
        <p:blipFill>
          <a:blip r:embed="rId2"/>
          <a:srcRect/>
          <a:stretch>
            <a:fillRect/>
          </a:stretch>
        </p:blipFill>
        <p:spPr bwMode="auto">
          <a:xfrm>
            <a:off x="1914644" y="3071810"/>
            <a:ext cx="3092316" cy="2209801"/>
          </a:xfrm>
          <a:prstGeom prst="rect">
            <a:avLst/>
          </a:prstGeom>
          <a:noFill/>
          <a:ln w="9525">
            <a:noFill/>
            <a:miter lim="800000"/>
            <a:headEnd/>
            <a:tailEnd/>
          </a:ln>
        </p:spPr>
      </p:pic>
      <p:sp>
        <p:nvSpPr>
          <p:cNvPr id="33796" name="Rectangle 4"/>
          <p:cNvSpPr>
            <a:spLocks noChangeArrowheads="1"/>
          </p:cNvSpPr>
          <p:nvPr/>
        </p:nvSpPr>
        <p:spPr bwMode="auto">
          <a:xfrm>
            <a:off x="1000100" y="5572140"/>
            <a:ext cx="5048250" cy="369887"/>
          </a:xfrm>
          <a:prstGeom prst="rect">
            <a:avLst/>
          </a:prstGeom>
          <a:solidFill>
            <a:srgbClr val="FFFFFF"/>
          </a:solidFill>
          <a:ln w="9525">
            <a:noFill/>
            <a:miter lim="800000"/>
            <a:headEnd/>
            <a:tailEnd/>
          </a:ln>
        </p:spPr>
        <p:txBody>
          <a:bodyPr anchor="ctr">
            <a:spAutoFit/>
          </a:bodyPr>
          <a:lstStyle/>
          <a:p>
            <a:pPr algn="ctr" eaLnBrk="0" hangingPunct="0"/>
            <a:r>
              <a:rPr lang="ru-RU" dirty="0">
                <a:solidFill>
                  <a:srgbClr val="000000"/>
                </a:solidFill>
                <a:cs typeface="Calibri" pitchFamily="34" charset="0"/>
              </a:rPr>
              <a:t>Рис. 9. Обдув автомобиля воздухом</a:t>
            </a:r>
            <a:endParaRPr lang="ru-RU" dirty="0"/>
          </a:p>
        </p:txBody>
      </p:sp>
      <p:sp>
        <p:nvSpPr>
          <p:cNvPr id="33797" name="Номер слайда 4"/>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fld id="{C3F575BA-D0F0-43C2-AAC5-DF2701928532}" type="slidenum">
              <a:rPr lang="en-US" smtClean="0"/>
              <a:pPr/>
              <a:t>31</a:t>
            </a:fld>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Содержимое 2"/>
          <p:cNvSpPr>
            <a:spLocks noGrp="1"/>
          </p:cNvSpPr>
          <p:nvPr>
            <p:ph sz="quarter" idx="1"/>
          </p:nvPr>
        </p:nvSpPr>
        <p:spPr>
          <a:xfrm>
            <a:off x="457200" y="1555750"/>
            <a:ext cx="6900882" cy="4873625"/>
          </a:xfrm>
        </p:spPr>
        <p:txBody>
          <a:bodyPr/>
          <a:lstStyle/>
          <a:p>
            <a:pPr>
              <a:defRPr/>
            </a:pPr>
            <a:r>
              <a:rPr lang="ru-RU" sz="1800" dirty="0"/>
              <a:t>Автоматические мойки подразделяют на тоннельные и портальные.</a:t>
            </a:r>
          </a:p>
          <a:p>
            <a:pPr>
              <a:defRPr/>
            </a:pPr>
            <a:endParaRPr lang="ru-RU" sz="1800" dirty="0"/>
          </a:p>
          <a:p>
            <a:pPr>
              <a:defRPr/>
            </a:pPr>
            <a:r>
              <a:rPr lang="ru-RU" sz="1800" b="1" dirty="0"/>
              <a:t>Тоннельная </a:t>
            </a:r>
            <a:r>
              <a:rPr lang="ru-RU" sz="1800" b="1" dirty="0" err="1"/>
              <a:t>автомойка</a:t>
            </a:r>
            <a:r>
              <a:rPr lang="ru-RU" sz="1800" dirty="0"/>
              <a:t> представляет собой «коридор» из участков, на каждом из которых выполняется одна или несколько операций (рис. 10, </a:t>
            </a:r>
            <a:r>
              <a:rPr lang="ru-RU" sz="1800" i="1" dirty="0"/>
              <a:t>а</a:t>
            </a:r>
            <a:r>
              <a:rPr lang="ru-RU" sz="1800" dirty="0"/>
              <a:t>). Автомобиль при этом передвигается на транспортерной ленте либо едет самостоятельно.</a:t>
            </a:r>
          </a:p>
          <a:p>
            <a:pPr>
              <a:defRPr/>
            </a:pPr>
            <a:r>
              <a:rPr lang="ru-RU" sz="1800" b="1" dirty="0"/>
              <a:t>На портальной </a:t>
            </a:r>
            <a:r>
              <a:rPr lang="ru-RU" sz="1800" b="1" dirty="0" err="1"/>
              <a:t>автомойке</a:t>
            </a:r>
            <a:r>
              <a:rPr lang="ru-RU" sz="1800" dirty="0"/>
              <a:t> автомобиль неподвижен, а рамки с распылителями, щетками, воздуходувками передвигаются вперед</a:t>
            </a:r>
            <a:r>
              <a:rPr lang="kk-KZ" sz="1800" dirty="0"/>
              <a:t>–</a:t>
            </a:r>
            <a:r>
              <a:rPr lang="ru-RU" sz="1800" dirty="0"/>
              <a:t>назад по специальным рельсам (рис. 10, </a:t>
            </a:r>
            <a:r>
              <a:rPr lang="ru-RU" sz="1800" i="1" dirty="0"/>
              <a:t>б</a:t>
            </a:r>
            <a:r>
              <a:rPr lang="ru-RU" sz="1800" dirty="0"/>
              <a:t>).</a:t>
            </a:r>
          </a:p>
          <a:p>
            <a:pPr marL="0" indent="0">
              <a:spcBef>
                <a:spcPts val="0"/>
              </a:spcBef>
              <a:defRPr/>
            </a:pPr>
            <a:endParaRPr lang="ru-RU" sz="1800" dirty="0"/>
          </a:p>
        </p:txBody>
      </p:sp>
      <p:sp>
        <p:nvSpPr>
          <p:cNvPr id="34819" name="Номер слайда 4"/>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fld id="{C4F3DB52-BC84-48FC-A6C3-E81B134BEA13}" type="slidenum">
              <a:rPr lang="en-US" smtClean="0"/>
              <a:pPr/>
              <a:t>32</a:t>
            </a:fld>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Содержимое 2"/>
          <p:cNvSpPr>
            <a:spLocks noGrp="1"/>
          </p:cNvSpPr>
          <p:nvPr>
            <p:ph sz="quarter" idx="1"/>
          </p:nvPr>
        </p:nvSpPr>
        <p:spPr>
          <a:xfrm>
            <a:off x="331789" y="5046663"/>
            <a:ext cx="7026294" cy="1608137"/>
          </a:xfrm>
        </p:spPr>
        <p:txBody>
          <a:bodyPr>
            <a:normAutofit/>
          </a:bodyPr>
          <a:lstStyle/>
          <a:p>
            <a:pPr algn="ctr">
              <a:buNone/>
              <a:defRPr/>
            </a:pPr>
            <a:r>
              <a:rPr lang="ru-RU" sz="1600" dirty="0"/>
              <a:t>Рис. 10. </a:t>
            </a:r>
            <a:r>
              <a:rPr lang="ru-RU" sz="1600" b="1" dirty="0"/>
              <a:t>Автоматические мойки: </a:t>
            </a:r>
            <a:r>
              <a:rPr lang="ru-RU" sz="1600" dirty="0"/>
              <a:t>а </a:t>
            </a:r>
            <a:r>
              <a:rPr lang="kk-KZ" sz="1600" dirty="0"/>
              <a:t>–</a:t>
            </a:r>
            <a:r>
              <a:rPr lang="ru-RU" sz="1600" dirty="0"/>
              <a:t> тоннельная; б </a:t>
            </a:r>
            <a:r>
              <a:rPr lang="kk-KZ" sz="1600" dirty="0"/>
              <a:t>–</a:t>
            </a:r>
            <a:r>
              <a:rPr lang="ru-RU" sz="1600" dirty="0"/>
              <a:t> портальная; </a:t>
            </a:r>
          </a:p>
          <a:p>
            <a:pPr marL="0" indent="0" algn="ctr">
              <a:spcBef>
                <a:spcPts val="0"/>
              </a:spcBef>
              <a:buNone/>
              <a:defRPr/>
            </a:pPr>
            <a:r>
              <a:rPr lang="ru-RU" sz="1600" i="1" dirty="0"/>
              <a:t>1 - смачивающая арка; 2 - арка с распылителями высокого давления для удаления основных загрязнений; 3 - щетки; 4 - ополаскивающая арка; 5 - воздушная сушилка; </a:t>
            </a:r>
          </a:p>
          <a:p>
            <a:pPr marL="0" indent="0" algn="ctr">
              <a:spcBef>
                <a:spcPts val="0"/>
              </a:spcBef>
              <a:buNone/>
              <a:defRPr/>
            </a:pPr>
            <a:r>
              <a:rPr lang="ru-RU" sz="1600" i="1" dirty="0"/>
              <a:t>6 - перемещающийся блок, объединяющий рамки с распы­лителями и щетки; </a:t>
            </a:r>
          </a:p>
          <a:p>
            <a:pPr marL="0" indent="0" algn="ctr">
              <a:spcBef>
                <a:spcPts val="0"/>
              </a:spcBef>
              <a:buNone/>
              <a:defRPr/>
            </a:pPr>
            <a:r>
              <a:rPr lang="ru-RU" sz="1600" i="1" dirty="0"/>
              <a:t>7 - рельсы для перемещения блока</a:t>
            </a:r>
            <a:endParaRPr lang="ru-RU" sz="1600" dirty="0"/>
          </a:p>
          <a:p>
            <a:pPr marL="0" indent="0" algn="ctr">
              <a:spcBef>
                <a:spcPts val="0"/>
              </a:spcBef>
              <a:defRPr/>
            </a:pPr>
            <a:endParaRPr lang="ru-RU" sz="1600" dirty="0"/>
          </a:p>
        </p:txBody>
      </p:sp>
      <p:pic>
        <p:nvPicPr>
          <p:cNvPr id="35843" name="Рисунок 10"/>
          <p:cNvPicPr>
            <a:picLocks noChangeAspect="1" noChangeArrowheads="1"/>
          </p:cNvPicPr>
          <p:nvPr/>
        </p:nvPicPr>
        <p:blipFill>
          <a:blip r:embed="rId2"/>
          <a:srcRect/>
          <a:stretch>
            <a:fillRect/>
          </a:stretch>
        </p:blipFill>
        <p:spPr bwMode="auto">
          <a:xfrm>
            <a:off x="642910" y="357166"/>
            <a:ext cx="6673850" cy="3987800"/>
          </a:xfrm>
          <a:prstGeom prst="rect">
            <a:avLst/>
          </a:prstGeom>
          <a:noFill/>
          <a:ln w="9525">
            <a:noFill/>
            <a:miter lim="800000"/>
            <a:headEnd/>
            <a:tailEnd/>
          </a:ln>
        </p:spPr>
      </p:pic>
      <p:sp>
        <p:nvSpPr>
          <p:cNvPr id="35844" name="Номер слайда 3"/>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fld id="{D2EFFB7D-9A59-4599-939C-CFC386821580}" type="slidenum">
              <a:rPr lang="en-US" smtClean="0"/>
              <a:pPr/>
              <a:t>33</a:t>
            </a:fld>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Содержимое 2"/>
          <p:cNvSpPr>
            <a:spLocks noGrp="1"/>
          </p:cNvSpPr>
          <p:nvPr>
            <p:ph sz="quarter" idx="1"/>
          </p:nvPr>
        </p:nvSpPr>
        <p:spPr>
          <a:xfrm>
            <a:off x="428596" y="5000636"/>
            <a:ext cx="6950098" cy="973137"/>
          </a:xfrm>
        </p:spPr>
        <p:txBody>
          <a:bodyPr/>
          <a:lstStyle/>
          <a:p>
            <a:pPr marL="0" indent="0" algn="ctr">
              <a:spcBef>
                <a:spcPct val="0"/>
              </a:spcBef>
              <a:buFont typeface="Wingdings" pitchFamily="2" charset="2"/>
              <a:buNone/>
            </a:pPr>
            <a:r>
              <a:rPr lang="ru-RU" sz="1800" dirty="0"/>
              <a:t>Рис. 11. Оборудование для нанесения активной пены при </a:t>
            </a:r>
            <a:r>
              <a:rPr lang="ru-RU" sz="1800" dirty="0" err="1"/>
              <a:t>бесконтакной</a:t>
            </a:r>
            <a:r>
              <a:rPr lang="ru-RU" sz="1800" dirty="0"/>
              <a:t> мойке автомобиля:</a:t>
            </a:r>
            <a:endParaRPr lang="ru-RU" sz="1800" b="1" dirty="0"/>
          </a:p>
          <a:p>
            <a:pPr marL="0" indent="0" algn="ctr">
              <a:spcBef>
                <a:spcPct val="0"/>
              </a:spcBef>
              <a:buFont typeface="Wingdings" pitchFamily="2" charset="2"/>
              <a:buNone/>
            </a:pPr>
            <a:r>
              <a:rPr lang="ru-RU" sz="1800" i="1" dirty="0"/>
              <a:t> </a:t>
            </a:r>
            <a:r>
              <a:rPr lang="ru-RU" sz="1800" dirty="0"/>
              <a:t>а</a:t>
            </a:r>
            <a:r>
              <a:rPr lang="ru-RU" sz="1800" i="1" dirty="0"/>
              <a:t> </a:t>
            </a:r>
            <a:r>
              <a:rPr lang="kk-KZ" sz="1800" i="1" dirty="0"/>
              <a:t>–</a:t>
            </a:r>
            <a:r>
              <a:rPr lang="ru-RU" sz="1800" i="1" dirty="0"/>
              <a:t> </a:t>
            </a:r>
            <a:r>
              <a:rPr lang="ru-RU" sz="1800" i="1" dirty="0" err="1"/>
              <a:t>пеногенераторы</a:t>
            </a:r>
            <a:r>
              <a:rPr lang="ru-RU" sz="1800" i="1" dirty="0"/>
              <a:t>; </a:t>
            </a:r>
            <a:r>
              <a:rPr lang="ru-RU" sz="1800" dirty="0"/>
              <a:t>б</a:t>
            </a:r>
            <a:r>
              <a:rPr lang="ru-RU" sz="1800" i="1" dirty="0"/>
              <a:t> </a:t>
            </a:r>
            <a:r>
              <a:rPr lang="kk-KZ" sz="1800" i="1" dirty="0"/>
              <a:t>–</a:t>
            </a:r>
            <a:r>
              <a:rPr lang="ru-RU" sz="1800" i="1" dirty="0"/>
              <a:t> </a:t>
            </a:r>
            <a:r>
              <a:rPr lang="ru-RU" sz="1800" i="1" dirty="0" err="1"/>
              <a:t>пенопистолет</a:t>
            </a:r>
            <a:r>
              <a:rPr lang="ru-RU" sz="1800" i="1" dirty="0"/>
              <a:t>; </a:t>
            </a:r>
            <a:r>
              <a:rPr lang="ru-RU" sz="1800" dirty="0"/>
              <a:t>в</a:t>
            </a:r>
            <a:r>
              <a:rPr lang="ru-RU" sz="1800" i="1" dirty="0"/>
              <a:t> </a:t>
            </a:r>
            <a:r>
              <a:rPr lang="kk-KZ" sz="1800" i="1" dirty="0"/>
              <a:t>–</a:t>
            </a:r>
            <a:r>
              <a:rPr lang="ru-RU" sz="1800" i="1" dirty="0"/>
              <a:t> пенная насадка</a:t>
            </a:r>
            <a:endParaRPr lang="ru-RU" sz="1800" dirty="0"/>
          </a:p>
        </p:txBody>
      </p:sp>
      <p:pic>
        <p:nvPicPr>
          <p:cNvPr id="37891" name="Рисунок 11"/>
          <p:cNvPicPr>
            <a:picLocks noChangeAspect="1" noChangeArrowheads="1"/>
          </p:cNvPicPr>
          <p:nvPr/>
        </p:nvPicPr>
        <p:blipFill>
          <a:blip r:embed="rId2"/>
          <a:srcRect/>
          <a:stretch>
            <a:fillRect/>
          </a:stretch>
        </p:blipFill>
        <p:spPr bwMode="auto">
          <a:xfrm>
            <a:off x="285720" y="1357298"/>
            <a:ext cx="7239000" cy="3430588"/>
          </a:xfrm>
          <a:prstGeom prst="rect">
            <a:avLst/>
          </a:prstGeom>
          <a:noFill/>
          <a:ln w="9525">
            <a:noFill/>
            <a:miter lim="800000"/>
            <a:headEnd/>
            <a:tailEnd/>
          </a:ln>
        </p:spPr>
      </p:pic>
      <p:sp>
        <p:nvSpPr>
          <p:cNvPr id="37892" name="Номер слайда 3"/>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fld id="{CD8ECD7E-F01E-4AC9-AEAA-ECB4AF1B6403}" type="slidenum">
              <a:rPr lang="en-US" smtClean="0"/>
              <a:pPr/>
              <a:t>34</a:t>
            </a:fld>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Рисунок 12"/>
          <p:cNvPicPr>
            <a:picLocks noChangeAspect="1" noChangeArrowheads="1"/>
          </p:cNvPicPr>
          <p:nvPr/>
        </p:nvPicPr>
        <p:blipFill>
          <a:blip r:embed="rId2"/>
          <a:srcRect/>
          <a:stretch>
            <a:fillRect/>
          </a:stretch>
        </p:blipFill>
        <p:spPr bwMode="auto">
          <a:xfrm>
            <a:off x="3509963" y="285750"/>
            <a:ext cx="1798637" cy="1797050"/>
          </a:xfrm>
          <a:prstGeom prst="rect">
            <a:avLst/>
          </a:prstGeom>
          <a:noFill/>
          <a:ln w="9525">
            <a:noFill/>
            <a:miter lim="800000"/>
            <a:headEnd/>
            <a:tailEnd/>
          </a:ln>
        </p:spPr>
      </p:pic>
      <p:pic>
        <p:nvPicPr>
          <p:cNvPr id="38915" name="Рисунок 13"/>
          <p:cNvPicPr>
            <a:picLocks noChangeAspect="1" noChangeArrowheads="1"/>
          </p:cNvPicPr>
          <p:nvPr/>
        </p:nvPicPr>
        <p:blipFill>
          <a:blip r:embed="rId3"/>
          <a:srcRect/>
          <a:stretch>
            <a:fillRect/>
          </a:stretch>
        </p:blipFill>
        <p:spPr bwMode="auto">
          <a:xfrm>
            <a:off x="1571604" y="2928934"/>
            <a:ext cx="4575175" cy="1984375"/>
          </a:xfrm>
          <a:prstGeom prst="rect">
            <a:avLst/>
          </a:prstGeom>
          <a:noFill/>
          <a:ln w="9525">
            <a:noFill/>
            <a:miter lim="800000"/>
            <a:headEnd/>
            <a:tailEnd/>
          </a:ln>
        </p:spPr>
      </p:pic>
      <p:sp>
        <p:nvSpPr>
          <p:cNvPr id="38916" name="Rectangle 3"/>
          <p:cNvSpPr>
            <a:spLocks noChangeArrowheads="1"/>
          </p:cNvSpPr>
          <p:nvPr/>
        </p:nvSpPr>
        <p:spPr bwMode="auto">
          <a:xfrm>
            <a:off x="642910" y="5429264"/>
            <a:ext cx="6504007" cy="585788"/>
          </a:xfrm>
          <a:prstGeom prst="rect">
            <a:avLst/>
          </a:prstGeom>
          <a:solidFill>
            <a:srgbClr val="FFFFFF"/>
          </a:solidFill>
          <a:ln w="9525">
            <a:noFill/>
            <a:miter lim="800000"/>
            <a:headEnd/>
            <a:tailEnd/>
          </a:ln>
        </p:spPr>
        <p:txBody>
          <a:bodyPr wrap="square" anchor="ctr">
            <a:spAutoFit/>
          </a:bodyPr>
          <a:lstStyle/>
          <a:p>
            <a:pPr indent="457200" algn="ctr" eaLnBrk="0" hangingPunct="0"/>
            <a:r>
              <a:rPr lang="ru-RU" sz="1600" dirty="0">
                <a:solidFill>
                  <a:srgbClr val="000000"/>
                </a:solidFill>
                <a:cs typeface="Calibri" pitchFamily="34" charset="0"/>
              </a:rPr>
              <a:t>Рис. 13. Скребок для удаления влаги с поверхности автомобиля (а) и протирочные материалы (б)</a:t>
            </a:r>
            <a:endParaRPr lang="ru-RU" sz="1600" dirty="0"/>
          </a:p>
        </p:txBody>
      </p:sp>
      <p:sp>
        <p:nvSpPr>
          <p:cNvPr id="38917" name="Прямоугольник 5"/>
          <p:cNvSpPr>
            <a:spLocks noChangeArrowheads="1"/>
          </p:cNvSpPr>
          <p:nvPr/>
        </p:nvSpPr>
        <p:spPr bwMode="auto">
          <a:xfrm>
            <a:off x="2120900" y="2136775"/>
            <a:ext cx="4572000" cy="584775"/>
          </a:xfrm>
          <a:prstGeom prst="rect">
            <a:avLst/>
          </a:prstGeom>
          <a:noFill/>
          <a:ln w="9525">
            <a:noFill/>
            <a:miter lim="800000"/>
            <a:headEnd/>
            <a:tailEnd/>
          </a:ln>
        </p:spPr>
        <p:txBody>
          <a:bodyPr>
            <a:spAutoFit/>
          </a:bodyPr>
          <a:lstStyle/>
          <a:p>
            <a:pPr algn="ctr"/>
            <a:r>
              <a:rPr lang="ru-RU" sz="1600" dirty="0"/>
              <a:t>Рис. 12. Шампунь для бесконтактной мойки автомобилей</a:t>
            </a:r>
          </a:p>
        </p:txBody>
      </p:sp>
      <p:sp>
        <p:nvSpPr>
          <p:cNvPr id="38918" name="Номер слайда 6"/>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fld id="{B446721F-4599-458A-BEAB-665F3882B6E2}" type="slidenum">
              <a:rPr lang="en-US" smtClean="0"/>
              <a:pPr/>
              <a:t>35</a:t>
            </a:fld>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82" y="285728"/>
            <a:ext cx="8686800" cy="693738"/>
          </a:xfrm>
        </p:spPr>
        <p:txBody>
          <a:bodyPr/>
          <a:lstStyle/>
          <a:p>
            <a:pPr algn="ctr" eaLnBrk="1" fontAlgn="auto" hangingPunct="1">
              <a:spcAft>
                <a:spcPts val="0"/>
              </a:spcAft>
              <a:defRPr/>
            </a:pPr>
            <a:r>
              <a:rPr lang="ru-RU" sz="2400" b="1" dirty="0">
                <a:solidFill>
                  <a:schemeClr val="tx1"/>
                </a:solidFill>
              </a:rPr>
              <a:t>Крепежные работы</a:t>
            </a:r>
            <a:r>
              <a:rPr lang="ru-RU" sz="2400" dirty="0">
                <a:solidFill>
                  <a:schemeClr val="tx1"/>
                </a:solidFill>
              </a:rPr>
              <a:t> </a:t>
            </a:r>
            <a:endParaRPr lang="en-US" sz="2400" dirty="0">
              <a:solidFill>
                <a:schemeClr val="tx1"/>
              </a:solidFill>
            </a:endParaRPr>
          </a:p>
        </p:txBody>
      </p:sp>
      <p:sp>
        <p:nvSpPr>
          <p:cNvPr id="3076" name="Content Placeholder 2"/>
          <p:cNvSpPr>
            <a:spLocks noGrp="1"/>
          </p:cNvSpPr>
          <p:nvPr>
            <p:ph idx="1"/>
          </p:nvPr>
        </p:nvSpPr>
        <p:spPr>
          <a:xfrm>
            <a:off x="150813" y="1554163"/>
            <a:ext cx="7064393" cy="4929187"/>
          </a:xfrm>
        </p:spPr>
        <p:txBody>
          <a:bodyPr/>
          <a:lstStyle/>
          <a:p>
            <a:pPr marL="0" indent="0" eaLnBrk="1" hangingPunct="1">
              <a:spcBef>
                <a:spcPts val="0"/>
              </a:spcBef>
              <a:buFont typeface="Wingdings 2" pitchFamily="18" charset="2"/>
              <a:buNone/>
              <a:defRPr/>
            </a:pPr>
            <a:r>
              <a:rPr lang="ru-RU" dirty="0"/>
              <a:t>	</a:t>
            </a:r>
            <a:r>
              <a:rPr lang="ru-RU" sz="2000" dirty="0"/>
              <a:t>В результате сотрясений и воздействия рабочих нагрузок затяжка резьбовых соединений ослабляется, а следовательно, снижается  надежность крепления отдельных деталей машины. В частности, в процессе работы крепежного соединения под действием внешней силы болт или шпилька удлиняются на величину (мм)</a:t>
            </a:r>
          </a:p>
          <a:p>
            <a:pPr marL="0" indent="0" eaLnBrk="1" hangingPunct="1">
              <a:spcBef>
                <a:spcPts val="0"/>
              </a:spcBef>
              <a:buFont typeface="Wingdings 2" pitchFamily="18" charset="2"/>
              <a:buNone/>
              <a:defRPr/>
            </a:pPr>
            <a:endParaRPr lang="ru-RU" sz="2000" dirty="0"/>
          </a:p>
          <a:p>
            <a:pPr marL="0" indent="0" eaLnBrk="1" hangingPunct="1">
              <a:spcBef>
                <a:spcPts val="0"/>
              </a:spcBef>
              <a:buFont typeface="Wingdings 2" pitchFamily="18" charset="2"/>
              <a:buNone/>
              <a:defRPr/>
            </a:pPr>
            <a:r>
              <a:rPr lang="ru-RU" sz="2000" dirty="0"/>
              <a:t>	</a:t>
            </a:r>
            <a:endParaRPr lang="en-US" sz="2000" dirty="0"/>
          </a:p>
          <a:p>
            <a:pPr marL="0" indent="0" eaLnBrk="1" hangingPunct="1">
              <a:spcBef>
                <a:spcPts val="0"/>
              </a:spcBef>
              <a:buFont typeface="Wingdings 2" pitchFamily="18" charset="2"/>
              <a:buNone/>
              <a:defRPr/>
            </a:pPr>
            <a:endParaRPr lang="en-US" sz="2000" i="1" dirty="0"/>
          </a:p>
          <a:p>
            <a:pPr marL="0" indent="0" eaLnBrk="1" hangingPunct="1">
              <a:spcBef>
                <a:spcPts val="0"/>
              </a:spcBef>
              <a:buFont typeface="Wingdings 2" pitchFamily="18" charset="2"/>
              <a:buNone/>
              <a:defRPr/>
            </a:pPr>
            <a:endParaRPr lang="en-US" sz="2000" i="1" dirty="0"/>
          </a:p>
          <a:p>
            <a:pPr marL="0" indent="0" eaLnBrk="1" hangingPunct="1">
              <a:spcBef>
                <a:spcPts val="0"/>
              </a:spcBef>
              <a:buFont typeface="Wingdings 2" pitchFamily="18" charset="2"/>
              <a:buNone/>
              <a:defRPr/>
            </a:pPr>
            <a:r>
              <a:rPr lang="ru-RU" sz="2000" i="1" dirty="0"/>
              <a:t>где Р </a:t>
            </a:r>
            <a:r>
              <a:rPr lang="kk-KZ" sz="2000" dirty="0"/>
              <a:t>–</a:t>
            </a:r>
            <a:r>
              <a:rPr lang="ru-RU" sz="2000" i="1" dirty="0"/>
              <a:t> внешняя сила, Н;</a:t>
            </a:r>
          </a:p>
          <a:p>
            <a:pPr marL="0" indent="0" eaLnBrk="1" hangingPunct="1">
              <a:spcBef>
                <a:spcPts val="0"/>
              </a:spcBef>
              <a:buFont typeface="Wingdings 2" pitchFamily="18" charset="2"/>
              <a:buNone/>
              <a:defRPr/>
            </a:pPr>
            <a:r>
              <a:rPr lang="ru-RU" sz="2000" i="1" dirty="0"/>
              <a:t>      </a:t>
            </a:r>
            <a:r>
              <a:rPr lang="en-US" sz="2000" i="1" dirty="0"/>
              <a:t>I</a:t>
            </a:r>
            <a:r>
              <a:rPr lang="kk-KZ" sz="2000" dirty="0"/>
              <a:t> – </a:t>
            </a:r>
            <a:r>
              <a:rPr lang="ru-RU" sz="2000" i="1" dirty="0"/>
              <a:t>рабочая длина болта, мм;</a:t>
            </a:r>
          </a:p>
          <a:p>
            <a:pPr marL="0" indent="0" eaLnBrk="1" hangingPunct="1">
              <a:spcBef>
                <a:spcPts val="0"/>
              </a:spcBef>
              <a:buFont typeface="Wingdings 2" pitchFamily="18" charset="2"/>
              <a:buNone/>
              <a:defRPr/>
            </a:pPr>
            <a:r>
              <a:rPr lang="ru-RU" sz="2000" i="1" dirty="0"/>
              <a:t>      Е </a:t>
            </a:r>
            <a:r>
              <a:rPr lang="kk-KZ" sz="2000" dirty="0"/>
              <a:t>–</a:t>
            </a:r>
            <a:r>
              <a:rPr lang="ru-RU" sz="2000" i="1" dirty="0"/>
              <a:t> модуль упругости;</a:t>
            </a:r>
          </a:p>
          <a:p>
            <a:pPr marL="0" indent="0" eaLnBrk="1" hangingPunct="1">
              <a:spcBef>
                <a:spcPts val="0"/>
              </a:spcBef>
              <a:buFont typeface="Wingdings 2" pitchFamily="18" charset="2"/>
              <a:buNone/>
              <a:defRPr/>
            </a:pPr>
            <a:r>
              <a:rPr lang="ru-RU" sz="2000" i="1" dirty="0"/>
              <a:t>      </a:t>
            </a:r>
            <a:r>
              <a:rPr lang="en-US" sz="2000" i="1" dirty="0"/>
              <a:t>F</a:t>
            </a:r>
            <a:r>
              <a:rPr lang="kk-KZ" sz="2000" dirty="0"/>
              <a:t> –</a:t>
            </a:r>
            <a:r>
              <a:rPr lang="ru-RU" sz="2000" i="1" dirty="0"/>
              <a:t> площадь сечения стержня болта (шпильки), мм</a:t>
            </a:r>
            <a:r>
              <a:rPr lang="ru-RU" sz="2000" i="1" baseline="30000" dirty="0"/>
              <a:t>2</a:t>
            </a:r>
            <a:r>
              <a:rPr lang="ru-RU" sz="2000" i="1" dirty="0"/>
              <a:t>.</a:t>
            </a:r>
          </a:p>
          <a:p>
            <a:pPr eaLnBrk="1" hangingPunct="1">
              <a:buFont typeface="Wingdings 2" pitchFamily="18" charset="2"/>
              <a:buNone/>
              <a:defRPr/>
            </a:pPr>
            <a:endParaRPr lang="en-US" dirty="0"/>
          </a:p>
        </p:txBody>
      </p:sp>
      <p:graphicFrame>
        <p:nvGraphicFramePr>
          <p:cNvPr id="3074" name="Object 2"/>
          <p:cNvGraphicFramePr>
            <a:graphicFrameLocks noChangeAspect="1"/>
          </p:cNvGraphicFramePr>
          <p:nvPr/>
        </p:nvGraphicFramePr>
        <p:xfrm>
          <a:off x="2786050" y="3714752"/>
          <a:ext cx="1266825" cy="854075"/>
        </p:xfrm>
        <a:graphic>
          <a:graphicData uri="http://schemas.openxmlformats.org/presentationml/2006/ole">
            <mc:AlternateContent xmlns:mc="http://schemas.openxmlformats.org/markup-compatibility/2006">
              <mc:Choice xmlns:v="urn:schemas-microsoft-com:vml" Requires="v">
                <p:oleObj spid="_x0000_s3078" name="Equation" r:id="rId3" imgW="558800" imgH="368300" progId="Equation.3">
                  <p:embed/>
                </p:oleObj>
              </mc:Choice>
              <mc:Fallback>
                <p:oleObj name="Equation" r:id="rId3" imgW="558800" imgH="36830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86050" y="3714752"/>
                        <a:ext cx="1266825" cy="854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Content Placeholder 2"/>
          <p:cNvSpPr>
            <a:spLocks noGrp="1"/>
          </p:cNvSpPr>
          <p:nvPr>
            <p:ph idx="1"/>
          </p:nvPr>
        </p:nvSpPr>
        <p:spPr>
          <a:xfrm>
            <a:off x="214282" y="928670"/>
            <a:ext cx="7053282" cy="5510213"/>
          </a:xfrm>
        </p:spPr>
        <p:txBody>
          <a:bodyPr>
            <a:normAutofit/>
          </a:bodyPr>
          <a:lstStyle/>
          <a:p>
            <a:pPr eaLnBrk="1" hangingPunct="1">
              <a:buFont typeface="Wingdings 2" pitchFamily="18" charset="2"/>
              <a:buNone/>
            </a:pPr>
            <a:r>
              <a:rPr lang="ru-RU" dirty="0"/>
              <a:t>		</a:t>
            </a:r>
            <a:r>
              <a:rPr lang="ru-RU" sz="2000" dirty="0"/>
              <a:t>Предварительную затяжку крепежного соединения осуществляют поворотом гайки или болта после соприкосновения их с торцами соединяемых деталей. Усилие (Н) предварительной затяжки задают исходя из величины внешней силы, т. е. </a:t>
            </a:r>
          </a:p>
          <a:p>
            <a:pPr eaLnBrk="1" hangingPunct="1">
              <a:buFont typeface="Wingdings 2" pitchFamily="18" charset="2"/>
              <a:buNone/>
            </a:pPr>
            <a:r>
              <a:rPr lang="ru-RU" sz="2000" dirty="0"/>
              <a:t> </a:t>
            </a:r>
          </a:p>
          <a:p>
            <a:pPr eaLnBrk="1" hangingPunct="1">
              <a:buFont typeface="Wingdings 2" pitchFamily="18" charset="2"/>
              <a:buNone/>
            </a:pPr>
            <a:r>
              <a:rPr lang="ru-RU" sz="2000" dirty="0"/>
              <a:t>                                                                                       </a:t>
            </a:r>
          </a:p>
          <a:p>
            <a:pPr eaLnBrk="1" hangingPunct="1">
              <a:buFont typeface="Wingdings 2" pitchFamily="18" charset="2"/>
              <a:buNone/>
            </a:pPr>
            <a:endParaRPr lang="en-US" sz="2000" i="1" dirty="0"/>
          </a:p>
          <a:p>
            <a:pPr eaLnBrk="1" hangingPunct="1">
              <a:buFont typeface="Wingdings 2" pitchFamily="18" charset="2"/>
              <a:buNone/>
            </a:pPr>
            <a:endParaRPr lang="en-US" sz="2000" i="1" dirty="0"/>
          </a:p>
          <a:p>
            <a:pPr eaLnBrk="1" hangingPunct="1">
              <a:buFont typeface="Wingdings 2" pitchFamily="18" charset="2"/>
              <a:buNone/>
            </a:pPr>
            <a:r>
              <a:rPr lang="ru-RU" sz="2000" i="1" dirty="0"/>
              <a:t>где  Р </a:t>
            </a:r>
            <a:r>
              <a:rPr lang="kk-KZ" sz="2000" dirty="0"/>
              <a:t>–</a:t>
            </a:r>
            <a:r>
              <a:rPr lang="ru-RU" sz="2000" i="1" dirty="0"/>
              <a:t> внешняя сила, Н;</a:t>
            </a:r>
          </a:p>
          <a:p>
            <a:pPr eaLnBrk="1" hangingPunct="1">
              <a:buFont typeface="Wingdings 2" pitchFamily="18" charset="2"/>
              <a:buNone/>
            </a:pPr>
            <a:r>
              <a:rPr lang="ru-RU" sz="2000" i="1" dirty="0"/>
              <a:t> </a:t>
            </a:r>
            <a:r>
              <a:rPr lang="en-US" sz="2000" i="1" dirty="0"/>
              <a:t>      </a:t>
            </a:r>
            <a:r>
              <a:rPr lang="ru-RU" sz="2000" i="1" dirty="0" err="1"/>
              <a:t>β</a:t>
            </a:r>
            <a:r>
              <a:rPr lang="ru-RU" sz="2000" i="1" dirty="0"/>
              <a:t> </a:t>
            </a:r>
            <a:r>
              <a:rPr lang="kk-KZ" sz="2000" dirty="0"/>
              <a:t>–</a:t>
            </a:r>
            <a:r>
              <a:rPr lang="ru-RU" sz="2000" i="1" dirty="0"/>
              <a:t> коэффициент (0,8-:-1); </a:t>
            </a:r>
          </a:p>
          <a:p>
            <a:pPr eaLnBrk="1" hangingPunct="1">
              <a:buFont typeface="Wingdings 2" pitchFamily="18" charset="2"/>
              <a:buNone/>
            </a:pPr>
            <a:r>
              <a:rPr lang="en-US" sz="2000" i="1" dirty="0"/>
              <a:t>       </a:t>
            </a:r>
            <a:r>
              <a:rPr lang="ru-RU" sz="2000" i="1" dirty="0"/>
              <a:t>Е</a:t>
            </a:r>
            <a:r>
              <a:rPr lang="ru-RU" sz="2000" i="1" baseline="-25000" dirty="0"/>
              <a:t>1</a:t>
            </a:r>
            <a:r>
              <a:rPr lang="ru-RU" sz="2000" i="1" dirty="0"/>
              <a:t>, Е</a:t>
            </a:r>
            <a:r>
              <a:rPr lang="ru-RU" sz="2000" i="1" baseline="-25000" dirty="0"/>
              <a:t>2</a:t>
            </a:r>
            <a:r>
              <a:rPr lang="ru-RU" sz="2000" i="1" dirty="0"/>
              <a:t> </a:t>
            </a:r>
            <a:r>
              <a:rPr lang="kk-KZ" sz="2000" dirty="0"/>
              <a:t>–</a:t>
            </a:r>
            <a:r>
              <a:rPr lang="ru-RU" sz="2000" i="1" dirty="0"/>
              <a:t> модули упругости; </a:t>
            </a:r>
          </a:p>
          <a:p>
            <a:pPr eaLnBrk="1" hangingPunct="1">
              <a:buFont typeface="Wingdings 2" pitchFamily="18" charset="2"/>
              <a:buNone/>
            </a:pPr>
            <a:r>
              <a:rPr lang="en-US" sz="2000" i="1" dirty="0"/>
              <a:t>       F</a:t>
            </a:r>
            <a:r>
              <a:rPr lang="ru-RU" sz="2000" i="1" baseline="-25000" dirty="0"/>
              <a:t>1</a:t>
            </a:r>
            <a:r>
              <a:rPr lang="ru-RU" sz="2000" i="1" dirty="0"/>
              <a:t>, </a:t>
            </a:r>
            <a:r>
              <a:rPr lang="en-US" sz="2000" i="1" dirty="0"/>
              <a:t>F</a:t>
            </a:r>
            <a:r>
              <a:rPr lang="ru-RU" sz="2000" i="1" baseline="-25000" dirty="0"/>
              <a:t>2</a:t>
            </a:r>
            <a:r>
              <a:rPr lang="ru-RU" sz="2000" i="1" dirty="0"/>
              <a:t> </a:t>
            </a:r>
            <a:r>
              <a:rPr lang="kk-KZ" sz="2000" dirty="0"/>
              <a:t>– </a:t>
            </a:r>
            <a:r>
              <a:rPr lang="ru-RU" sz="2000" i="1" dirty="0"/>
              <a:t>площади прилегания стягиваемых деталей, мм</a:t>
            </a:r>
            <a:r>
              <a:rPr lang="ru-RU" sz="2000" i="1" baseline="30000" dirty="0"/>
              <a:t>2</a:t>
            </a:r>
            <a:r>
              <a:rPr lang="ru-RU" i="1" dirty="0"/>
              <a:t>.</a:t>
            </a:r>
          </a:p>
          <a:p>
            <a:pPr eaLnBrk="1" hangingPunct="1">
              <a:buFont typeface="Wingdings 2" pitchFamily="18" charset="2"/>
              <a:buNone/>
            </a:pPr>
            <a:endParaRPr lang="en-US" dirty="0"/>
          </a:p>
        </p:txBody>
      </p:sp>
      <p:graphicFrame>
        <p:nvGraphicFramePr>
          <p:cNvPr id="4098" name="Object 2"/>
          <p:cNvGraphicFramePr>
            <a:graphicFrameLocks noChangeAspect="1"/>
          </p:cNvGraphicFramePr>
          <p:nvPr/>
        </p:nvGraphicFramePr>
        <p:xfrm>
          <a:off x="3148013" y="2232025"/>
          <a:ext cx="2241550" cy="1447800"/>
        </p:xfrm>
        <a:graphic>
          <a:graphicData uri="http://schemas.openxmlformats.org/presentationml/2006/ole">
            <mc:AlternateContent xmlns:mc="http://schemas.openxmlformats.org/markup-compatibility/2006">
              <mc:Choice xmlns:v="urn:schemas-microsoft-com:vml" Requires="v">
                <p:oleObj spid="_x0000_s4102" name="Формула" r:id="rId3" imgW="1295280" imgH="863280" progId="Equation.3">
                  <p:embed/>
                </p:oleObj>
              </mc:Choice>
              <mc:Fallback>
                <p:oleObj name="Формула" r:id="rId3" imgW="1295280" imgH="86328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48013" y="2232025"/>
                        <a:ext cx="2241550" cy="1447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0713" y="254000"/>
            <a:ext cx="7467600" cy="776288"/>
          </a:xfrm>
        </p:spPr>
        <p:txBody>
          <a:bodyPr/>
          <a:lstStyle/>
          <a:p>
            <a:pPr algn="ctr" eaLnBrk="1" fontAlgn="auto" hangingPunct="1">
              <a:spcAft>
                <a:spcPts val="0"/>
              </a:spcAft>
              <a:defRPr/>
            </a:pPr>
            <a:r>
              <a:rPr lang="ru-RU" sz="3200" dirty="0">
                <a:solidFill>
                  <a:schemeClr val="tx1"/>
                </a:solidFill>
              </a:rPr>
              <a:t>Цель крепежных работ </a:t>
            </a:r>
            <a:endParaRPr lang="en-US" sz="3200" dirty="0">
              <a:solidFill>
                <a:schemeClr val="tx1"/>
              </a:solidFill>
            </a:endParaRPr>
          </a:p>
        </p:txBody>
      </p:sp>
      <p:sp>
        <p:nvSpPr>
          <p:cNvPr id="3" name="Content Placeholder 2"/>
          <p:cNvSpPr>
            <a:spLocks noGrp="1"/>
          </p:cNvSpPr>
          <p:nvPr>
            <p:ph sz="quarter" idx="1"/>
          </p:nvPr>
        </p:nvSpPr>
        <p:spPr>
          <a:xfrm>
            <a:off x="247651" y="1317625"/>
            <a:ext cx="6896118" cy="4325953"/>
          </a:xfrm>
        </p:spPr>
        <p:txBody>
          <a:bodyPr>
            <a:normAutofit/>
          </a:bodyPr>
          <a:lstStyle/>
          <a:p>
            <a:pPr marL="0" indent="0" eaLnBrk="1" fontAlgn="auto" hangingPunct="1">
              <a:spcBef>
                <a:spcPts val="0"/>
              </a:spcBef>
              <a:spcAft>
                <a:spcPts val="0"/>
              </a:spcAft>
              <a:buFont typeface="Wingdings 2"/>
              <a:buNone/>
              <a:defRPr/>
            </a:pPr>
            <a:r>
              <a:rPr lang="ru-RU" dirty="0"/>
              <a:t>	</a:t>
            </a:r>
            <a:r>
              <a:rPr lang="ru-RU" sz="2000" b="1" dirty="0"/>
              <a:t>Цель крепежных работ </a:t>
            </a:r>
            <a:r>
              <a:rPr lang="kk-KZ" sz="2000" dirty="0"/>
              <a:t>–</a:t>
            </a:r>
            <a:r>
              <a:rPr lang="ru-RU" sz="2000" dirty="0"/>
              <a:t> своевременное принятие мер, препятствующих достижению крепежным соединением предельного состояния, при котором раскрывается стык, возникают ударные нагрузки, а сами крепежные детали начинают работать на срез, что вызывает разрушение соединения. </a:t>
            </a:r>
          </a:p>
          <a:p>
            <a:pPr marL="0" indent="0" eaLnBrk="1" fontAlgn="auto" hangingPunct="1">
              <a:spcBef>
                <a:spcPts val="0"/>
              </a:spcBef>
              <a:spcAft>
                <a:spcPts val="0"/>
              </a:spcAft>
              <a:buFont typeface="Wingdings 2"/>
              <a:buNone/>
              <a:defRPr/>
            </a:pPr>
            <a:r>
              <a:rPr lang="ru-RU" sz="2000" dirty="0"/>
              <a:t>	При периодическом подтягивании соединений на поверхности резьбы и стыка крепежных деталей может создаваться напряжение, превышающее нормальное; кроме того, возможно взаимное перемещение деталей, что приводит к остаточной деформации, смятию и износу сопряженных поверхностей (гайки, шайбы), а это уменьшает стабильность соединения.</a:t>
            </a:r>
          </a:p>
          <a:p>
            <a:pPr marL="274320" indent="-274320" eaLnBrk="1" fontAlgn="auto" hangingPunct="1">
              <a:spcAft>
                <a:spcPts val="0"/>
              </a:spcAft>
              <a:buFont typeface="Wingdings 2"/>
              <a:buNone/>
              <a:defRPr/>
            </a:pPr>
            <a:endParaRPr lang="ru-RU" dirty="0"/>
          </a:p>
          <a:p>
            <a:pPr marL="274320" indent="-274320" eaLnBrk="1" fontAlgn="auto" hangingPunct="1">
              <a:spcAft>
                <a:spcPts val="0"/>
              </a:spcAft>
              <a:buFont typeface="Wingdings 2"/>
              <a:buChar char=""/>
              <a:defRPr/>
            </a:pPr>
            <a:endParaRPr lang="en-US" dirty="0"/>
          </a:p>
        </p:txBody>
      </p:sp>
      <p:sp>
        <p:nvSpPr>
          <p:cNvPr id="39940" name="Номер слайда 3"/>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fld id="{14A88928-2930-4617-8373-0CE1E7E4854A}" type="slidenum">
              <a:rPr lang="en-US" smtClean="0"/>
              <a:pPr/>
              <a:t>38</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142900"/>
            <a:ext cx="8229600" cy="1142984"/>
          </a:xfrm>
        </p:spPr>
        <p:txBody>
          <a:bodyPr>
            <a:normAutofit/>
          </a:bodyPr>
          <a:lstStyle/>
          <a:p>
            <a:pPr fontAlgn="auto">
              <a:spcAft>
                <a:spcPts val="0"/>
              </a:spcAft>
              <a:defRPr/>
            </a:pPr>
            <a:r>
              <a:rPr lang="ru-RU" sz="3200" b="1" dirty="0">
                <a:solidFill>
                  <a:schemeClr val="tx1"/>
                </a:solidFill>
              </a:rPr>
              <a:t>Оборудование и оснастка для разборки машин</a:t>
            </a:r>
            <a:r>
              <a:rPr lang="ru-RU" sz="3200" dirty="0">
                <a:solidFill>
                  <a:schemeClr val="tx1"/>
                </a:solidFill>
              </a:rPr>
              <a:t> </a:t>
            </a:r>
          </a:p>
        </p:txBody>
      </p:sp>
      <p:sp>
        <p:nvSpPr>
          <p:cNvPr id="11267" name="Объект 2"/>
          <p:cNvSpPr>
            <a:spLocks noGrp="1"/>
          </p:cNvSpPr>
          <p:nvPr>
            <p:ph sz="quarter" idx="1"/>
          </p:nvPr>
        </p:nvSpPr>
        <p:spPr>
          <a:xfrm>
            <a:off x="357158" y="1500174"/>
            <a:ext cx="6829444" cy="4429156"/>
          </a:xfrm>
        </p:spPr>
        <p:txBody>
          <a:bodyPr>
            <a:noAutofit/>
          </a:bodyPr>
          <a:lstStyle/>
          <a:p>
            <a:pPr marL="0" indent="457200">
              <a:spcBef>
                <a:spcPts val="0"/>
              </a:spcBef>
              <a:buNone/>
            </a:pPr>
            <a:r>
              <a:rPr lang="ru-RU" sz="1600" dirty="0">
                <a:latin typeface="Arial" pitchFamily="34" charset="0"/>
                <a:cs typeface="Arial" pitchFamily="34" charset="0"/>
              </a:rPr>
              <a:t>Для разборки машин и сборочных единиц используют стенды, прессы, гайковерты, съемники, подъемно-транспортное оборудование.</a:t>
            </a:r>
          </a:p>
          <a:p>
            <a:pPr marL="0" indent="457200">
              <a:spcBef>
                <a:spcPts val="0"/>
              </a:spcBef>
              <a:buNone/>
            </a:pPr>
            <a:r>
              <a:rPr lang="ru-RU" sz="1600" dirty="0">
                <a:latin typeface="Arial" pitchFamily="34" charset="0"/>
                <a:cs typeface="Arial" pitchFamily="34" charset="0"/>
              </a:rPr>
              <a:t>Для разборки резьбовых соединений применяют ручной и механизированный инструмент. К ручному инструменту относятся гаечные ключи с открытым зевом двусторонние, кольцевые, двусторонние коленчатые (накладные), торцовые немеханизирован­ные со сменными головками и специальные.</a:t>
            </a:r>
          </a:p>
          <a:p>
            <a:pPr marL="0" indent="457200">
              <a:spcBef>
                <a:spcPts val="0"/>
              </a:spcBef>
              <a:buNone/>
            </a:pPr>
            <a:r>
              <a:rPr lang="ru-RU" sz="1600" dirty="0">
                <a:latin typeface="Arial" pitchFamily="34" charset="0"/>
                <a:cs typeface="Arial" pitchFamily="34" charset="0"/>
              </a:rPr>
              <a:t>Накладные ключи охватывают все грани гайки, что придает им большую долговечность. Торцовые ключи можно вращать, не переставляя с грани на грань, что сокращает время на отворачивание гайки.</a:t>
            </a:r>
          </a:p>
          <a:p>
            <a:pPr marL="0" indent="457200">
              <a:spcBef>
                <a:spcPts val="0"/>
              </a:spcBef>
              <a:buNone/>
            </a:pPr>
            <a:r>
              <a:rPr lang="ru-RU" sz="1600" dirty="0">
                <a:latin typeface="Arial" pitchFamily="34" charset="0"/>
                <a:cs typeface="Arial" pitchFamily="34" charset="0"/>
              </a:rPr>
              <a:t>Из специальных ключей при разборке применяют </a:t>
            </a:r>
            <a:r>
              <a:rPr lang="ru-RU" sz="1600" dirty="0" err="1">
                <a:latin typeface="Arial" pitchFamily="34" charset="0"/>
                <a:cs typeface="Arial" pitchFamily="34" charset="0"/>
              </a:rPr>
              <a:t>коловоротные</a:t>
            </a:r>
            <a:r>
              <a:rPr lang="ru-RU" sz="1600" dirty="0">
                <a:latin typeface="Arial" pitchFamily="34" charset="0"/>
                <a:cs typeface="Arial" pitchFamily="34" charset="0"/>
              </a:rPr>
              <a:t> ключи и ключи для круглых гаек. </a:t>
            </a:r>
            <a:r>
              <a:rPr lang="ru-RU" sz="1600" dirty="0" err="1">
                <a:latin typeface="Arial" pitchFamily="34" charset="0"/>
                <a:cs typeface="Arial" pitchFamily="34" charset="0"/>
              </a:rPr>
              <a:t>Коловоротные</a:t>
            </a:r>
            <a:r>
              <a:rPr lang="ru-RU" sz="1600" dirty="0">
                <a:latin typeface="Arial" pitchFamily="34" charset="0"/>
                <a:cs typeface="Arial" pitchFamily="34" charset="0"/>
              </a:rPr>
              <a:t> ключи рациональны для отворачивания болтов и гаек небольших размеров, производительность труда при этом повышается в 2-5 раз.</a:t>
            </a:r>
          </a:p>
          <a:p>
            <a:pPr marL="0" indent="457200">
              <a:spcBef>
                <a:spcPts val="0"/>
              </a:spcBef>
              <a:buNone/>
            </a:pPr>
            <a:endParaRPr lang="ru-RU" sz="2800" dirty="0">
              <a:latin typeface="Arial" charset="0"/>
              <a:cs typeface="Arial" charset="0"/>
            </a:endParaRPr>
          </a:p>
        </p:txBody>
      </p:sp>
    </p:spTree>
  </p:cSld>
  <p:clrMapOvr>
    <a:masterClrMapping/>
  </p:clrMapOvr>
  <p:transition spd="slow">
    <p:randomBar dir="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2"/>
          <p:cNvPicPr>
            <a:picLocks noChangeAspect="1" noChangeArrowheads="1"/>
          </p:cNvPicPr>
          <p:nvPr/>
        </p:nvPicPr>
        <p:blipFill>
          <a:blip r:embed="rId2"/>
          <a:srcRect/>
          <a:stretch>
            <a:fillRect/>
          </a:stretch>
        </p:blipFill>
        <p:spPr bwMode="auto">
          <a:xfrm>
            <a:off x="357158" y="214289"/>
            <a:ext cx="8215370" cy="6153701"/>
          </a:xfrm>
          <a:prstGeom prst="rect">
            <a:avLst/>
          </a:prstGeom>
          <a:noFill/>
          <a:ln w="9525">
            <a:noFill/>
            <a:miter lim="800000"/>
            <a:headEnd/>
            <a:tailEnd/>
          </a:ln>
        </p:spPr>
      </p:pic>
    </p:spTree>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0"/>
            <a:ext cx="8229600" cy="809625"/>
          </a:xfrm>
        </p:spPr>
        <p:txBody>
          <a:bodyPr/>
          <a:lstStyle/>
          <a:p>
            <a:pPr fontAlgn="auto">
              <a:spcAft>
                <a:spcPts val="0"/>
              </a:spcAft>
              <a:defRPr/>
            </a:pPr>
            <a:r>
              <a:rPr lang="ru-RU" b="1" dirty="0">
                <a:solidFill>
                  <a:schemeClr val="tx1"/>
                </a:solidFill>
              </a:rPr>
              <a:t>Очистка деталей</a:t>
            </a:r>
            <a:r>
              <a:rPr lang="ru-RU" b="1" dirty="0"/>
              <a:t> </a:t>
            </a:r>
            <a:endParaRPr lang="ru-RU" dirty="0"/>
          </a:p>
        </p:txBody>
      </p:sp>
      <p:sp>
        <p:nvSpPr>
          <p:cNvPr id="13315" name="Объект 2"/>
          <p:cNvSpPr>
            <a:spLocks noGrp="1"/>
          </p:cNvSpPr>
          <p:nvPr>
            <p:ph sz="quarter" idx="1"/>
          </p:nvPr>
        </p:nvSpPr>
        <p:spPr>
          <a:xfrm>
            <a:off x="214282" y="1000108"/>
            <a:ext cx="7000924" cy="5286375"/>
          </a:xfrm>
        </p:spPr>
        <p:txBody>
          <a:bodyPr>
            <a:normAutofit/>
          </a:bodyPr>
          <a:lstStyle/>
          <a:p>
            <a:pPr marL="0" indent="457200">
              <a:lnSpc>
                <a:spcPct val="110000"/>
              </a:lnSpc>
              <a:spcBef>
                <a:spcPts val="0"/>
              </a:spcBef>
              <a:buNone/>
            </a:pPr>
            <a:r>
              <a:rPr lang="ru-RU" sz="1700" dirty="0">
                <a:latin typeface="Arial" charset="0"/>
                <a:cs typeface="Arial" charset="0"/>
              </a:rPr>
              <a:t>В процессе эксплуатации машин на наружных и внутренних поверхностях деталей откладываются загрязнения, различающиеся составом, свойствами, прочностью сцепления с поверхностью деталей. Загрязнения уменьшают устойчивость защитных покрытий, повышают скорость коррозионных процессов, снижают уровень культуры технического обслуживания и ремонта. </a:t>
            </a:r>
          </a:p>
          <a:p>
            <a:pPr marL="0" indent="457200">
              <a:lnSpc>
                <a:spcPct val="110000"/>
              </a:lnSpc>
              <a:spcBef>
                <a:spcPts val="0"/>
              </a:spcBef>
              <a:buNone/>
            </a:pPr>
            <a:r>
              <a:rPr lang="ru-RU" sz="1700" dirty="0">
                <a:latin typeface="Arial" charset="0"/>
                <a:cs typeface="Arial" charset="0"/>
              </a:rPr>
              <a:t>Некачественное проведение очистных работ при ремонте снижает послеремонтный ресурс на 20-30%. Полное удаление всех загрязнений в значительной степени улучшает качество </a:t>
            </a:r>
            <a:r>
              <a:rPr lang="ru-RU" sz="1700" dirty="0" err="1">
                <a:latin typeface="Arial" charset="0"/>
                <a:cs typeface="Arial" charset="0"/>
              </a:rPr>
              <a:t>дефектации</a:t>
            </a:r>
            <a:r>
              <a:rPr lang="ru-RU" sz="1700" dirty="0">
                <a:latin typeface="Arial" charset="0"/>
                <a:cs typeface="Arial" charset="0"/>
              </a:rPr>
              <a:t> и восстановления деталей, позволяет повысить производительность труда на разборочных и сборочных работах на 15-20%.</a:t>
            </a:r>
          </a:p>
          <a:p>
            <a:pPr marL="0" indent="457200">
              <a:lnSpc>
                <a:spcPct val="110000"/>
              </a:lnSpc>
              <a:spcBef>
                <a:spcPts val="0"/>
              </a:spcBef>
              <a:buNone/>
            </a:pPr>
            <a:r>
              <a:rPr lang="ru-RU" sz="1700" dirty="0">
                <a:latin typeface="Arial" charset="0"/>
                <a:cs typeface="Arial" charset="0"/>
              </a:rPr>
              <a:t>Наибольшее распространение при ремонте машин получили следующие способы очистки: </a:t>
            </a:r>
            <a:r>
              <a:rPr lang="ru-RU" sz="1700" b="1" i="1" dirty="0">
                <a:latin typeface="Arial" charset="0"/>
                <a:cs typeface="Arial" charset="0"/>
              </a:rPr>
              <a:t>механический, физико-химический и термический</a:t>
            </a:r>
            <a:r>
              <a:rPr lang="ru-RU" sz="1700" b="1" dirty="0">
                <a:latin typeface="Arial" charset="0"/>
                <a:cs typeface="Arial" charset="0"/>
              </a:rPr>
              <a:t>.</a:t>
            </a:r>
            <a:r>
              <a:rPr lang="ru-RU" sz="1700" dirty="0">
                <a:latin typeface="Arial" charset="0"/>
                <a:cs typeface="Arial" charset="0"/>
              </a:rPr>
              <a:t> На специализированных ремонтных предприятиях, кроме того, применяют.</a:t>
            </a:r>
            <a:r>
              <a:rPr lang="ru-RU" sz="1700" b="1" i="1" dirty="0">
                <a:latin typeface="Arial" charset="0"/>
                <a:cs typeface="Arial" charset="0"/>
              </a:rPr>
              <a:t> электрохимический, ультразвуковой и термохимический способы.</a:t>
            </a:r>
            <a:endParaRPr lang="ru-RU" sz="1700" dirty="0">
              <a:latin typeface="Arial" charset="0"/>
              <a:cs typeface="Arial" charset="0"/>
            </a:endParaRPr>
          </a:p>
          <a:p>
            <a:pPr indent="457200"/>
            <a:endParaRPr lang="ru-RU" sz="1800" b="1" dirty="0">
              <a:latin typeface="Arial" charset="0"/>
              <a:cs typeface="Arial" charset="0"/>
            </a:endParaRPr>
          </a:p>
        </p:txBody>
      </p:sp>
    </p:spTree>
  </p:cSld>
  <p:clrMapOvr>
    <a:masterClrMapping/>
  </p:clrMapOvr>
  <p:transition spd="slow">
    <p:pull/>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0"/>
            <a:ext cx="8229600" cy="1143000"/>
          </a:xfrm>
        </p:spPr>
        <p:txBody>
          <a:bodyPr>
            <a:normAutofit fontScale="90000"/>
          </a:bodyPr>
          <a:lstStyle/>
          <a:p>
            <a:pPr fontAlgn="auto">
              <a:spcAft>
                <a:spcPts val="0"/>
              </a:spcAft>
              <a:defRPr/>
            </a:pPr>
            <a:r>
              <a:rPr lang="ru-RU" sz="4400" b="1" dirty="0">
                <a:solidFill>
                  <a:schemeClr val="tx1"/>
                </a:solidFill>
              </a:rPr>
              <a:t>Оборудование для очистки деталей</a:t>
            </a:r>
            <a:r>
              <a:rPr lang="ru-RU" sz="4400" dirty="0">
                <a:solidFill>
                  <a:schemeClr val="tx1"/>
                </a:solidFill>
              </a:rPr>
              <a:t> </a:t>
            </a:r>
          </a:p>
        </p:txBody>
      </p:sp>
      <p:sp>
        <p:nvSpPr>
          <p:cNvPr id="14339" name="Объект 2"/>
          <p:cNvSpPr>
            <a:spLocks noGrp="1"/>
          </p:cNvSpPr>
          <p:nvPr>
            <p:ph sz="quarter" idx="1"/>
          </p:nvPr>
        </p:nvSpPr>
        <p:spPr>
          <a:xfrm>
            <a:off x="457200" y="1600200"/>
            <a:ext cx="6829444" cy="4186238"/>
          </a:xfrm>
        </p:spPr>
        <p:txBody>
          <a:bodyPr>
            <a:normAutofit lnSpcReduction="10000"/>
          </a:bodyPr>
          <a:lstStyle/>
          <a:p>
            <a:pPr marL="0" indent="457200">
              <a:lnSpc>
                <a:spcPct val="110000"/>
              </a:lnSpc>
              <a:spcBef>
                <a:spcPts val="0"/>
              </a:spcBef>
              <a:buNone/>
            </a:pPr>
            <a:r>
              <a:rPr lang="ru-RU" sz="1800" dirty="0">
                <a:latin typeface="Arial" charset="0"/>
                <a:cs typeface="Arial" charset="0"/>
              </a:rPr>
              <a:t>Для очистки сборочных единиц и деталей используют преимущественно однокамерные струйные моечные машины ОМ-1366Г-01, ОМ-837Г, ОМ-4610-01 и др. По своему устройству они примерно одинаковы, состоят из моечной камеры, выдвижного стола (загрузочной тележки) для размещения очищаемых сборочных единиц и деталей общей массой от 0,6 до </a:t>
            </a:r>
            <a:r>
              <a:rPr lang="ru-RU" sz="1800" dirty="0" err="1">
                <a:latin typeface="Arial" charset="0"/>
                <a:cs typeface="Arial" charset="0"/>
              </a:rPr>
              <a:t>до</a:t>
            </a:r>
            <a:r>
              <a:rPr lang="ru-RU" sz="1800" dirty="0">
                <a:latin typeface="Arial" charset="0"/>
                <a:cs typeface="Arial" charset="0"/>
              </a:rPr>
              <a:t> 1,5 т и ванны для моющего раствора. </a:t>
            </a:r>
          </a:p>
          <a:p>
            <a:pPr marL="0" indent="457200">
              <a:lnSpc>
                <a:spcPct val="110000"/>
              </a:lnSpc>
              <a:spcBef>
                <a:spcPts val="0"/>
              </a:spcBef>
              <a:buNone/>
            </a:pPr>
            <a:endParaRPr lang="ru-RU" sz="1800" dirty="0">
              <a:latin typeface="Arial" charset="0"/>
              <a:cs typeface="Arial" charset="0"/>
            </a:endParaRPr>
          </a:p>
          <a:p>
            <a:pPr marL="0" indent="457200">
              <a:lnSpc>
                <a:spcPct val="110000"/>
              </a:lnSpc>
              <a:spcBef>
                <a:spcPts val="0"/>
              </a:spcBef>
              <a:buNone/>
            </a:pPr>
            <a:r>
              <a:rPr lang="ru-RU" sz="1800" dirty="0">
                <a:latin typeface="Arial" charset="0"/>
                <a:cs typeface="Arial" charset="0"/>
              </a:rPr>
              <a:t>Моечные камеры оборудованы подвижным душевым устройством или вращающимся загрузочным столом. Моющий раствор подогревается до температуры 75-85°С электрическим или огневым устройством. Напор струи в душевых устройствах в пределах 0,4 - 0,5 МПа создается центробежным насосом.</a:t>
            </a:r>
          </a:p>
          <a:p>
            <a:endParaRPr lang="ru-RU" sz="1800" b="1" dirty="0">
              <a:latin typeface="Arial" charset="0"/>
              <a:cs typeface="Arial" charset="0"/>
            </a:endParaRPr>
          </a:p>
        </p:txBody>
      </p:sp>
    </p:spTree>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4" name="Picture 2"/>
          <p:cNvPicPr>
            <a:picLocks noChangeAspect="1" noChangeArrowheads="1"/>
          </p:cNvPicPr>
          <p:nvPr/>
        </p:nvPicPr>
        <p:blipFill>
          <a:blip r:embed="rId2"/>
          <a:srcRect/>
          <a:stretch>
            <a:fillRect/>
          </a:stretch>
        </p:blipFill>
        <p:spPr bwMode="auto">
          <a:xfrm>
            <a:off x="285720" y="142852"/>
            <a:ext cx="7943850" cy="6264275"/>
          </a:xfrm>
          <a:prstGeom prst="rect">
            <a:avLst/>
          </a:prstGeom>
          <a:noFill/>
          <a:ln w="9525">
            <a:noFill/>
            <a:miter lim="800000"/>
            <a:headEnd/>
            <a:tailEnd/>
          </a:ln>
        </p:spPr>
      </p:pic>
    </p:spTree>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0"/>
            <a:ext cx="8229600" cy="1289071"/>
          </a:xfrm>
        </p:spPr>
        <p:txBody>
          <a:bodyPr>
            <a:normAutofit/>
          </a:bodyPr>
          <a:lstStyle/>
          <a:p>
            <a:pPr fontAlgn="auto">
              <a:spcAft>
                <a:spcPts val="0"/>
              </a:spcAft>
              <a:defRPr/>
            </a:pPr>
            <a:r>
              <a:rPr lang="ru-RU" sz="3600" b="1" dirty="0" err="1">
                <a:solidFill>
                  <a:schemeClr val="tx1"/>
                </a:solidFill>
              </a:rPr>
              <a:t>Дефектация</a:t>
            </a:r>
            <a:r>
              <a:rPr lang="ru-RU" sz="3600" b="1" dirty="0">
                <a:solidFill>
                  <a:schemeClr val="tx1"/>
                </a:solidFill>
              </a:rPr>
              <a:t> соединений и деталей</a:t>
            </a:r>
            <a:br>
              <a:rPr lang="ru-RU" sz="3600" b="1" dirty="0">
                <a:solidFill>
                  <a:schemeClr val="tx1"/>
                </a:solidFill>
              </a:rPr>
            </a:br>
            <a:r>
              <a:rPr lang="ru-RU" sz="3600" b="1" dirty="0"/>
              <a:t> </a:t>
            </a:r>
            <a:endParaRPr lang="ru-RU" sz="3600" dirty="0"/>
          </a:p>
        </p:txBody>
      </p:sp>
      <p:sp>
        <p:nvSpPr>
          <p:cNvPr id="3" name="Объект 2"/>
          <p:cNvSpPr>
            <a:spLocks noGrp="1"/>
          </p:cNvSpPr>
          <p:nvPr>
            <p:ph sz="quarter" idx="1"/>
          </p:nvPr>
        </p:nvSpPr>
        <p:spPr>
          <a:xfrm>
            <a:off x="457200" y="1600200"/>
            <a:ext cx="6900882" cy="4525963"/>
          </a:xfrm>
        </p:spPr>
        <p:txBody>
          <a:bodyPr>
            <a:normAutofit fontScale="70000" lnSpcReduction="20000"/>
          </a:bodyPr>
          <a:lstStyle/>
          <a:p>
            <a:endParaRPr lang="ru-RU" b="1" i="1" dirty="0"/>
          </a:p>
          <a:p>
            <a:endParaRPr lang="ru-RU" b="1" i="1" dirty="0"/>
          </a:p>
          <a:p>
            <a:pPr marL="0" indent="457200">
              <a:lnSpc>
                <a:spcPct val="120000"/>
              </a:lnSpc>
              <a:spcBef>
                <a:spcPts val="0"/>
              </a:spcBef>
              <a:buNone/>
            </a:pPr>
            <a:r>
              <a:rPr lang="ru-RU" i="1" dirty="0" err="1">
                <a:latin typeface="Arial" charset="0"/>
                <a:cs typeface="Arial" charset="0"/>
              </a:rPr>
              <a:t>Дефектация</a:t>
            </a:r>
            <a:r>
              <a:rPr lang="ru-RU" dirty="0">
                <a:latin typeface="Arial" charset="0"/>
                <a:cs typeface="Arial" charset="0"/>
              </a:rPr>
              <a:t> - это процесс технического контроля соединений и деталей, который заключается в определении степени их годности к использованию на ремонтируемом объекте.    Основная задача </a:t>
            </a:r>
            <a:r>
              <a:rPr lang="ru-RU" dirty="0" err="1">
                <a:latin typeface="Arial" charset="0"/>
                <a:cs typeface="Arial" charset="0"/>
              </a:rPr>
              <a:t>дефектации</a:t>
            </a:r>
            <a:r>
              <a:rPr lang="ru-RU" dirty="0">
                <a:latin typeface="Arial" charset="0"/>
                <a:cs typeface="Arial" charset="0"/>
              </a:rPr>
              <a:t> - не пропустить на сборку детали, ресурс которых исчерпан или меньше планового межремонтного срока, не выбраковать годные детали, выявить необходимость их ремонта (восстановления).</a:t>
            </a:r>
          </a:p>
          <a:p>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3">
                                            <p:txEl>
                                              <p:pRg st="2" end="2"/>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Классическая">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Специальное оформление">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464</TotalTime>
  <Words>3229</Words>
  <Application>Microsoft Office PowerPoint</Application>
  <PresentationFormat>Экран (4:3)</PresentationFormat>
  <Paragraphs>173</Paragraphs>
  <Slides>38</Slides>
  <Notes>0</Notes>
  <HiddenSlides>0</HiddenSlides>
  <MMClips>0</MMClips>
  <ScaleCrop>false</ScaleCrop>
  <HeadingPairs>
    <vt:vector size="10" baseType="variant">
      <vt:variant>
        <vt:lpstr>Использованные шрифты</vt:lpstr>
      </vt:variant>
      <vt:variant>
        <vt:i4>6</vt:i4>
      </vt:variant>
      <vt:variant>
        <vt:lpstr>Тема</vt:lpstr>
      </vt:variant>
      <vt:variant>
        <vt:i4>2</vt:i4>
      </vt:variant>
      <vt:variant>
        <vt:lpstr>Связи</vt:lpstr>
      </vt:variant>
      <vt:variant>
        <vt:i4>1</vt:i4>
      </vt:variant>
      <vt:variant>
        <vt:lpstr>Внедренные серверы OLE</vt:lpstr>
      </vt:variant>
      <vt:variant>
        <vt:i4>2</vt:i4>
      </vt:variant>
      <vt:variant>
        <vt:lpstr>Заголовки слайдов</vt:lpstr>
      </vt:variant>
      <vt:variant>
        <vt:i4>38</vt:i4>
      </vt:variant>
    </vt:vector>
  </HeadingPairs>
  <TitlesOfParts>
    <vt:vector size="49" baseType="lpstr">
      <vt:lpstr>Arial</vt:lpstr>
      <vt:lpstr>Calibri</vt:lpstr>
      <vt:lpstr>Segoe UI Webfont</vt:lpstr>
      <vt:lpstr>Times New Roman</vt:lpstr>
      <vt:lpstr>Wingdings</vt:lpstr>
      <vt:lpstr>Wingdings 2</vt:lpstr>
      <vt:lpstr>Тема Office</vt:lpstr>
      <vt:lpstr>Специальное оформление</vt:lpstr>
      <vt:lpstr>???</vt:lpstr>
      <vt:lpstr>Формула</vt:lpstr>
      <vt:lpstr>Equation</vt:lpstr>
      <vt:lpstr>Презентация PowerPoint</vt:lpstr>
      <vt:lpstr>Разборочные очистные процессы</vt:lpstr>
      <vt:lpstr>Презентация PowerPoint</vt:lpstr>
      <vt:lpstr>Оборудование и оснастка для разборки машин </vt:lpstr>
      <vt:lpstr>Презентация PowerPoint</vt:lpstr>
      <vt:lpstr>Очистка деталей </vt:lpstr>
      <vt:lpstr>Оборудование для очистки деталей </vt:lpstr>
      <vt:lpstr>Презентация PowerPoint</vt:lpstr>
      <vt:lpstr>Дефектация соединений и деталей  </vt:lpstr>
      <vt:lpstr>Дефектация соединений и деталей  </vt:lpstr>
      <vt:lpstr>Методы дефектации </vt:lpstr>
      <vt:lpstr>Методы дефектации </vt:lpstr>
      <vt:lpstr>Пневматический метод </vt:lpstr>
      <vt:lpstr>Магнитную дефектоскопию </vt:lpstr>
      <vt:lpstr>Презентация PowerPoint</vt:lpstr>
      <vt:lpstr>По трудности смывания загрязнения подразделяют на три группы</vt:lpstr>
      <vt:lpstr>уборочно-моечные работы</vt:lpstr>
      <vt:lpstr>уборочно-моечные работы</vt:lpstr>
      <vt:lpstr>Презентация PowerPoint</vt:lpstr>
      <vt:lpstr>Оборудование для уборочных, моечных и очистных работ</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Крепежные работы </vt:lpstr>
      <vt:lpstr>Презентация PowerPoint</vt:lpstr>
      <vt:lpstr>Цель крепежных работ </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Название презентации</dc:title>
  <dc:creator>Admin</dc:creator>
  <cp:lastModifiedBy>Nurbol Kamzanov</cp:lastModifiedBy>
  <cp:revision>60</cp:revision>
  <dcterms:created xsi:type="dcterms:W3CDTF">2011-11-28T19:44:49Z</dcterms:created>
  <dcterms:modified xsi:type="dcterms:W3CDTF">2021-12-23T10:45:09Z</dcterms:modified>
</cp:coreProperties>
</file>