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40" r:id="rId2"/>
    <p:sldId id="329" r:id="rId3"/>
    <p:sldId id="312" r:id="rId4"/>
    <p:sldId id="339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287" r:id="rId21"/>
    <p:sldId id="288" r:id="rId22"/>
    <p:sldId id="309" r:id="rId23"/>
    <p:sldId id="289" r:id="rId24"/>
    <p:sldId id="294" r:id="rId25"/>
    <p:sldId id="293" r:id="rId26"/>
    <p:sldId id="292" r:id="rId27"/>
    <p:sldId id="296" r:id="rId28"/>
    <p:sldId id="295" r:id="rId29"/>
    <p:sldId id="297" r:id="rId30"/>
    <p:sldId id="331" r:id="rId31"/>
    <p:sldId id="330" r:id="rId32"/>
    <p:sldId id="298" r:id="rId33"/>
    <p:sldId id="291" r:id="rId34"/>
    <p:sldId id="299" r:id="rId35"/>
    <p:sldId id="300" r:id="rId36"/>
    <p:sldId id="303" r:id="rId37"/>
    <p:sldId id="311" r:id="rId38"/>
    <p:sldId id="305" r:id="rId39"/>
    <p:sldId id="306" r:id="rId40"/>
    <p:sldId id="307" r:id="rId41"/>
    <p:sldId id="308" r:id="rId42"/>
    <p:sldId id="301" r:id="rId43"/>
    <p:sldId id="302" r:id="rId44"/>
    <p:sldId id="336" r:id="rId45"/>
    <p:sldId id="335" r:id="rId46"/>
    <p:sldId id="334" r:id="rId47"/>
    <p:sldId id="333" r:id="rId48"/>
    <p:sldId id="338" r:id="rId49"/>
    <p:sldId id="337" r:id="rId50"/>
    <p:sldId id="332" r:id="rId5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A8B"/>
    <a:srgbClr val="105A5B"/>
    <a:srgbClr val="1376BA"/>
    <a:srgbClr val="1C86C0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6" autoAdjust="0"/>
    <p:restoredTop sz="95596" autoAdjust="0"/>
  </p:normalViewPr>
  <p:slideViewPr>
    <p:cSldViewPr>
      <p:cViewPr varScale="1">
        <p:scale>
          <a:sx n="37" d="100"/>
          <a:sy n="37" d="100"/>
        </p:scale>
        <p:origin x="858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D828C8-F0CB-4140-8B95-C0ADB66F3D95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8C33C0B-0E08-44FB-97BB-A10AC0088F59}">
      <dgm:prSet custT="1"/>
      <dgm:spPr/>
      <dgm:t>
        <a:bodyPr/>
        <a:lstStyle/>
        <a:p>
          <a:r>
            <a:rPr lang="ru-RU" sz="2000" b="1" i="1" dirty="0"/>
            <a:t>кривошипно-шатунный механизм;</a:t>
          </a:r>
          <a:endParaRPr lang="ru-RU" sz="2000" dirty="0"/>
        </a:p>
      </dgm:t>
    </dgm:pt>
    <dgm:pt modelId="{B3D0C6F3-2EFF-4312-A4E3-61C4BA001639}" type="parTrans" cxnId="{3879A0D0-6D18-4531-933C-3E6B0304BEA8}">
      <dgm:prSet/>
      <dgm:spPr/>
      <dgm:t>
        <a:bodyPr/>
        <a:lstStyle/>
        <a:p>
          <a:endParaRPr lang="ru-RU"/>
        </a:p>
      </dgm:t>
    </dgm:pt>
    <dgm:pt modelId="{8BC774F4-78C5-4D09-B4F5-20D95F80DA5C}" type="sibTrans" cxnId="{3879A0D0-6D18-4531-933C-3E6B0304BEA8}">
      <dgm:prSet/>
      <dgm:spPr/>
      <dgm:t>
        <a:bodyPr/>
        <a:lstStyle/>
        <a:p>
          <a:endParaRPr lang="ru-RU"/>
        </a:p>
      </dgm:t>
    </dgm:pt>
    <dgm:pt modelId="{4E6D9E9E-CAD3-4F25-A491-79B59A73869E}">
      <dgm:prSet custT="1"/>
      <dgm:spPr/>
      <dgm:t>
        <a:bodyPr/>
        <a:lstStyle/>
        <a:p>
          <a:r>
            <a:rPr lang="ru-RU" sz="2000" b="1" i="1" dirty="0"/>
            <a:t>газораспределительный механизм;</a:t>
          </a:r>
          <a:endParaRPr lang="ru-RU" sz="2000" dirty="0"/>
        </a:p>
      </dgm:t>
    </dgm:pt>
    <dgm:pt modelId="{5FAB4D72-AC20-460C-BD77-8CB6FBF13734}" type="parTrans" cxnId="{B27E0C67-31D8-407F-8DBF-E2F128CEF492}">
      <dgm:prSet/>
      <dgm:spPr/>
      <dgm:t>
        <a:bodyPr/>
        <a:lstStyle/>
        <a:p>
          <a:endParaRPr lang="ru-RU"/>
        </a:p>
      </dgm:t>
    </dgm:pt>
    <dgm:pt modelId="{E355804F-07F1-4776-B118-032D5EFB1E82}" type="sibTrans" cxnId="{B27E0C67-31D8-407F-8DBF-E2F128CEF492}">
      <dgm:prSet/>
      <dgm:spPr/>
      <dgm:t>
        <a:bodyPr/>
        <a:lstStyle/>
        <a:p>
          <a:endParaRPr lang="ru-RU"/>
        </a:p>
      </dgm:t>
    </dgm:pt>
    <dgm:pt modelId="{FCC3FC23-6BAC-4DD2-8A2A-D7F606E4FD44}">
      <dgm:prSet custT="1"/>
      <dgm:spPr/>
      <dgm:t>
        <a:bodyPr/>
        <a:lstStyle/>
        <a:p>
          <a:r>
            <a:rPr lang="ru-RU" sz="2000" b="1" i="1" dirty="0"/>
            <a:t>система питания (топливная);</a:t>
          </a:r>
          <a:br>
            <a:rPr lang="ru-RU" sz="2000" b="1" i="1" dirty="0"/>
          </a:br>
          <a:endParaRPr lang="ru-RU" sz="2000" dirty="0"/>
        </a:p>
      </dgm:t>
    </dgm:pt>
    <dgm:pt modelId="{929031E3-98E4-41CB-BE44-E2364D84586B}" type="parTrans" cxnId="{2C5318F0-3B51-4FF8-B7D3-321CAE1B27CC}">
      <dgm:prSet/>
      <dgm:spPr/>
      <dgm:t>
        <a:bodyPr/>
        <a:lstStyle/>
        <a:p>
          <a:endParaRPr lang="ru-RU"/>
        </a:p>
      </dgm:t>
    </dgm:pt>
    <dgm:pt modelId="{8834CE68-77B1-411A-96B8-3762FD2C7BBB}" type="sibTrans" cxnId="{2C5318F0-3B51-4FF8-B7D3-321CAE1B27CC}">
      <dgm:prSet/>
      <dgm:spPr/>
      <dgm:t>
        <a:bodyPr/>
        <a:lstStyle/>
        <a:p>
          <a:endParaRPr lang="ru-RU"/>
        </a:p>
      </dgm:t>
    </dgm:pt>
    <dgm:pt modelId="{F3C4838E-5844-496B-B4EF-F4D54BC3381A}">
      <dgm:prSet custT="1"/>
      <dgm:spPr/>
      <dgm:t>
        <a:bodyPr/>
        <a:lstStyle/>
        <a:p>
          <a:r>
            <a:rPr lang="ru-RU" sz="2000" b="1" i="1" dirty="0"/>
            <a:t>система зажигания;</a:t>
          </a:r>
          <a:endParaRPr lang="ru-RU" sz="2000" dirty="0"/>
        </a:p>
      </dgm:t>
    </dgm:pt>
    <dgm:pt modelId="{4E561E3D-6F00-4FA9-8222-66CAD1645CFA}" type="parTrans" cxnId="{612BE398-3E40-4E6F-9C30-AB5BBD3E783C}">
      <dgm:prSet/>
      <dgm:spPr/>
      <dgm:t>
        <a:bodyPr/>
        <a:lstStyle/>
        <a:p>
          <a:endParaRPr lang="ru-RU"/>
        </a:p>
      </dgm:t>
    </dgm:pt>
    <dgm:pt modelId="{2E0F7A4E-7625-426D-998D-B2EE46E0820D}" type="sibTrans" cxnId="{612BE398-3E40-4E6F-9C30-AB5BBD3E783C}">
      <dgm:prSet/>
      <dgm:spPr/>
      <dgm:t>
        <a:bodyPr/>
        <a:lstStyle/>
        <a:p>
          <a:endParaRPr lang="ru-RU"/>
        </a:p>
      </dgm:t>
    </dgm:pt>
    <dgm:pt modelId="{DE741341-C480-4EF9-9940-CE8281293B81}">
      <dgm:prSet custT="1"/>
      <dgm:spPr/>
      <dgm:t>
        <a:bodyPr/>
        <a:lstStyle/>
        <a:p>
          <a:r>
            <a:rPr lang="ru-RU" sz="2000" b="1" i="1" dirty="0"/>
            <a:t>система охлаждения;</a:t>
          </a:r>
          <a:endParaRPr lang="ru-RU" sz="2000" dirty="0"/>
        </a:p>
      </dgm:t>
    </dgm:pt>
    <dgm:pt modelId="{D5854F64-4043-4232-BAC4-4226F5171978}" type="parTrans" cxnId="{7C3A0FCD-BAD2-4787-BB57-0D5D421D7E6F}">
      <dgm:prSet/>
      <dgm:spPr/>
      <dgm:t>
        <a:bodyPr/>
        <a:lstStyle/>
        <a:p>
          <a:endParaRPr lang="ru-RU"/>
        </a:p>
      </dgm:t>
    </dgm:pt>
    <dgm:pt modelId="{42F683AA-CD2C-42B4-A3B2-FB65A4362BD3}" type="sibTrans" cxnId="{7C3A0FCD-BAD2-4787-BB57-0D5D421D7E6F}">
      <dgm:prSet/>
      <dgm:spPr/>
      <dgm:t>
        <a:bodyPr/>
        <a:lstStyle/>
        <a:p>
          <a:endParaRPr lang="ru-RU"/>
        </a:p>
      </dgm:t>
    </dgm:pt>
    <dgm:pt modelId="{8CA1FB4F-7D11-40E1-8793-8F778D6FB38C}">
      <dgm:prSet custT="1"/>
      <dgm:spPr/>
      <dgm:t>
        <a:bodyPr/>
        <a:lstStyle/>
        <a:p>
          <a:r>
            <a:rPr lang="ru-RU" sz="2000" b="1" i="1" dirty="0"/>
            <a:t>система смазки.</a:t>
          </a:r>
          <a:endParaRPr lang="ru-RU" sz="2000" dirty="0"/>
        </a:p>
      </dgm:t>
    </dgm:pt>
    <dgm:pt modelId="{87ABF846-7CE1-4C37-9F5B-170C0AC705F9}" type="parTrans" cxnId="{C49361F3-FB3E-4DED-9699-11DAF9D69B36}">
      <dgm:prSet/>
      <dgm:spPr/>
      <dgm:t>
        <a:bodyPr/>
        <a:lstStyle/>
        <a:p>
          <a:endParaRPr lang="ru-RU"/>
        </a:p>
      </dgm:t>
    </dgm:pt>
    <dgm:pt modelId="{696368EE-1315-4924-8FFE-1B9A1AE02829}" type="sibTrans" cxnId="{C49361F3-FB3E-4DED-9699-11DAF9D69B36}">
      <dgm:prSet/>
      <dgm:spPr/>
      <dgm:t>
        <a:bodyPr/>
        <a:lstStyle/>
        <a:p>
          <a:endParaRPr lang="ru-RU"/>
        </a:p>
      </dgm:t>
    </dgm:pt>
    <dgm:pt modelId="{54E430D4-0940-4B6A-AD3E-2BB68C90B010}" type="pres">
      <dgm:prSet presAssocID="{4BD828C8-F0CB-4140-8B95-C0ADB66F3D95}" presName="linear" presStyleCnt="0">
        <dgm:presLayoutVars>
          <dgm:dir/>
          <dgm:animLvl val="lvl"/>
          <dgm:resizeHandles val="exact"/>
        </dgm:presLayoutVars>
      </dgm:prSet>
      <dgm:spPr/>
    </dgm:pt>
    <dgm:pt modelId="{B5462DC0-E456-40DB-84A6-4529E813843E}" type="pres">
      <dgm:prSet presAssocID="{58C33C0B-0E08-44FB-97BB-A10AC0088F59}" presName="parentLin" presStyleCnt="0"/>
      <dgm:spPr/>
    </dgm:pt>
    <dgm:pt modelId="{68DDC4CE-54E6-4A16-9BE3-7B03A2145354}" type="pres">
      <dgm:prSet presAssocID="{58C33C0B-0E08-44FB-97BB-A10AC0088F59}" presName="parentLeftMargin" presStyleLbl="node1" presStyleIdx="0" presStyleCnt="6"/>
      <dgm:spPr/>
    </dgm:pt>
    <dgm:pt modelId="{A4482474-D0C9-4930-B00F-C777419F36CF}" type="pres">
      <dgm:prSet presAssocID="{58C33C0B-0E08-44FB-97BB-A10AC0088F59}" presName="parentText" presStyleLbl="node1" presStyleIdx="0" presStyleCnt="6" custLinFactNeighborX="-14894" custLinFactNeighborY="102">
        <dgm:presLayoutVars>
          <dgm:chMax val="0"/>
          <dgm:bulletEnabled val="1"/>
        </dgm:presLayoutVars>
      </dgm:prSet>
      <dgm:spPr/>
    </dgm:pt>
    <dgm:pt modelId="{64BF9FC6-2B7A-42DD-9A45-DD976E2C5AB2}" type="pres">
      <dgm:prSet presAssocID="{58C33C0B-0E08-44FB-97BB-A10AC0088F59}" presName="negativeSpace" presStyleCnt="0"/>
      <dgm:spPr/>
    </dgm:pt>
    <dgm:pt modelId="{8705385E-2454-40A9-9A78-738FA6706A62}" type="pres">
      <dgm:prSet presAssocID="{58C33C0B-0E08-44FB-97BB-A10AC0088F59}" presName="childText" presStyleLbl="conFgAcc1" presStyleIdx="0" presStyleCnt="6">
        <dgm:presLayoutVars>
          <dgm:bulletEnabled val="1"/>
        </dgm:presLayoutVars>
      </dgm:prSet>
      <dgm:spPr/>
    </dgm:pt>
    <dgm:pt modelId="{F96E42DE-2A48-46C9-93F6-D7C51D5D694E}" type="pres">
      <dgm:prSet presAssocID="{8BC774F4-78C5-4D09-B4F5-20D95F80DA5C}" presName="spaceBetweenRectangles" presStyleCnt="0"/>
      <dgm:spPr/>
    </dgm:pt>
    <dgm:pt modelId="{7CFE3485-0A49-4002-97EE-2D6ABC62B3D0}" type="pres">
      <dgm:prSet presAssocID="{4E6D9E9E-CAD3-4F25-A491-79B59A73869E}" presName="parentLin" presStyleCnt="0"/>
      <dgm:spPr/>
    </dgm:pt>
    <dgm:pt modelId="{013040C1-977C-433E-B77C-92F50BE9EB7A}" type="pres">
      <dgm:prSet presAssocID="{4E6D9E9E-CAD3-4F25-A491-79B59A73869E}" presName="parentLeftMargin" presStyleLbl="node1" presStyleIdx="0" presStyleCnt="6"/>
      <dgm:spPr/>
    </dgm:pt>
    <dgm:pt modelId="{0B59372F-E362-4B19-80E8-C2B7A4341CBD}" type="pres">
      <dgm:prSet presAssocID="{4E6D9E9E-CAD3-4F25-A491-79B59A73869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6401C61-A44B-4F15-B018-A2B8926E9058}" type="pres">
      <dgm:prSet presAssocID="{4E6D9E9E-CAD3-4F25-A491-79B59A73869E}" presName="negativeSpace" presStyleCnt="0"/>
      <dgm:spPr/>
    </dgm:pt>
    <dgm:pt modelId="{B6C17BC2-4AFD-4D7D-AF39-E90BED30FC76}" type="pres">
      <dgm:prSet presAssocID="{4E6D9E9E-CAD3-4F25-A491-79B59A73869E}" presName="childText" presStyleLbl="conFgAcc1" presStyleIdx="1" presStyleCnt="6">
        <dgm:presLayoutVars>
          <dgm:bulletEnabled val="1"/>
        </dgm:presLayoutVars>
      </dgm:prSet>
      <dgm:spPr/>
    </dgm:pt>
    <dgm:pt modelId="{4164437E-88DB-41AE-9ECB-F7217CCF7DD6}" type="pres">
      <dgm:prSet presAssocID="{E355804F-07F1-4776-B118-032D5EFB1E82}" presName="spaceBetweenRectangles" presStyleCnt="0"/>
      <dgm:spPr/>
    </dgm:pt>
    <dgm:pt modelId="{E8CAFF7A-5289-43D1-A267-D2B17CEE1796}" type="pres">
      <dgm:prSet presAssocID="{FCC3FC23-6BAC-4DD2-8A2A-D7F606E4FD44}" presName="parentLin" presStyleCnt="0"/>
      <dgm:spPr/>
    </dgm:pt>
    <dgm:pt modelId="{A1D11ACE-5458-4718-8BC8-B951572EE356}" type="pres">
      <dgm:prSet presAssocID="{FCC3FC23-6BAC-4DD2-8A2A-D7F606E4FD44}" presName="parentLeftMargin" presStyleLbl="node1" presStyleIdx="1" presStyleCnt="6"/>
      <dgm:spPr/>
    </dgm:pt>
    <dgm:pt modelId="{91AFAF5B-50A1-48AA-B4D1-83873190C68A}" type="pres">
      <dgm:prSet presAssocID="{FCC3FC23-6BAC-4DD2-8A2A-D7F606E4FD44}" presName="parentText" presStyleLbl="node1" presStyleIdx="2" presStyleCnt="6" custLinFactNeighborY="1087">
        <dgm:presLayoutVars>
          <dgm:chMax val="0"/>
          <dgm:bulletEnabled val="1"/>
        </dgm:presLayoutVars>
      </dgm:prSet>
      <dgm:spPr/>
    </dgm:pt>
    <dgm:pt modelId="{3522539C-81BA-488D-B382-11997AE52F78}" type="pres">
      <dgm:prSet presAssocID="{FCC3FC23-6BAC-4DD2-8A2A-D7F606E4FD44}" presName="negativeSpace" presStyleCnt="0"/>
      <dgm:spPr/>
    </dgm:pt>
    <dgm:pt modelId="{0495DFCA-D947-44BA-B408-D27E0B2A430D}" type="pres">
      <dgm:prSet presAssocID="{FCC3FC23-6BAC-4DD2-8A2A-D7F606E4FD44}" presName="childText" presStyleLbl="conFgAcc1" presStyleIdx="2" presStyleCnt="6" custLinFactNeighborY="510">
        <dgm:presLayoutVars>
          <dgm:bulletEnabled val="1"/>
        </dgm:presLayoutVars>
      </dgm:prSet>
      <dgm:spPr/>
    </dgm:pt>
    <dgm:pt modelId="{8F241C98-F308-4B1E-BAF4-D84556DA35F9}" type="pres">
      <dgm:prSet presAssocID="{8834CE68-77B1-411A-96B8-3762FD2C7BBB}" presName="spaceBetweenRectangles" presStyleCnt="0"/>
      <dgm:spPr/>
    </dgm:pt>
    <dgm:pt modelId="{045A5450-3D89-4299-8137-E907B8EAAF96}" type="pres">
      <dgm:prSet presAssocID="{F3C4838E-5844-496B-B4EF-F4D54BC3381A}" presName="parentLin" presStyleCnt="0"/>
      <dgm:spPr/>
    </dgm:pt>
    <dgm:pt modelId="{3DA7C38D-A180-468A-A20D-0C98982209D7}" type="pres">
      <dgm:prSet presAssocID="{F3C4838E-5844-496B-B4EF-F4D54BC3381A}" presName="parentLeftMargin" presStyleLbl="node1" presStyleIdx="2" presStyleCnt="6" custLinFactNeighborY="1087"/>
      <dgm:spPr/>
    </dgm:pt>
    <dgm:pt modelId="{0F981466-99B5-4E24-8C23-4181C6FB2633}" type="pres">
      <dgm:prSet presAssocID="{F3C4838E-5844-496B-B4EF-F4D54BC3381A}" presName="parentText" presStyleLbl="node1" presStyleIdx="3" presStyleCnt="6" custLinFactNeighborY="-5405">
        <dgm:presLayoutVars>
          <dgm:chMax val="0"/>
          <dgm:bulletEnabled val="1"/>
        </dgm:presLayoutVars>
      </dgm:prSet>
      <dgm:spPr/>
    </dgm:pt>
    <dgm:pt modelId="{5FF73CB0-D8BE-4197-BA41-122CC8670B36}" type="pres">
      <dgm:prSet presAssocID="{F3C4838E-5844-496B-B4EF-F4D54BC3381A}" presName="negativeSpace" presStyleCnt="0"/>
      <dgm:spPr/>
    </dgm:pt>
    <dgm:pt modelId="{6331DFAB-0027-4529-BCBF-CA6249160616}" type="pres">
      <dgm:prSet presAssocID="{F3C4838E-5844-496B-B4EF-F4D54BC3381A}" presName="childText" presStyleLbl="conFgAcc1" presStyleIdx="3" presStyleCnt="6">
        <dgm:presLayoutVars>
          <dgm:bulletEnabled val="1"/>
        </dgm:presLayoutVars>
      </dgm:prSet>
      <dgm:spPr/>
    </dgm:pt>
    <dgm:pt modelId="{8A28D02A-8F85-4F84-9A02-C9FFA32ACA0B}" type="pres">
      <dgm:prSet presAssocID="{2E0F7A4E-7625-426D-998D-B2EE46E0820D}" presName="spaceBetweenRectangles" presStyleCnt="0"/>
      <dgm:spPr/>
    </dgm:pt>
    <dgm:pt modelId="{A3C547ED-D138-441A-BE49-309B13FB7F21}" type="pres">
      <dgm:prSet presAssocID="{DE741341-C480-4EF9-9940-CE8281293B81}" presName="parentLin" presStyleCnt="0"/>
      <dgm:spPr/>
    </dgm:pt>
    <dgm:pt modelId="{CA2AE782-9DC3-484A-8472-3A6F32E2CFE2}" type="pres">
      <dgm:prSet presAssocID="{DE741341-C480-4EF9-9940-CE8281293B81}" presName="parentLeftMargin" presStyleLbl="node1" presStyleIdx="3" presStyleCnt="6" custLinFactNeighborY="-5405"/>
      <dgm:spPr/>
    </dgm:pt>
    <dgm:pt modelId="{FA6766B1-BAA4-4092-9774-A8DD6C7FF2F7}" type="pres">
      <dgm:prSet presAssocID="{DE741341-C480-4EF9-9940-CE8281293B81}" presName="parentText" presStyleLbl="node1" presStyleIdx="4" presStyleCnt="6" custLinFactNeighborY="-971">
        <dgm:presLayoutVars>
          <dgm:chMax val="0"/>
          <dgm:bulletEnabled val="1"/>
        </dgm:presLayoutVars>
      </dgm:prSet>
      <dgm:spPr/>
    </dgm:pt>
    <dgm:pt modelId="{6AAA7D1F-EDDE-47B0-B999-EC66FA574A69}" type="pres">
      <dgm:prSet presAssocID="{DE741341-C480-4EF9-9940-CE8281293B81}" presName="negativeSpace" presStyleCnt="0"/>
      <dgm:spPr/>
    </dgm:pt>
    <dgm:pt modelId="{7DA38EAA-4FEC-46C8-A2C6-D3614F392825}" type="pres">
      <dgm:prSet presAssocID="{DE741341-C480-4EF9-9940-CE8281293B81}" presName="childText" presStyleLbl="conFgAcc1" presStyleIdx="4" presStyleCnt="6">
        <dgm:presLayoutVars>
          <dgm:bulletEnabled val="1"/>
        </dgm:presLayoutVars>
      </dgm:prSet>
      <dgm:spPr/>
    </dgm:pt>
    <dgm:pt modelId="{A008E64D-DD14-4058-AD15-45203F3F1535}" type="pres">
      <dgm:prSet presAssocID="{42F683AA-CD2C-42B4-A3B2-FB65A4362BD3}" presName="spaceBetweenRectangles" presStyleCnt="0"/>
      <dgm:spPr/>
    </dgm:pt>
    <dgm:pt modelId="{2842B643-1EB4-4CBF-B10D-7C2659BBFAF6}" type="pres">
      <dgm:prSet presAssocID="{8CA1FB4F-7D11-40E1-8793-8F778D6FB38C}" presName="parentLin" presStyleCnt="0"/>
      <dgm:spPr/>
    </dgm:pt>
    <dgm:pt modelId="{57A1FA00-9608-42FA-A59D-15207883E15E}" type="pres">
      <dgm:prSet presAssocID="{8CA1FB4F-7D11-40E1-8793-8F778D6FB38C}" presName="parentLeftMargin" presStyleLbl="node1" presStyleIdx="4" presStyleCnt="6" custLinFactNeighborY="-971"/>
      <dgm:spPr/>
    </dgm:pt>
    <dgm:pt modelId="{4984BC63-8575-4641-B337-4B14D39AB7CA}" type="pres">
      <dgm:prSet presAssocID="{8CA1FB4F-7D11-40E1-8793-8F778D6FB38C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1BE99F46-0362-42C3-A73D-DD23463BF0C0}" type="pres">
      <dgm:prSet presAssocID="{8CA1FB4F-7D11-40E1-8793-8F778D6FB38C}" presName="negativeSpace" presStyleCnt="0"/>
      <dgm:spPr/>
    </dgm:pt>
    <dgm:pt modelId="{D9E8207A-8374-4D12-9416-E1C8421E4286}" type="pres">
      <dgm:prSet presAssocID="{8CA1FB4F-7D11-40E1-8793-8F778D6FB38C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30F9E01-A0EE-4265-AB54-DA6DD1FC2E41}" type="presOf" srcId="{F3C4838E-5844-496B-B4EF-F4D54BC3381A}" destId="{0F981466-99B5-4E24-8C23-4181C6FB2633}" srcOrd="1" destOrd="0" presId="urn:microsoft.com/office/officeart/2005/8/layout/list1"/>
    <dgm:cxn modelId="{7E379D35-6755-4597-A3B6-762B998406BC}" type="presOf" srcId="{4BD828C8-F0CB-4140-8B95-C0ADB66F3D95}" destId="{54E430D4-0940-4B6A-AD3E-2BB68C90B010}" srcOrd="0" destOrd="0" presId="urn:microsoft.com/office/officeart/2005/8/layout/list1"/>
    <dgm:cxn modelId="{BEDB3E45-02D9-4C70-98C1-AA1F5FAD369B}" type="presOf" srcId="{4E6D9E9E-CAD3-4F25-A491-79B59A73869E}" destId="{013040C1-977C-433E-B77C-92F50BE9EB7A}" srcOrd="0" destOrd="0" presId="urn:microsoft.com/office/officeart/2005/8/layout/list1"/>
    <dgm:cxn modelId="{B27E0C67-31D8-407F-8DBF-E2F128CEF492}" srcId="{4BD828C8-F0CB-4140-8B95-C0ADB66F3D95}" destId="{4E6D9E9E-CAD3-4F25-A491-79B59A73869E}" srcOrd="1" destOrd="0" parTransId="{5FAB4D72-AC20-460C-BD77-8CB6FBF13734}" sibTransId="{E355804F-07F1-4776-B118-032D5EFB1E82}"/>
    <dgm:cxn modelId="{A1D4C249-D131-4377-80EB-8731261A1290}" type="presOf" srcId="{8CA1FB4F-7D11-40E1-8793-8F778D6FB38C}" destId="{57A1FA00-9608-42FA-A59D-15207883E15E}" srcOrd="0" destOrd="0" presId="urn:microsoft.com/office/officeart/2005/8/layout/list1"/>
    <dgm:cxn modelId="{7F21864A-F9BD-4FD5-9A20-027AB32CE1C9}" type="presOf" srcId="{DE741341-C480-4EF9-9940-CE8281293B81}" destId="{FA6766B1-BAA4-4092-9774-A8DD6C7FF2F7}" srcOrd="1" destOrd="0" presId="urn:microsoft.com/office/officeart/2005/8/layout/list1"/>
    <dgm:cxn modelId="{961C7D51-753E-472D-873F-360A0CDF9F79}" type="presOf" srcId="{8CA1FB4F-7D11-40E1-8793-8F778D6FB38C}" destId="{4984BC63-8575-4641-B337-4B14D39AB7CA}" srcOrd="1" destOrd="0" presId="urn:microsoft.com/office/officeart/2005/8/layout/list1"/>
    <dgm:cxn modelId="{ABF8DB58-D6A1-45FD-873F-BA5B7ECE1559}" type="presOf" srcId="{F3C4838E-5844-496B-B4EF-F4D54BC3381A}" destId="{3DA7C38D-A180-468A-A20D-0C98982209D7}" srcOrd="0" destOrd="0" presId="urn:microsoft.com/office/officeart/2005/8/layout/list1"/>
    <dgm:cxn modelId="{10E04B80-14D8-4743-BC40-55062C326976}" type="presOf" srcId="{FCC3FC23-6BAC-4DD2-8A2A-D7F606E4FD44}" destId="{91AFAF5B-50A1-48AA-B4D1-83873190C68A}" srcOrd="1" destOrd="0" presId="urn:microsoft.com/office/officeart/2005/8/layout/list1"/>
    <dgm:cxn modelId="{49989480-B608-46C6-9180-49241BE138AF}" type="presOf" srcId="{58C33C0B-0E08-44FB-97BB-A10AC0088F59}" destId="{A4482474-D0C9-4930-B00F-C777419F36CF}" srcOrd="1" destOrd="0" presId="urn:microsoft.com/office/officeart/2005/8/layout/list1"/>
    <dgm:cxn modelId="{682ED588-169C-45DE-B88D-81D44323B8EA}" type="presOf" srcId="{4E6D9E9E-CAD3-4F25-A491-79B59A73869E}" destId="{0B59372F-E362-4B19-80E8-C2B7A4341CBD}" srcOrd="1" destOrd="0" presId="urn:microsoft.com/office/officeart/2005/8/layout/list1"/>
    <dgm:cxn modelId="{612BE398-3E40-4E6F-9C30-AB5BBD3E783C}" srcId="{4BD828C8-F0CB-4140-8B95-C0ADB66F3D95}" destId="{F3C4838E-5844-496B-B4EF-F4D54BC3381A}" srcOrd="3" destOrd="0" parTransId="{4E561E3D-6F00-4FA9-8222-66CAD1645CFA}" sibTransId="{2E0F7A4E-7625-426D-998D-B2EE46E0820D}"/>
    <dgm:cxn modelId="{06D14FAE-6DEC-4F36-B0D5-41B3D68C2D7C}" type="presOf" srcId="{DE741341-C480-4EF9-9940-CE8281293B81}" destId="{CA2AE782-9DC3-484A-8472-3A6F32E2CFE2}" srcOrd="0" destOrd="0" presId="urn:microsoft.com/office/officeart/2005/8/layout/list1"/>
    <dgm:cxn modelId="{513DFECA-F372-47F7-B67F-203363754472}" type="presOf" srcId="{FCC3FC23-6BAC-4DD2-8A2A-D7F606E4FD44}" destId="{A1D11ACE-5458-4718-8BC8-B951572EE356}" srcOrd="0" destOrd="0" presId="urn:microsoft.com/office/officeart/2005/8/layout/list1"/>
    <dgm:cxn modelId="{7C3A0FCD-BAD2-4787-BB57-0D5D421D7E6F}" srcId="{4BD828C8-F0CB-4140-8B95-C0ADB66F3D95}" destId="{DE741341-C480-4EF9-9940-CE8281293B81}" srcOrd="4" destOrd="0" parTransId="{D5854F64-4043-4232-BAC4-4226F5171978}" sibTransId="{42F683AA-CD2C-42B4-A3B2-FB65A4362BD3}"/>
    <dgm:cxn modelId="{3879A0D0-6D18-4531-933C-3E6B0304BEA8}" srcId="{4BD828C8-F0CB-4140-8B95-C0ADB66F3D95}" destId="{58C33C0B-0E08-44FB-97BB-A10AC0088F59}" srcOrd="0" destOrd="0" parTransId="{B3D0C6F3-2EFF-4312-A4E3-61C4BA001639}" sibTransId="{8BC774F4-78C5-4D09-B4F5-20D95F80DA5C}"/>
    <dgm:cxn modelId="{B14AA2D7-1ED8-4C52-8B10-9E6FDF2B9F00}" type="presOf" srcId="{58C33C0B-0E08-44FB-97BB-A10AC0088F59}" destId="{68DDC4CE-54E6-4A16-9BE3-7B03A2145354}" srcOrd="0" destOrd="0" presId="urn:microsoft.com/office/officeart/2005/8/layout/list1"/>
    <dgm:cxn modelId="{2C5318F0-3B51-4FF8-B7D3-321CAE1B27CC}" srcId="{4BD828C8-F0CB-4140-8B95-C0ADB66F3D95}" destId="{FCC3FC23-6BAC-4DD2-8A2A-D7F606E4FD44}" srcOrd="2" destOrd="0" parTransId="{929031E3-98E4-41CB-BE44-E2364D84586B}" sibTransId="{8834CE68-77B1-411A-96B8-3762FD2C7BBB}"/>
    <dgm:cxn modelId="{C49361F3-FB3E-4DED-9699-11DAF9D69B36}" srcId="{4BD828C8-F0CB-4140-8B95-C0ADB66F3D95}" destId="{8CA1FB4F-7D11-40E1-8793-8F778D6FB38C}" srcOrd="5" destOrd="0" parTransId="{87ABF846-7CE1-4C37-9F5B-170C0AC705F9}" sibTransId="{696368EE-1315-4924-8FFE-1B9A1AE02829}"/>
    <dgm:cxn modelId="{165DD76A-7D63-412E-AAF9-F816F9F8A4AB}" type="presParOf" srcId="{54E430D4-0940-4B6A-AD3E-2BB68C90B010}" destId="{B5462DC0-E456-40DB-84A6-4529E813843E}" srcOrd="0" destOrd="0" presId="urn:microsoft.com/office/officeart/2005/8/layout/list1"/>
    <dgm:cxn modelId="{C5DBB148-978F-475A-A8BD-BF231730344B}" type="presParOf" srcId="{B5462DC0-E456-40DB-84A6-4529E813843E}" destId="{68DDC4CE-54E6-4A16-9BE3-7B03A2145354}" srcOrd="0" destOrd="0" presId="urn:microsoft.com/office/officeart/2005/8/layout/list1"/>
    <dgm:cxn modelId="{4154FFB9-593C-4A8A-ADC0-4305632775CF}" type="presParOf" srcId="{B5462DC0-E456-40DB-84A6-4529E813843E}" destId="{A4482474-D0C9-4930-B00F-C777419F36CF}" srcOrd="1" destOrd="0" presId="urn:microsoft.com/office/officeart/2005/8/layout/list1"/>
    <dgm:cxn modelId="{04CBB4A9-5866-4108-88D1-079C39176420}" type="presParOf" srcId="{54E430D4-0940-4B6A-AD3E-2BB68C90B010}" destId="{64BF9FC6-2B7A-42DD-9A45-DD976E2C5AB2}" srcOrd="1" destOrd="0" presId="urn:microsoft.com/office/officeart/2005/8/layout/list1"/>
    <dgm:cxn modelId="{48F39860-9840-4E35-AB87-9FDD7ACA4431}" type="presParOf" srcId="{54E430D4-0940-4B6A-AD3E-2BB68C90B010}" destId="{8705385E-2454-40A9-9A78-738FA6706A62}" srcOrd="2" destOrd="0" presId="urn:microsoft.com/office/officeart/2005/8/layout/list1"/>
    <dgm:cxn modelId="{097A6ADA-048C-4CA4-B9BA-B7529B76816B}" type="presParOf" srcId="{54E430D4-0940-4B6A-AD3E-2BB68C90B010}" destId="{F96E42DE-2A48-46C9-93F6-D7C51D5D694E}" srcOrd="3" destOrd="0" presId="urn:microsoft.com/office/officeart/2005/8/layout/list1"/>
    <dgm:cxn modelId="{DAE0ED26-59A9-4725-A733-371B10F624C1}" type="presParOf" srcId="{54E430D4-0940-4B6A-AD3E-2BB68C90B010}" destId="{7CFE3485-0A49-4002-97EE-2D6ABC62B3D0}" srcOrd="4" destOrd="0" presId="urn:microsoft.com/office/officeart/2005/8/layout/list1"/>
    <dgm:cxn modelId="{E130FDED-713E-4231-B5F6-51C3AAF7F9CB}" type="presParOf" srcId="{7CFE3485-0A49-4002-97EE-2D6ABC62B3D0}" destId="{013040C1-977C-433E-B77C-92F50BE9EB7A}" srcOrd="0" destOrd="0" presId="urn:microsoft.com/office/officeart/2005/8/layout/list1"/>
    <dgm:cxn modelId="{D08E7DFE-51B7-4642-9C77-0EFC64521EA3}" type="presParOf" srcId="{7CFE3485-0A49-4002-97EE-2D6ABC62B3D0}" destId="{0B59372F-E362-4B19-80E8-C2B7A4341CBD}" srcOrd="1" destOrd="0" presId="urn:microsoft.com/office/officeart/2005/8/layout/list1"/>
    <dgm:cxn modelId="{B0384A53-2772-43B4-9A89-53002F3C8E5D}" type="presParOf" srcId="{54E430D4-0940-4B6A-AD3E-2BB68C90B010}" destId="{96401C61-A44B-4F15-B018-A2B8926E9058}" srcOrd="5" destOrd="0" presId="urn:microsoft.com/office/officeart/2005/8/layout/list1"/>
    <dgm:cxn modelId="{16F043BF-4E77-44E4-B2CD-3D005E3CE397}" type="presParOf" srcId="{54E430D4-0940-4B6A-AD3E-2BB68C90B010}" destId="{B6C17BC2-4AFD-4D7D-AF39-E90BED30FC76}" srcOrd="6" destOrd="0" presId="urn:microsoft.com/office/officeart/2005/8/layout/list1"/>
    <dgm:cxn modelId="{C97D7015-82A6-450E-B6C1-F84A58159E5D}" type="presParOf" srcId="{54E430D4-0940-4B6A-AD3E-2BB68C90B010}" destId="{4164437E-88DB-41AE-9ECB-F7217CCF7DD6}" srcOrd="7" destOrd="0" presId="urn:microsoft.com/office/officeart/2005/8/layout/list1"/>
    <dgm:cxn modelId="{8A837DDC-5171-4157-95E0-29B131C3A6B2}" type="presParOf" srcId="{54E430D4-0940-4B6A-AD3E-2BB68C90B010}" destId="{E8CAFF7A-5289-43D1-A267-D2B17CEE1796}" srcOrd="8" destOrd="0" presId="urn:microsoft.com/office/officeart/2005/8/layout/list1"/>
    <dgm:cxn modelId="{77A652DA-FA8A-4339-8F5F-FF76B2D63EB1}" type="presParOf" srcId="{E8CAFF7A-5289-43D1-A267-D2B17CEE1796}" destId="{A1D11ACE-5458-4718-8BC8-B951572EE356}" srcOrd="0" destOrd="0" presId="urn:microsoft.com/office/officeart/2005/8/layout/list1"/>
    <dgm:cxn modelId="{F1507DBE-27C9-4EE0-85F4-016898C5EC8F}" type="presParOf" srcId="{E8CAFF7A-5289-43D1-A267-D2B17CEE1796}" destId="{91AFAF5B-50A1-48AA-B4D1-83873190C68A}" srcOrd="1" destOrd="0" presId="urn:microsoft.com/office/officeart/2005/8/layout/list1"/>
    <dgm:cxn modelId="{FA7CD369-EB1B-4183-B59A-D2336C4FC0EC}" type="presParOf" srcId="{54E430D4-0940-4B6A-AD3E-2BB68C90B010}" destId="{3522539C-81BA-488D-B382-11997AE52F78}" srcOrd="9" destOrd="0" presId="urn:microsoft.com/office/officeart/2005/8/layout/list1"/>
    <dgm:cxn modelId="{C74E439B-54A8-4199-B7F8-9819FC17D6C4}" type="presParOf" srcId="{54E430D4-0940-4B6A-AD3E-2BB68C90B010}" destId="{0495DFCA-D947-44BA-B408-D27E0B2A430D}" srcOrd="10" destOrd="0" presId="urn:microsoft.com/office/officeart/2005/8/layout/list1"/>
    <dgm:cxn modelId="{98E087CA-A3F4-4499-B1FD-6A7C878880D9}" type="presParOf" srcId="{54E430D4-0940-4B6A-AD3E-2BB68C90B010}" destId="{8F241C98-F308-4B1E-BAF4-D84556DA35F9}" srcOrd="11" destOrd="0" presId="urn:microsoft.com/office/officeart/2005/8/layout/list1"/>
    <dgm:cxn modelId="{3755F65A-EE62-4055-9971-3105A42B338F}" type="presParOf" srcId="{54E430D4-0940-4B6A-AD3E-2BB68C90B010}" destId="{045A5450-3D89-4299-8137-E907B8EAAF96}" srcOrd="12" destOrd="0" presId="urn:microsoft.com/office/officeart/2005/8/layout/list1"/>
    <dgm:cxn modelId="{8AE59A69-5A4F-49B4-ADBA-FEF0B626591A}" type="presParOf" srcId="{045A5450-3D89-4299-8137-E907B8EAAF96}" destId="{3DA7C38D-A180-468A-A20D-0C98982209D7}" srcOrd="0" destOrd="0" presId="urn:microsoft.com/office/officeart/2005/8/layout/list1"/>
    <dgm:cxn modelId="{C69E5C07-BD5C-49AB-B25C-8AF6D195A2A3}" type="presParOf" srcId="{045A5450-3D89-4299-8137-E907B8EAAF96}" destId="{0F981466-99B5-4E24-8C23-4181C6FB2633}" srcOrd="1" destOrd="0" presId="urn:microsoft.com/office/officeart/2005/8/layout/list1"/>
    <dgm:cxn modelId="{AAD17CC8-FD5B-493D-8428-2DF1CB804439}" type="presParOf" srcId="{54E430D4-0940-4B6A-AD3E-2BB68C90B010}" destId="{5FF73CB0-D8BE-4197-BA41-122CC8670B36}" srcOrd="13" destOrd="0" presId="urn:microsoft.com/office/officeart/2005/8/layout/list1"/>
    <dgm:cxn modelId="{464359C8-EECB-42B0-BFDF-3B325994C5D8}" type="presParOf" srcId="{54E430D4-0940-4B6A-AD3E-2BB68C90B010}" destId="{6331DFAB-0027-4529-BCBF-CA6249160616}" srcOrd="14" destOrd="0" presId="urn:microsoft.com/office/officeart/2005/8/layout/list1"/>
    <dgm:cxn modelId="{BBD6802C-44AB-4A7E-BDAC-1AE57876E66C}" type="presParOf" srcId="{54E430D4-0940-4B6A-AD3E-2BB68C90B010}" destId="{8A28D02A-8F85-4F84-9A02-C9FFA32ACA0B}" srcOrd="15" destOrd="0" presId="urn:microsoft.com/office/officeart/2005/8/layout/list1"/>
    <dgm:cxn modelId="{7C4DC56D-3B86-4050-A2DE-CDA7B1A4D7C3}" type="presParOf" srcId="{54E430D4-0940-4B6A-AD3E-2BB68C90B010}" destId="{A3C547ED-D138-441A-BE49-309B13FB7F21}" srcOrd="16" destOrd="0" presId="urn:microsoft.com/office/officeart/2005/8/layout/list1"/>
    <dgm:cxn modelId="{8A3DE7B8-21D7-4852-9A69-88E03E40CA33}" type="presParOf" srcId="{A3C547ED-D138-441A-BE49-309B13FB7F21}" destId="{CA2AE782-9DC3-484A-8472-3A6F32E2CFE2}" srcOrd="0" destOrd="0" presId="urn:microsoft.com/office/officeart/2005/8/layout/list1"/>
    <dgm:cxn modelId="{1EFD5708-9738-47A3-881E-2DA40DF467C0}" type="presParOf" srcId="{A3C547ED-D138-441A-BE49-309B13FB7F21}" destId="{FA6766B1-BAA4-4092-9774-A8DD6C7FF2F7}" srcOrd="1" destOrd="0" presId="urn:microsoft.com/office/officeart/2005/8/layout/list1"/>
    <dgm:cxn modelId="{7D870B10-1E39-48EA-BDC8-8161173953A1}" type="presParOf" srcId="{54E430D4-0940-4B6A-AD3E-2BB68C90B010}" destId="{6AAA7D1F-EDDE-47B0-B999-EC66FA574A69}" srcOrd="17" destOrd="0" presId="urn:microsoft.com/office/officeart/2005/8/layout/list1"/>
    <dgm:cxn modelId="{9BAA286B-C06C-4B75-892A-7FDF1D040C96}" type="presParOf" srcId="{54E430D4-0940-4B6A-AD3E-2BB68C90B010}" destId="{7DA38EAA-4FEC-46C8-A2C6-D3614F392825}" srcOrd="18" destOrd="0" presId="urn:microsoft.com/office/officeart/2005/8/layout/list1"/>
    <dgm:cxn modelId="{762C7673-F060-4039-8326-CC3150705FC1}" type="presParOf" srcId="{54E430D4-0940-4B6A-AD3E-2BB68C90B010}" destId="{A008E64D-DD14-4058-AD15-45203F3F1535}" srcOrd="19" destOrd="0" presId="urn:microsoft.com/office/officeart/2005/8/layout/list1"/>
    <dgm:cxn modelId="{00779014-888E-480F-AC2B-7FFB43D91D66}" type="presParOf" srcId="{54E430D4-0940-4B6A-AD3E-2BB68C90B010}" destId="{2842B643-1EB4-4CBF-B10D-7C2659BBFAF6}" srcOrd="20" destOrd="0" presId="urn:microsoft.com/office/officeart/2005/8/layout/list1"/>
    <dgm:cxn modelId="{8D5F65D7-6680-4946-B02E-D502199E93F1}" type="presParOf" srcId="{2842B643-1EB4-4CBF-B10D-7C2659BBFAF6}" destId="{57A1FA00-9608-42FA-A59D-15207883E15E}" srcOrd="0" destOrd="0" presId="urn:microsoft.com/office/officeart/2005/8/layout/list1"/>
    <dgm:cxn modelId="{76ADCB7B-2520-4968-96DB-8D8309E785E3}" type="presParOf" srcId="{2842B643-1EB4-4CBF-B10D-7C2659BBFAF6}" destId="{4984BC63-8575-4641-B337-4B14D39AB7CA}" srcOrd="1" destOrd="0" presId="urn:microsoft.com/office/officeart/2005/8/layout/list1"/>
    <dgm:cxn modelId="{96BA2447-800D-4441-8BA5-8A8A103B9300}" type="presParOf" srcId="{54E430D4-0940-4B6A-AD3E-2BB68C90B010}" destId="{1BE99F46-0362-42C3-A73D-DD23463BF0C0}" srcOrd="21" destOrd="0" presId="urn:microsoft.com/office/officeart/2005/8/layout/list1"/>
    <dgm:cxn modelId="{558FB514-873B-4127-8AD7-2EB79A87B46D}" type="presParOf" srcId="{54E430D4-0940-4B6A-AD3E-2BB68C90B010}" destId="{D9E8207A-8374-4D12-9416-E1C8421E428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5385E-2454-40A9-9A78-738FA6706A62}">
      <dsp:nvSpPr>
        <dsp:cNvPr id="0" name=""/>
        <dsp:cNvSpPr/>
      </dsp:nvSpPr>
      <dsp:spPr>
        <a:xfrm>
          <a:off x="0" y="341339"/>
          <a:ext cx="71628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82474-D0C9-4930-B00F-C777419F36CF}">
      <dsp:nvSpPr>
        <dsp:cNvPr id="0" name=""/>
        <dsp:cNvSpPr/>
      </dsp:nvSpPr>
      <dsp:spPr>
        <a:xfrm>
          <a:off x="304798" y="76201"/>
          <a:ext cx="5013960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/>
            <a:t>кривошипно-шатунный механизм;</a:t>
          </a:r>
          <a:endParaRPr lang="ru-RU" sz="2000" kern="1200" dirty="0"/>
        </a:p>
      </dsp:txBody>
      <dsp:txXfrm>
        <a:off x="330737" y="102140"/>
        <a:ext cx="4962082" cy="479482"/>
      </dsp:txXfrm>
    </dsp:sp>
    <dsp:sp modelId="{B6C17BC2-4AFD-4D7D-AF39-E90BED30FC76}">
      <dsp:nvSpPr>
        <dsp:cNvPr id="0" name=""/>
        <dsp:cNvSpPr/>
      </dsp:nvSpPr>
      <dsp:spPr>
        <a:xfrm>
          <a:off x="0" y="1157819"/>
          <a:ext cx="71628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2349466"/>
              <a:satOff val="19487"/>
              <a:lumOff val="11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9372F-E362-4B19-80E8-C2B7A4341CBD}">
      <dsp:nvSpPr>
        <dsp:cNvPr id="0" name=""/>
        <dsp:cNvSpPr/>
      </dsp:nvSpPr>
      <dsp:spPr>
        <a:xfrm>
          <a:off x="358140" y="892139"/>
          <a:ext cx="5013960" cy="531360"/>
        </a:xfrm>
        <a:prstGeom prst="roundRect">
          <a:avLst/>
        </a:prstGeom>
        <a:solidFill>
          <a:schemeClr val="accent4">
            <a:hueOff val="2349466"/>
            <a:satOff val="19487"/>
            <a:lumOff val="11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/>
            <a:t>газораспределительный механизм;</a:t>
          </a:r>
          <a:endParaRPr lang="ru-RU" sz="2000" kern="1200" dirty="0"/>
        </a:p>
      </dsp:txBody>
      <dsp:txXfrm>
        <a:off x="384079" y="918078"/>
        <a:ext cx="4962082" cy="479482"/>
      </dsp:txXfrm>
    </dsp:sp>
    <dsp:sp modelId="{0495DFCA-D947-44BA-B408-D27E0B2A430D}">
      <dsp:nvSpPr>
        <dsp:cNvPr id="0" name=""/>
        <dsp:cNvSpPr/>
      </dsp:nvSpPr>
      <dsp:spPr>
        <a:xfrm>
          <a:off x="0" y="1974795"/>
          <a:ext cx="71628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4698933"/>
              <a:satOff val="38974"/>
              <a:lumOff val="23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FAF5B-50A1-48AA-B4D1-83873190C68A}">
      <dsp:nvSpPr>
        <dsp:cNvPr id="0" name=""/>
        <dsp:cNvSpPr/>
      </dsp:nvSpPr>
      <dsp:spPr>
        <a:xfrm>
          <a:off x="358140" y="1714395"/>
          <a:ext cx="5013960" cy="531360"/>
        </a:xfrm>
        <a:prstGeom prst="roundRect">
          <a:avLst/>
        </a:prstGeom>
        <a:solidFill>
          <a:schemeClr val="accent4">
            <a:hueOff val="4698933"/>
            <a:satOff val="38974"/>
            <a:lumOff val="23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/>
            <a:t>система питания (топливная);</a:t>
          </a:r>
          <a:br>
            <a:rPr lang="ru-RU" sz="2000" b="1" i="1" kern="1200" dirty="0"/>
          </a:br>
          <a:endParaRPr lang="ru-RU" sz="2000" kern="1200" dirty="0"/>
        </a:p>
      </dsp:txBody>
      <dsp:txXfrm>
        <a:off x="384079" y="1740334"/>
        <a:ext cx="4962082" cy="479482"/>
      </dsp:txXfrm>
    </dsp:sp>
    <dsp:sp modelId="{6331DFAB-0027-4529-BCBF-CA6249160616}">
      <dsp:nvSpPr>
        <dsp:cNvPr id="0" name=""/>
        <dsp:cNvSpPr/>
      </dsp:nvSpPr>
      <dsp:spPr>
        <a:xfrm>
          <a:off x="0" y="2790780"/>
          <a:ext cx="71628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7048399"/>
              <a:satOff val="58461"/>
              <a:lumOff val="35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981466-99B5-4E24-8C23-4181C6FB2633}">
      <dsp:nvSpPr>
        <dsp:cNvPr id="0" name=""/>
        <dsp:cNvSpPr/>
      </dsp:nvSpPr>
      <dsp:spPr>
        <a:xfrm>
          <a:off x="358140" y="2496379"/>
          <a:ext cx="5013960" cy="531360"/>
        </a:xfrm>
        <a:prstGeom prst="roundRect">
          <a:avLst/>
        </a:prstGeom>
        <a:solidFill>
          <a:schemeClr val="accent4">
            <a:hueOff val="7048399"/>
            <a:satOff val="58461"/>
            <a:lumOff val="35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/>
            <a:t>система зажигания;</a:t>
          </a:r>
          <a:endParaRPr lang="ru-RU" sz="2000" kern="1200" dirty="0"/>
        </a:p>
      </dsp:txBody>
      <dsp:txXfrm>
        <a:off x="384079" y="2522318"/>
        <a:ext cx="4962082" cy="479482"/>
      </dsp:txXfrm>
    </dsp:sp>
    <dsp:sp modelId="{7DA38EAA-4FEC-46C8-A2C6-D3614F392825}">
      <dsp:nvSpPr>
        <dsp:cNvPr id="0" name=""/>
        <dsp:cNvSpPr/>
      </dsp:nvSpPr>
      <dsp:spPr>
        <a:xfrm>
          <a:off x="0" y="3607260"/>
          <a:ext cx="71628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9397865"/>
              <a:satOff val="77948"/>
              <a:lumOff val="47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6766B1-BAA4-4092-9774-A8DD6C7FF2F7}">
      <dsp:nvSpPr>
        <dsp:cNvPr id="0" name=""/>
        <dsp:cNvSpPr/>
      </dsp:nvSpPr>
      <dsp:spPr>
        <a:xfrm>
          <a:off x="358140" y="3336420"/>
          <a:ext cx="5013960" cy="531360"/>
        </a:xfrm>
        <a:prstGeom prst="roundRect">
          <a:avLst/>
        </a:prstGeom>
        <a:solidFill>
          <a:schemeClr val="accent4">
            <a:hueOff val="9397865"/>
            <a:satOff val="77948"/>
            <a:lumOff val="47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/>
            <a:t>система охлаждения;</a:t>
          </a:r>
          <a:endParaRPr lang="ru-RU" sz="2000" kern="1200" dirty="0"/>
        </a:p>
      </dsp:txBody>
      <dsp:txXfrm>
        <a:off x="384079" y="3362359"/>
        <a:ext cx="4962082" cy="479482"/>
      </dsp:txXfrm>
    </dsp:sp>
    <dsp:sp modelId="{D9E8207A-8374-4D12-9416-E1C8421E4286}">
      <dsp:nvSpPr>
        <dsp:cNvPr id="0" name=""/>
        <dsp:cNvSpPr/>
      </dsp:nvSpPr>
      <dsp:spPr>
        <a:xfrm>
          <a:off x="0" y="4423740"/>
          <a:ext cx="71628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1747331"/>
              <a:satOff val="97435"/>
              <a:lumOff val="59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84BC63-8575-4641-B337-4B14D39AB7CA}">
      <dsp:nvSpPr>
        <dsp:cNvPr id="0" name=""/>
        <dsp:cNvSpPr/>
      </dsp:nvSpPr>
      <dsp:spPr>
        <a:xfrm>
          <a:off x="358140" y="4158060"/>
          <a:ext cx="5013960" cy="531360"/>
        </a:xfrm>
        <a:prstGeom prst="roundRect">
          <a:avLst/>
        </a:prstGeom>
        <a:solidFill>
          <a:schemeClr val="accent4">
            <a:hueOff val="11747331"/>
            <a:satOff val="97435"/>
            <a:lumOff val="59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/>
            <a:t>система смазки.</a:t>
          </a:r>
          <a:endParaRPr lang="ru-RU" sz="2000" kern="1200" dirty="0"/>
        </a:p>
      </dsp:txBody>
      <dsp:txXfrm>
        <a:off x="384079" y="4183999"/>
        <a:ext cx="4962082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fld id="{64A06330-D11E-4F99-AA11-8B7F9D429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304800"/>
            <a:ext cx="7772400" cy="704850"/>
          </a:xfrm>
          <a:effectLst>
            <a:outerShdw dist="12700" algn="ctr" rotWithShape="0">
              <a:schemeClr val="bg2"/>
            </a:outerShdw>
          </a:effectLst>
        </p:spPr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990600"/>
            <a:ext cx="7772400" cy="685800"/>
          </a:xfrm>
          <a:effectLst>
            <a:outerShdw dist="12700" algn="ctr" rotWithShape="0">
              <a:schemeClr val="bg2"/>
            </a:outerShdw>
          </a:effectLst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81750" y="457200"/>
            <a:ext cx="2000250" cy="5943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5848350" cy="5943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2667000"/>
            <a:ext cx="35814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5814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667000"/>
            <a:ext cx="7315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E1691D-E5F6-4A4D-A9EE-CC25A661F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644174-0FDF-42DD-B189-64D47BB98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08CF5A-20B8-4004-9954-0BF68860B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91E8EE-9301-4150-A67E-1136531D393A}"/>
              </a:ext>
            </a:extLst>
          </p:cNvPr>
          <p:cNvSpPr txBox="1"/>
          <p:nvPr/>
        </p:nvSpPr>
        <p:spPr>
          <a:xfrm>
            <a:off x="125759" y="1320045"/>
            <a:ext cx="8892480" cy="5796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8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Дисциплина «Основы технической эксплуатации транспортной техники»</a:t>
            </a:r>
          </a:p>
          <a:p>
            <a:pPr algn="ctr"/>
            <a:endParaRPr lang="ru-RU" sz="44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ru-RU" sz="44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Лекция №12 «</a:t>
            </a:r>
            <a:r>
              <a:rPr lang="ru-RU" sz="4400" b="1" dirty="0">
                <a:solidFill>
                  <a:schemeClr val="bg1"/>
                </a:solidFill>
              </a:rPr>
              <a:t>Техническое обслуживание и текущий ремонт кривошипно-шатунного и газораспределительного механизмов</a:t>
            </a:r>
            <a:r>
              <a:rPr lang="ru-RU" sz="44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44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ru-RU" sz="44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Преподаватель: </a:t>
            </a:r>
            <a:r>
              <a:rPr lang="ru-RU" sz="4400" b="1" i="1" dirty="0" err="1">
                <a:solidFill>
                  <a:schemeClr val="bg1"/>
                </a:solidFill>
                <a:latin typeface="+mn-lt"/>
              </a:rPr>
              <a:t>Камзанов</a:t>
            </a:r>
            <a:r>
              <a:rPr lang="ru-RU" sz="4400" b="1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4400" b="1" i="1" dirty="0" err="1">
                <a:solidFill>
                  <a:schemeClr val="bg1"/>
                </a:solidFill>
                <a:latin typeface="+mn-lt"/>
              </a:rPr>
              <a:t>Нурбол</a:t>
            </a:r>
            <a:r>
              <a:rPr lang="ru-RU" sz="4400" b="1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4400" b="1" i="1" dirty="0" err="1">
                <a:solidFill>
                  <a:schemeClr val="bg1"/>
                </a:solidFill>
                <a:latin typeface="+mn-lt"/>
              </a:rPr>
              <a:t>Садыканович</a:t>
            </a:r>
            <a:endParaRPr lang="ru-RU" sz="4400" b="1" i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ru-RU" sz="4400" b="1" dirty="0">
                <a:solidFill>
                  <a:schemeClr val="bg1"/>
                </a:solidFill>
                <a:latin typeface="+mn-lt"/>
              </a:rPr>
              <a:t>магистр </a:t>
            </a:r>
            <a:r>
              <a:rPr lang="ru-RU" sz="4400" b="1" dirty="0" err="1">
                <a:solidFill>
                  <a:schemeClr val="bg1"/>
                </a:solidFill>
                <a:latin typeface="+mn-lt"/>
              </a:rPr>
              <a:t>техн.наук</a:t>
            </a:r>
            <a:r>
              <a:rPr lang="ru-RU" sz="4400" b="1" dirty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4400" b="1" dirty="0" err="1">
                <a:solidFill>
                  <a:schemeClr val="bg1"/>
                </a:solidFill>
                <a:latin typeface="+mn-lt"/>
              </a:rPr>
              <a:t>сениор</a:t>
            </a:r>
            <a:r>
              <a:rPr lang="ru-RU" sz="4400" b="1" dirty="0">
                <a:solidFill>
                  <a:schemeClr val="bg1"/>
                </a:solidFill>
                <a:latin typeface="+mn-lt"/>
              </a:rPr>
              <a:t> лектор кафедры «Технологические машины и транспорт»</a:t>
            </a:r>
            <a:br>
              <a:rPr lang="en-US" sz="4400" b="1" dirty="0">
                <a:latin typeface="+mn-lt"/>
              </a:rPr>
            </a:br>
            <a:r>
              <a:rPr lang="en-US" sz="4400" b="1" i="0" dirty="0" err="1">
                <a:solidFill>
                  <a:schemeClr val="bg1"/>
                </a:solidFill>
                <a:effectLst/>
                <a:latin typeface="+mn-lt"/>
              </a:rPr>
              <a:t>n.kamzanov@satbayev.university</a:t>
            </a:r>
            <a:br>
              <a:rPr lang="en-US" sz="4400" b="1" dirty="0">
                <a:latin typeface="+mn-lt"/>
              </a:rPr>
            </a:br>
            <a:endParaRPr lang="ru-RU" sz="4400" dirty="0">
              <a:latin typeface="+mn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AC9868-79E9-482C-9B03-5ADF01FE9B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553" y="372231"/>
            <a:ext cx="4178893" cy="9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99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95400"/>
            <a:ext cx="4796399" cy="388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914400"/>
            <a:ext cx="364333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1" i="1" dirty="0">
                <a:latin typeface="+mn-lt"/>
              </a:rPr>
              <a:t>Рабочий объем двигателя </a:t>
            </a:r>
            <a:r>
              <a:rPr lang="ru-RU" dirty="0">
                <a:latin typeface="+mn-lt"/>
              </a:rPr>
              <a:t>- это сумма рабочих объемов всех цилиндров двигателя. При малых объемах (до 1 л.) его выражают в кубических сантиметрах, а при больших - в литрах.</a:t>
            </a:r>
          </a:p>
          <a:p>
            <a:pPr algn="l"/>
            <a:r>
              <a:rPr lang="ru-RU" b="1" i="1" dirty="0">
                <a:latin typeface="+mn-lt"/>
              </a:rPr>
              <a:t>Полный объем цилиндра </a:t>
            </a:r>
            <a:r>
              <a:rPr lang="ru-RU" dirty="0">
                <a:latin typeface="+mn-lt"/>
              </a:rPr>
              <a:t>- сумма объема камеры сгорания и рабочего объема.</a:t>
            </a:r>
          </a:p>
          <a:p>
            <a:pPr algn="l"/>
            <a:r>
              <a:rPr lang="ru-RU" b="1" i="1" dirty="0">
                <a:latin typeface="+mn-lt"/>
              </a:rPr>
              <a:t>Степень сжатия </a:t>
            </a:r>
            <a:r>
              <a:rPr lang="ru-RU" dirty="0">
                <a:latin typeface="+mn-lt"/>
              </a:rPr>
              <a:t>- это число, показывающее, во сколько раз полный объем цилиндра больше объема камеры сгорания. В бензиновых двигателях степень сжатия бывает от 8 до 12, а в дизелях - от 14 до 18. Степень сжатия не стоит путать с компрессией, т.к. это два разных понятия.</a:t>
            </a:r>
          </a:p>
          <a:p>
            <a:pPr algn="l"/>
            <a:r>
              <a:rPr lang="ru-RU" b="1" i="1" dirty="0">
                <a:latin typeface="+mn-lt"/>
              </a:rPr>
              <a:t>Такт</a:t>
            </a:r>
            <a:r>
              <a:rPr lang="ru-RU" dirty="0">
                <a:latin typeface="+mn-lt"/>
              </a:rPr>
              <a:t> - процесс (часть цикла), который происходит в цилиндре за один ход поршня. Двигатель, у которого рабочий цикл происходит за четыре хода поршня, называют четырехтактным.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04800" y="457201"/>
            <a:ext cx="8208963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    </a:t>
            </a: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Работа бензинового двигателя внутреннего </a:t>
            </a:r>
            <a:r>
              <a:rPr kumimoji="0" lang="ru-RU" sz="2000" b="1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сгорани</a:t>
            </a:r>
            <a:r>
              <a:rPr lang="ru-RU" sz="2000" b="1" i="1" kern="0" baseline="0" dirty="0"/>
              <a:t>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kern="0" baseline="0" dirty="0"/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ТАКТ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Один ход поршня, или один такт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двигателя, совершается за пол-оборота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коленчатого вала. При повороте вала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двигателя в начале первого такта поршень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движется вниз . Объем над поршнем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увеличивается. Вследствие этого в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цилиндре создается разрежение.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В это время открывается клапан 1 и в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цилиндр входит горючая смесь.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К концу первого такта цилиндр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заполняется горючей смесью, а клапан 1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закрывается. 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3" name="Picture 6" descr="dvigatel12"/>
          <p:cNvPicPr>
            <a:picLocks noChangeAspect="1" noChangeArrowheads="1"/>
          </p:cNvPicPr>
          <p:nvPr/>
        </p:nvPicPr>
        <p:blipFill>
          <a:blip r:embed="rId2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1285860"/>
            <a:ext cx="2255838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283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8572560" cy="4565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200" b="1" i="1" kern="0" dirty="0">
                <a:latin typeface="+mn-lt"/>
              </a:rPr>
              <a:t>Работа  бензинового двигателя внутреннего      сгорания</a:t>
            </a:r>
          </a:p>
          <a:p>
            <a:r>
              <a:rPr lang="ru-RU" sz="2800" b="1" dirty="0">
                <a:latin typeface="+mn-lt"/>
              </a:rPr>
              <a:t>                                     </a:t>
            </a:r>
          </a:p>
          <a:p>
            <a:pPr algn="ctr"/>
            <a:r>
              <a:rPr lang="ru-RU" sz="2800" b="1" dirty="0">
                <a:latin typeface="+mn-lt"/>
              </a:rPr>
              <a:t>  </a:t>
            </a:r>
            <a:r>
              <a:rPr lang="en-US" sz="2800" b="1" dirty="0">
                <a:latin typeface="+mn-lt"/>
              </a:rPr>
              <a:t>II </a:t>
            </a:r>
            <a:r>
              <a:rPr lang="ru-RU" sz="2800" b="1" dirty="0">
                <a:latin typeface="+mn-lt"/>
              </a:rPr>
              <a:t>ТАКТ</a:t>
            </a:r>
            <a:endParaRPr lang="en-US" sz="2800" b="1" dirty="0">
              <a:latin typeface="+mn-lt"/>
            </a:endParaRPr>
          </a:p>
          <a:p>
            <a:endParaRPr lang="ru-RU" sz="2800" dirty="0">
              <a:latin typeface="+mn-lt"/>
            </a:endParaRPr>
          </a:p>
          <a:p>
            <a:pPr algn="l"/>
            <a:r>
              <a:rPr lang="ru-RU" sz="3200" dirty="0">
                <a:latin typeface="+mn-lt"/>
              </a:rPr>
              <a:t>При дальнейшем повороте вала </a:t>
            </a:r>
          </a:p>
          <a:p>
            <a:pPr algn="l"/>
            <a:r>
              <a:rPr lang="ru-RU" sz="3200" dirty="0">
                <a:latin typeface="+mn-lt"/>
              </a:rPr>
              <a:t>поршень движется вверх (второй такт) и</a:t>
            </a:r>
          </a:p>
          <a:p>
            <a:pPr algn="l"/>
            <a:r>
              <a:rPr lang="ru-RU" sz="3200" dirty="0">
                <a:latin typeface="+mn-lt"/>
              </a:rPr>
              <a:t>сжимает горючую смесь. В конце второго такта,</a:t>
            </a:r>
          </a:p>
          <a:p>
            <a:pPr algn="l"/>
            <a:r>
              <a:rPr lang="ru-RU" sz="3200" dirty="0">
                <a:latin typeface="+mn-lt"/>
              </a:rPr>
              <a:t>когда поршень дойдет до крайнего </a:t>
            </a:r>
          </a:p>
          <a:p>
            <a:pPr algn="l"/>
            <a:r>
              <a:rPr lang="ru-RU" sz="3200" dirty="0">
                <a:latin typeface="+mn-lt"/>
              </a:rPr>
              <a:t>верхнего положения, сжатая горючая смесь </a:t>
            </a:r>
          </a:p>
          <a:p>
            <a:pPr algn="l"/>
            <a:r>
              <a:rPr lang="ru-RU" sz="3200" dirty="0">
                <a:latin typeface="+mn-lt"/>
              </a:rPr>
              <a:t>воспламеняется (от электрической искры) </a:t>
            </a:r>
          </a:p>
          <a:p>
            <a:pPr algn="l"/>
            <a:r>
              <a:rPr lang="ru-RU" sz="3200" dirty="0">
                <a:latin typeface="+mn-lt"/>
              </a:rPr>
              <a:t>и быстро сгорает.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3" name="Picture 6" descr="dvigatel22"/>
          <p:cNvPicPr>
            <a:picLocks noChangeAspect="1" noChangeArrowheads="1"/>
          </p:cNvPicPr>
          <p:nvPr/>
        </p:nvPicPr>
        <p:blipFill>
          <a:blip r:embed="rId2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28800"/>
            <a:ext cx="2254139" cy="416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24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611874"/>
            <a:ext cx="8305800" cy="122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5257799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dvigatel32"/>
          <p:cNvPicPr>
            <a:picLocks noChangeAspect="1" noChangeArrowheads="1"/>
          </p:cNvPicPr>
          <p:nvPr/>
        </p:nvPicPr>
        <p:blipFill>
          <a:blip r:embed="rId4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989138"/>
            <a:ext cx="2070100" cy="381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488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04800" y="838200"/>
            <a:ext cx="6324600" cy="515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Работа  бензинового</a:t>
            </a:r>
            <a:r>
              <a:rPr kumimoji="0" lang="ru-RU" sz="2400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</a:t>
            </a: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двигателя внутреннего сгорания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i="1" kern="0" baseline="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  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IV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ТАКТ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В конце третьего такта открывается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клапан 2, и через него продукты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сгорания выходят из цилиндра в атмосферу.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Выпуск продуктов сгорания продолжается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и в течение четвертого такта, когда поршень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движется вверх. В конце четвертого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такта клапан 2 закрывается.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6" descr="dvigatel42"/>
          <p:cNvPicPr>
            <a:picLocks noChangeAspect="1" noChangeArrowheads="1"/>
          </p:cNvPicPr>
          <p:nvPr/>
        </p:nvPicPr>
        <p:blipFill>
          <a:blip r:embed="rId2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"/>
          <a:stretch>
            <a:fillRect/>
          </a:stretch>
        </p:blipFill>
        <p:spPr bwMode="auto">
          <a:xfrm>
            <a:off x="6629400" y="1676400"/>
            <a:ext cx="2112962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069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tx1"/>
                </a:solidFill>
              </a:rPr>
              <a:t>Рабочий цикл четырехтактного двигателя: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785925"/>
            <a:ext cx="7662890" cy="417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53778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>
                <a:solidFill>
                  <a:schemeClr val="tx1"/>
                </a:solidFill>
              </a:rPr>
              <a:t>Рабочий цикл четырехтактного двигателя: 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2057400"/>
            <a:ext cx="3276600" cy="3733800"/>
          </a:xfrm>
        </p:spPr>
        <p:txBody>
          <a:bodyPr/>
          <a:lstStyle/>
          <a:p>
            <a:r>
              <a:rPr lang="ru-RU" sz="2000" dirty="0"/>
              <a:t>Первый такт - впуск, служит для наполнения цилиндра двигателя только воздухом.</a:t>
            </a:r>
          </a:p>
          <a:p>
            <a:r>
              <a:rPr lang="ru-RU" sz="2000" dirty="0"/>
              <a:t>При движении поршня от верхней мертвой точки к нижней мертвой точке, происходит всасывание воздуха через открытый впускной клапан.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75"/>
          <a:stretch>
            <a:fillRect/>
          </a:stretch>
        </p:blipFill>
        <p:spPr bwMode="auto">
          <a:xfrm>
            <a:off x="4648200" y="1752600"/>
            <a:ext cx="1871690" cy="41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>
                <a:solidFill>
                  <a:schemeClr val="tx1"/>
                </a:solidFill>
              </a:rPr>
              <a:t>Рабочий цикл четырехтактного двигателя: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05000"/>
            <a:ext cx="3962400" cy="4267200"/>
          </a:xfrm>
        </p:spPr>
        <p:txBody>
          <a:bodyPr/>
          <a:lstStyle/>
          <a:p>
            <a:r>
              <a:rPr lang="ru-RU" sz="2000" dirty="0"/>
              <a:t>Второй такт - сжатие, необходим для подготовки к самовоспламенению дизельного топлива.</a:t>
            </a:r>
          </a:p>
          <a:p>
            <a:r>
              <a:rPr lang="ru-RU" sz="2000" dirty="0"/>
              <a:t>При своем движении к верхней мертвой точке, поршень сжимает воздух в 18 - 22 раза (у карбюраторных в 8 - 10 раз). Поэтому в конце такта сжатия, давление над поршнем достигает 40 кг/см2, а температура поднимается выше 500 градусов.</a:t>
            </a:r>
          </a:p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5" r="48726"/>
          <a:stretch>
            <a:fillRect/>
          </a:stretch>
        </p:blipFill>
        <p:spPr bwMode="auto">
          <a:xfrm>
            <a:off x="4953000" y="1828800"/>
            <a:ext cx="2057400" cy="41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>
                <a:solidFill>
                  <a:schemeClr val="tx1"/>
                </a:solidFill>
              </a:rPr>
              <a:t>Рабочий цикл четырехтактного двигателя: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905000"/>
            <a:ext cx="5029200" cy="4419600"/>
          </a:xfrm>
        </p:spPr>
        <p:txBody>
          <a:bodyPr>
            <a:normAutofit fontScale="77500" lnSpcReduction="20000"/>
          </a:bodyPr>
          <a:lstStyle/>
          <a:p>
            <a:r>
              <a:rPr lang="ru-RU" sz="2600" dirty="0"/>
              <a:t>Третий такт - рабочий ход, служит для преобразования энергии сгораемого топлива в механическую работу.</a:t>
            </a:r>
          </a:p>
          <a:p>
            <a:r>
              <a:rPr lang="ru-RU" sz="2600" dirty="0"/>
              <a:t>В конце такта сжатия, в камеру сгорания, через форсунку под давлением подается дизельное топливо, которое самовоспламеняется за счет высокой температуры сжатого воздуха.</a:t>
            </a:r>
          </a:p>
          <a:p>
            <a:r>
              <a:rPr lang="ru-RU" sz="2600" dirty="0"/>
              <a:t>При сгорании дизельного топлива (взрыве), происходит его расширение и увеличение давления. При этом возникает усилие, которое перемещает поршень к нижней мертвой точке и через шатун проворачивает коленчатый вал. Во время рабочего хода давление в цилиндре достигает 100 кг/см2, а температура превышает 2000 градусов.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1" r="24860"/>
          <a:stretch>
            <a:fillRect/>
          </a:stretch>
        </p:blipFill>
        <p:spPr bwMode="auto">
          <a:xfrm>
            <a:off x="5867400" y="1905000"/>
            <a:ext cx="2057400" cy="41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>
                <a:solidFill>
                  <a:schemeClr val="tx1"/>
                </a:solidFill>
              </a:rPr>
              <a:t>Рабочий цикл четырехтактного двигателя: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3400" y="1981200"/>
            <a:ext cx="4114800" cy="4495800"/>
          </a:xfrm>
        </p:spPr>
        <p:txBody>
          <a:bodyPr/>
          <a:lstStyle/>
          <a:p>
            <a:r>
              <a:rPr lang="ru-RU" sz="2000" dirty="0"/>
              <a:t>Четвертый такт – выпуск отработавших газов, служит для освобождения цилиндра от отработавших газов.</a:t>
            </a:r>
          </a:p>
          <a:p>
            <a:r>
              <a:rPr lang="ru-RU" sz="2000" dirty="0"/>
              <a:t>Поршень от нижней мертвой точки поднимается к верхней мертвой точке и, через открытый выпускной клапан, выталкивает отработавшие газы.</a:t>
            </a:r>
          </a:p>
          <a:p>
            <a:r>
              <a:rPr lang="ru-RU" sz="2000" dirty="0"/>
              <a:t>При своем последующем движении вниз, поршень засасывает свежую порцию воздуха, происходит такт впуска и рабочий цикл повторяется.</a:t>
            </a:r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46"/>
          <a:stretch>
            <a:fillRect/>
          </a:stretch>
        </p:blipFill>
        <p:spPr bwMode="auto">
          <a:xfrm>
            <a:off x="5410200" y="2057400"/>
            <a:ext cx="1981200" cy="41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еория двигателя"/>
          <p:cNvPicPr/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7620000" cy="5943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Техническое обслуживание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905000"/>
            <a:ext cx="8458200" cy="4572000"/>
          </a:xfrm>
        </p:spPr>
        <p:txBody>
          <a:bodyPr/>
          <a:lstStyle/>
          <a:p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двигатель очищают от грязи, проверяют его состояние визуально и прослушивают работу на разных режимах.</a:t>
            </a:r>
          </a:p>
          <a:p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ТО-1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выполняют работы 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также проверяют герметичность соединения поддона картера с блоком или сальников коленчатого вала (отсутствие потеков масла), а также крепление двигателя к раме. Крепление проверяют без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расшплинтовки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гаек. При необходимости соединения подтягивают. Осмотром определяют состояние резиновых элементов, которые не должны иметь отслоений и разрушений резины (при наличии дефектов - заменяют). Прослушивают работу клапанного механизма, при необходимости регулируют тепловые зазоры.</a:t>
            </a:r>
          </a:p>
          <a:p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ТО-2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выполняют все работы 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ТО-1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также проверяют и, если это необходимо, подтягивают крепления головок цилиндров, регулируют тепловые зазоры в ГРМ. Проверяют и регулируют натяжение цепи или ремня привода распределительного вала (при его верхнем расположении), подтягивают крепление передней крышки двигателя (крышки распределительных шестерен).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Диагностирование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667000"/>
            <a:ext cx="8077200" cy="2209800"/>
          </a:xfrm>
        </p:spPr>
        <p:txBody>
          <a:bodyPr/>
          <a:lstStyle/>
          <a:p>
            <a:pPr marL="0" indent="457200">
              <a:spcBef>
                <a:spcPts val="0"/>
              </a:spcBef>
              <a:buNone/>
            </a:pPr>
            <a:r>
              <a:rPr lang="ru-RU" sz="1800" b="1" dirty="0">
                <a:latin typeface="+mn-lt"/>
                <a:ea typeface="+mn-ea"/>
                <a:cs typeface="+mn-cs"/>
              </a:rPr>
              <a:t>Диагностирование. </a:t>
            </a:r>
            <a:r>
              <a:rPr lang="ru-RU" sz="1800" dirty="0">
                <a:latin typeface="+mn-lt"/>
                <a:ea typeface="+mn-ea"/>
                <a:cs typeface="+mn-cs"/>
              </a:rPr>
              <a:t>При диагностировании кривошипно-шатунного (</a:t>
            </a:r>
            <a:r>
              <a:rPr lang="ru-RU" sz="1800" u="sng" dirty="0">
                <a:latin typeface="+mn-lt"/>
                <a:ea typeface="+mn-ea"/>
                <a:cs typeface="+mn-cs"/>
              </a:rPr>
              <a:t>КШМ</a:t>
            </a:r>
            <a:r>
              <a:rPr lang="ru-RU" sz="1800" dirty="0">
                <a:latin typeface="+mn-lt"/>
                <a:ea typeface="+mn-ea"/>
                <a:cs typeface="+mn-cs"/>
              </a:rPr>
              <a:t>) и газораспределительного (ГРМ) механизмов проверяют компрессию в цилиндрах, место и характер шумов и стуков, техническое состояние двигателя по местам и величине утечек воздуха при его подаче в цилиндры под определенным давлением, упругость клапанных пружин и объем газов, прорывающихся в картер.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1600" dirty="0">
                <a:latin typeface="+mn-lt"/>
                <a:ea typeface="+mn-ea"/>
                <a:cs typeface="+mn-cs"/>
              </a:rPr>
              <a:t> </a:t>
            </a:r>
          </a:p>
          <a:p>
            <a:pPr marL="0" indent="457200">
              <a:spcBef>
                <a:spcPts val="0"/>
              </a:spcBef>
              <a:buNone/>
            </a:pPr>
            <a:endParaRPr lang="ru-RU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315200" cy="715963"/>
          </a:xfrm>
        </p:spPr>
        <p:txBody>
          <a:bodyPr/>
          <a:lstStyle/>
          <a:p>
            <a:r>
              <a:rPr lang="ru-RU" sz="32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Диагностирование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124200"/>
            <a:ext cx="8610600" cy="3581400"/>
          </a:xfrm>
        </p:spPr>
        <p:txBody>
          <a:bodyPr/>
          <a:lstStyle/>
          <a:p>
            <a:pPr marL="0" indent="457200">
              <a:spcBef>
                <a:spcPts val="0"/>
              </a:spcBef>
              <a:buNone/>
            </a:pPr>
            <a:r>
              <a:rPr lang="ru-RU" sz="1600" b="1" dirty="0">
                <a:latin typeface="+mn-lt"/>
                <a:ea typeface="+mn-ea"/>
                <a:cs typeface="+mn-cs"/>
              </a:rPr>
              <a:t>Компрессию двигателя </a:t>
            </a:r>
            <a:r>
              <a:rPr lang="ru-RU" sz="1600" dirty="0">
                <a:latin typeface="+mn-lt"/>
                <a:ea typeface="+mn-ea"/>
                <a:cs typeface="+mn-cs"/>
              </a:rPr>
              <a:t>(максимальное давление в цилиндре в конце такта сжатия) определяют </a:t>
            </a:r>
            <a:r>
              <a:rPr lang="ru-RU" sz="1600" dirty="0" err="1">
                <a:latin typeface="+mn-lt"/>
                <a:ea typeface="+mn-ea"/>
                <a:cs typeface="+mn-cs"/>
              </a:rPr>
              <a:t>компрессометром</a:t>
            </a:r>
            <a:r>
              <a:rPr lang="ru-RU" sz="1600" dirty="0">
                <a:latin typeface="+mn-lt"/>
                <a:ea typeface="+mn-ea"/>
                <a:cs typeface="+mn-cs"/>
              </a:rPr>
              <a:t> при проворачивании коленчатого вала стартером, вставив резиновый конусный наконечник </a:t>
            </a:r>
            <a:r>
              <a:rPr lang="ru-RU" sz="1600" dirty="0" err="1">
                <a:latin typeface="+mn-lt"/>
                <a:ea typeface="+mn-ea"/>
                <a:cs typeface="+mn-cs"/>
              </a:rPr>
              <a:t>компрессометра</a:t>
            </a:r>
            <a:r>
              <a:rPr lang="ru-RU" sz="1600" dirty="0">
                <a:latin typeface="+mn-lt"/>
                <a:ea typeface="+mn-ea"/>
                <a:cs typeface="+mn-cs"/>
              </a:rPr>
              <a:t> в отверстие для форсунки или свечи зажигания (рис. 1,а). </a:t>
            </a:r>
            <a:r>
              <a:rPr lang="ru-RU" sz="1600" dirty="0" err="1">
                <a:latin typeface="+mn-lt"/>
                <a:ea typeface="+mn-ea"/>
                <a:cs typeface="+mn-cs"/>
              </a:rPr>
              <a:t>Компрессограф</a:t>
            </a:r>
            <a:r>
              <a:rPr lang="ru-RU" sz="1600" dirty="0">
                <a:latin typeface="+mn-lt"/>
                <a:ea typeface="+mn-ea"/>
                <a:cs typeface="+mn-cs"/>
              </a:rPr>
              <a:t> снабжен самописцем для записи давления по цилиндрам (рис. 1,б, в). Для получения наиболее достоверных результатов компрессию определяют на прогретом двигателе, демонтировав с него все свечи зажигания или форсунки. Заданная частота вращения коленчатого вала обеспечивается исправной заряженной аккумуляторной батареей. Перед измерением компрессии в каждом цилиндре стрелку манометра необходимо устанавливать в нулевое положение. Минимально допустимая компрессия для дизелей около 2 МПа, для бензиновых и газовых двигателей она зависит от степени сжатия и составляет 6...1,0 МПа. Разность показаний манометра в отдельных цилиндрах не должна превышать 2 МПа для дизелей и 0,1 МПа для бензиновых и газовых двигателей. Недостаточная компрессия в цилиндрах свидетельствует об износе гильз, поршневых колец или </a:t>
            </a:r>
            <a:r>
              <a:rPr lang="ru-RU" sz="1600" dirty="0" err="1">
                <a:latin typeface="+mn-lt"/>
                <a:ea typeface="+mn-ea"/>
                <a:cs typeface="+mn-cs"/>
              </a:rPr>
              <a:t>негерметичности</a:t>
            </a:r>
            <a:r>
              <a:rPr lang="ru-RU" sz="1600" dirty="0">
                <a:latin typeface="+mn-lt"/>
                <a:ea typeface="+mn-ea"/>
                <a:cs typeface="+mn-cs"/>
              </a:rPr>
              <a:t> клапанов. Резкое снижение компрессии (на 30.40 %) указывает на поломку или залегание поршневых колец.</a:t>
            </a:r>
            <a:endParaRPr lang="ru-RU" sz="1600" dirty="0"/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0243" y="609600"/>
            <a:ext cx="5353757" cy="256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Диагностирование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077200" cy="2057400"/>
          </a:xfrm>
        </p:spPr>
        <p:txBody>
          <a:bodyPr/>
          <a:lstStyle/>
          <a:p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Наличие, место и характер стуков и шумов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определяют с помощью стетоскопов и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виброакустической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аппаратуры (рис. 2). По характеру стука или шума и месту его возникновения определяют неисправности двигателя. Любые посторонние шумы и стуки в двигателе при эксплуатации недопустимы. С помощью стетоскопа определяют увеличение зазоров в шатунных и коренных подшипниках коленчатого вала, между поршнем и цилиндром, клапанами и толкателями, клапанами и втулками и др.</a:t>
            </a:r>
            <a:endParaRPr lang="ru-RU" sz="1800" dirty="0"/>
          </a:p>
        </p:txBody>
      </p:sp>
      <p:pic>
        <p:nvPicPr>
          <p:cNvPr id="3584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352800"/>
            <a:ext cx="4785799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752600" y="6019800"/>
            <a:ext cx="5638800" cy="461665"/>
          </a:xfrm>
          <a:prstGeom prst="rect">
            <a:avLst/>
          </a:prstGeom>
          <a:solidFill>
            <a:srgbClr val="FFFFFF">
              <a:alpha val="14999"/>
            </a:srgb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Рис. 2. </a:t>
            </a:r>
            <a:r>
              <a:rPr kumimoji="0" lang="ru-RU" sz="1800" b="1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Стетоскопы для диагностики автомобиля: </a:t>
            </a:r>
            <a:endParaRPr kumimoji="0" lang="ru-RU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а - механический; б - комбинированный электронный</a:t>
            </a:r>
            <a:endParaRPr kumimoji="0" lang="ru-RU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Диагностирование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Стуки поршней о цилиндр - глухие, щелкающие; они прослушиваются на непрогретом двигателе при малой частоте вращения коленчатого вала или ее резком уменьшении. Стуки в коренных подшипниках коленчатого вала - сильные, глухие, низкого тона; они прослушиваются на прогретом двигателе при резком изменении частоты вращения коленчатого вала, а также при отключении отдельных цилиндров. Стуки в шатунных подшипниках более резкие, чем в коренных; появляются при резком изменении частоты вращения коленчатого вала (при отключении данного цилиндра стук исчезает или заметно уменьшается). Стуки в сопряжении «поршневой палец - шатун» - звонкие, металлические; прослушиваются при резком изменении частоты вращения коленчатого вала (при отключении цилиндра исчезают). Стуки при заедании впускных клапанов - тихие, ровные; прослушиваются в местах расположения втулок клапанов на холостом ходу. Стуки в распределительных шестернях - частые, сливающиеся в общий шум, свидетельствуют о большом износе или поломке зубьев шестерен. Стуки в подшипниках распределительного вала - ровные, среднего тона; прослушиваются при увеличении частоты вращения коленчатого вала. Стуки в сопряжении «боек коромысла - торец стержня клапана» - резкие; прослушиваются во всех режимах работы и свидетельствуют об увеличенном зазоре.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Диагностирование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676400"/>
            <a:ext cx="8153400" cy="4572000"/>
          </a:xfrm>
        </p:spPr>
        <p:txBody>
          <a:bodyPr/>
          <a:lstStyle/>
          <a:p>
            <a:r>
              <a:rPr lang="ru-RU" sz="1800" dirty="0">
                <a:latin typeface="+mn-lt"/>
                <a:ea typeface="+mn-ea"/>
                <a:cs typeface="+mn-cs"/>
              </a:rPr>
              <a:t>Утечки воздуха, подаваемого в цилиндры под давлением 0,4 МПа, определяются спе­циальными приборами. По утечкам воздуха можно определить чрезмерный износ, потерю упругости, </a:t>
            </a:r>
            <a:r>
              <a:rPr lang="ru-RU" sz="1800" dirty="0" err="1">
                <a:latin typeface="+mn-lt"/>
                <a:ea typeface="+mn-ea"/>
                <a:cs typeface="+mn-cs"/>
              </a:rPr>
              <a:t>закоксовывание</a:t>
            </a:r>
            <a:r>
              <a:rPr lang="ru-RU" sz="1800" dirty="0">
                <a:latin typeface="+mn-lt"/>
                <a:ea typeface="+mn-ea"/>
                <a:cs typeface="+mn-cs"/>
              </a:rPr>
              <a:t> или поломку поршневых колец, износ поршневых канавок, износ цилиндров, потери герметичности клапанов и прокладок головок цилиндров.</a:t>
            </a:r>
          </a:p>
          <a:p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определения состояния поршневых колец устанавливают поршень на начало такта сжатия и, подавая в цилиндр воздух, измеряют манометром его утечки (падение давления). Шкала прибора размечена на зоны: хорошее состояние двигателя, удовлетворительное и требующее ремонта. Износ цилиндров определяется так же, но при установке поршня вблизи ВМТ такта сжатия. Утечки воздуха более 15 % указывают на сильный износ цилиндров. Утечки воздуха через клапаны определяют на слух, а герметичность прокладки головки цилиндров - по появлению пузырьков воздуха в горловине радиатора или на стыке (головки с блоком цилиндров), смоченном мыльным раствором.</a:t>
            </a:r>
            <a:endParaRPr lang="ru-RU" sz="1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Диагностирование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905000"/>
            <a:ext cx="7772400" cy="4191000"/>
          </a:xfrm>
        </p:spPr>
        <p:txBody>
          <a:bodyPr/>
          <a:lstStyle/>
          <a:p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Состояние сопряжения «поршень - поршневые кольца - гильза цилиндра» можно оценить по количеству газов, прорывающихся в картер. Этот параметр определяется при помощи расходомеров (например, КИ-4887-1) после предварительного прогрева двигателя. Измеряя количество газов, прорывающихся в картер, и сравнивая это значение с нормативным, делают заключение о состоянии цилиндропоршневой группы. Упругость клапанных пружин определяют специальными приборами (рис. 3).</a:t>
            </a:r>
          </a:p>
          <a:p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разборке двигателя диагностируют (измеряют) геометрические размеры деталей и,	сравнивая полученные значения с номинальными и допустимыми, делают заключение об их годности к дальнейшей эксплуатации (измерение шеек валов осуществляют микрометра­ми, а диаметры отверстий - микрометрическими нутромерами).</a:t>
            </a:r>
            <a:endParaRPr lang="ru-RU" sz="1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Диагностирование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52600" y="5562600"/>
            <a:ext cx="5943600" cy="609600"/>
          </a:xfrm>
        </p:spPr>
        <p:txBody>
          <a:bodyPr/>
          <a:lstStyle/>
          <a:p>
            <a:pPr algn="ctr"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Рис. 3. Прибор для проверки упругости клапанных пружин</a:t>
            </a:r>
            <a:endParaRPr lang="ru-RU" sz="18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800" dirty="0"/>
          </a:p>
        </p:txBody>
      </p:sp>
      <p:pic>
        <p:nvPicPr>
          <p:cNvPr id="3891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133600"/>
            <a:ext cx="4191000" cy="3063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Ремонт кривошипно-шатунного механизма (КШМ)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257800"/>
          </a:xfrm>
        </p:spPr>
        <p:txBody>
          <a:bodyPr/>
          <a:lstStyle/>
          <a:p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Неисправности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кривошипно­шатунного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механизма - самые серьезные неисправности двигателя. Их устранение очень трудоемкое и затратное, так как довольно часто предполагает проведение капитального ре­монта двигателя.</a:t>
            </a:r>
          </a:p>
          <a:p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основным неисправностям кривошипно-шатунного механизма относятся:</a:t>
            </a:r>
          </a:p>
          <a:p>
            <a:pPr lvl="0"/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износ коренных и шатунных подшипников;</a:t>
            </a:r>
          </a:p>
          <a:p>
            <a:pPr lvl="0"/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износ поршней и цилиндров;</a:t>
            </a:r>
          </a:p>
          <a:p>
            <a:pPr lvl="0"/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износ поршневых пальцев;</a:t>
            </a:r>
          </a:p>
          <a:p>
            <a:pPr lvl="0"/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поломка и залегание поршневых колец.</a:t>
            </a:r>
          </a:p>
          <a:p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Основными причинами данных неисправностей являются выработка установленного ресурса двигателя или нарушение правил эксплуатации двигателя (использование некачественного масла, увеличение сроков технического обслуживания, длительное использование автомобиля под нагрузкой и др. ). </a:t>
            </a:r>
          </a:p>
          <a:p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Практически все неисправности кривошипно-шатунного механизма (КШМ) могут быть диагностированы по внешним признакам, а также с помощью простейших приборов (стетоскопа,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компрессометра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Неисправности КШМ сопровождаются посторонними шумами и стуками, дымлением, падением компрессии, повышенным расходом масла.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315200" cy="838200"/>
          </a:xfrm>
        </p:spPr>
        <p:txBody>
          <a:bodyPr/>
          <a:lstStyle/>
          <a:p>
            <a:r>
              <a:rPr lang="ru-RU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Ремонт кривошипно-шатунного механизма (КШМ)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66800" y="2286001"/>
          <a:ext cx="6477000" cy="3732166"/>
        </p:xfrm>
        <a:graphic>
          <a:graphicData uri="http://schemas.openxmlformats.org/drawingml/2006/table">
            <a:tbl>
              <a:tblPr/>
              <a:tblGrid>
                <a:gridCol w="3736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0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363"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i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Признаки неисправности</a:t>
                      </a:r>
                      <a:endParaRPr lang="ru-RU" sz="1000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i="1" spc="-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Неисправность</a:t>
                      </a:r>
                      <a:endParaRPr lang="ru-RU" sz="1000" spc="15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46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  <a:tabLst>
                          <a:tab pos="109855" algn="l"/>
                        </a:tabLst>
                      </a:pPr>
                      <a:r>
                        <a:rPr lang="ru-RU" sz="1400" u="none" strike="noStrike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Глухой стук в нижней части блока цилиндров (усиливается при увеличении оборотов и нагрузки).</a:t>
                      </a:r>
                      <a:endParaRPr lang="ru-RU" sz="1000" u="none" strike="noStrike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  <a:tabLst>
                          <a:tab pos="115570" algn="l"/>
                        </a:tabLst>
                      </a:pPr>
                      <a:r>
                        <a:rPr lang="ru-RU" sz="1400" u="none" strike="noStrike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Снижение давления масла (горит сигнальная лам­па)</a:t>
                      </a:r>
                      <a:endParaRPr lang="ru-RU" sz="1000" u="none" strike="noStrike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Износ коренных подшипников</a:t>
                      </a:r>
                      <a:endParaRPr lang="ru-RU" sz="1000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610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  <a:tabLst>
                          <a:tab pos="113030" algn="l"/>
                        </a:tabLst>
                      </a:pPr>
                      <a:r>
                        <a:rPr lang="ru-RU" sz="1400" u="none" strike="noStrike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Плавающий глухой стук в средней части блока ци­линдров (усиливается при увеличении оборотов и нагрузки, пропадает при отключении соответствую­щей свечи зажигания).</a:t>
                      </a:r>
                      <a:endParaRPr lang="ru-RU" sz="1000" u="none" strike="noStrike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  <a:tabLst>
                          <a:tab pos="115570" algn="l"/>
                        </a:tabLst>
                      </a:pPr>
                      <a:r>
                        <a:rPr lang="ru-RU" sz="1400" u="none" strike="noStrike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Снижение давления масла (горит сигнальная лам­па)</a:t>
                      </a:r>
                      <a:endParaRPr lang="ru-RU" sz="1000" u="none" strike="noStrike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Износ шатунных подшипников</a:t>
                      </a:r>
                      <a:endParaRPr lang="ru-RU" sz="1000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5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  <a:tabLst>
                          <a:tab pos="115570" algn="l"/>
                        </a:tabLst>
                      </a:pPr>
                      <a:r>
                        <a:rPr lang="ru-RU" sz="1400" u="none" strike="noStrike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Звонкий стук (</a:t>
                      </a:r>
                      <a:r>
                        <a:rPr lang="ru-RU" sz="1400" u="none" strike="noStrike" spc="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стук</a:t>
                      </a:r>
                      <a:r>
                        <a:rPr lang="ru-RU" sz="1400" u="none" strike="noStrike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глиняной посуды) на холодном двигателе (исчезает при прогреве).</a:t>
                      </a:r>
                      <a:endParaRPr lang="ru-RU" sz="1000" u="none" strike="noStrike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  <a:tabLst>
                          <a:tab pos="115570" algn="l"/>
                        </a:tabLst>
                      </a:pPr>
                      <a:r>
                        <a:rPr lang="ru-RU" sz="1400" u="none" strike="noStrike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Синий дым отработавших газов</a:t>
                      </a:r>
                      <a:endParaRPr lang="ru-RU" sz="1000" u="none" strike="noStrike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Износ поршней и цилиндров</a:t>
                      </a:r>
                      <a:endParaRPr lang="ru-RU" sz="1000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295400" y="1600200"/>
            <a:ext cx="5860836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888" algn="l"/>
              </a:tabLst>
            </a:pPr>
            <a:r>
              <a:rPr kumimoji="0" lang="ru-RU" sz="1600" b="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Внешние признаки и соответствующие им неисправности КШМ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+mj-lt"/>
              </a:rPr>
              <a:t>Автомобильные двигатели различают:</a:t>
            </a:r>
            <a:br>
              <a:rPr lang="ru-RU" sz="3200" dirty="0">
                <a:solidFill>
                  <a:schemeClr val="tx1"/>
                </a:solidFill>
                <a:latin typeface="+mj-lt"/>
              </a:rPr>
            </a:br>
            <a:endParaRPr lang="ru-RU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500174"/>
            <a:ext cx="8229600" cy="4857784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2800" dirty="0"/>
              <a:t>•	</a:t>
            </a:r>
            <a:r>
              <a:rPr lang="ru-RU" sz="2800" b="1" i="1" dirty="0"/>
              <a:t>по способу приготовления горючей смеси </a:t>
            </a:r>
            <a:r>
              <a:rPr lang="ru-RU" dirty="0"/>
              <a:t>–</a:t>
            </a:r>
            <a:r>
              <a:rPr lang="ru-RU" sz="2800" dirty="0"/>
              <a:t> с внешним смесеобразованием (карбюраторные, инжекторные, газовые двигатели) и с внутренним смесеобразованием (дизели);</a:t>
            </a:r>
          </a:p>
          <a:p>
            <a:pPr algn="just">
              <a:buNone/>
            </a:pPr>
            <a:endParaRPr lang="ru-RU" sz="2800" dirty="0"/>
          </a:p>
          <a:p>
            <a:pPr algn="just">
              <a:buNone/>
            </a:pPr>
            <a:r>
              <a:rPr lang="ru-RU" sz="2800" dirty="0"/>
              <a:t>•	</a:t>
            </a:r>
            <a:r>
              <a:rPr lang="ru-RU" sz="2800" b="1" i="1" dirty="0"/>
              <a:t>по виду применяемого топлива </a:t>
            </a:r>
            <a:r>
              <a:rPr lang="ru-RU" dirty="0"/>
              <a:t>–</a:t>
            </a:r>
            <a:r>
              <a:rPr lang="ru-RU" sz="2800" dirty="0"/>
              <a:t> бензиновые (работающие на бензине), газовые (на горючем газе) и дизели (работающие на дизельном топливе);</a:t>
            </a:r>
          </a:p>
          <a:p>
            <a:pPr algn="just">
              <a:buNone/>
            </a:pPr>
            <a:endParaRPr lang="ru-RU" sz="2800" dirty="0"/>
          </a:p>
          <a:p>
            <a:pPr algn="just">
              <a:buNone/>
            </a:pPr>
            <a:r>
              <a:rPr lang="ru-RU" sz="2800" dirty="0"/>
              <a:t>•</a:t>
            </a:r>
            <a:r>
              <a:rPr lang="ru-RU" sz="2800" b="1" i="1" dirty="0"/>
              <a:t>	по способу охлаждения </a:t>
            </a:r>
            <a:r>
              <a:rPr lang="ru-RU" dirty="0"/>
              <a:t>–</a:t>
            </a:r>
            <a:r>
              <a:rPr lang="ru-RU" sz="2800" dirty="0"/>
              <a:t> с жидкостным и воздушным охлаждением;</a:t>
            </a:r>
          </a:p>
          <a:p>
            <a:pPr algn="just">
              <a:buNone/>
            </a:pPr>
            <a:endParaRPr lang="ru-RU" sz="2800" dirty="0"/>
          </a:p>
          <a:p>
            <a:pPr>
              <a:buNone/>
            </a:pPr>
            <a:r>
              <a:rPr lang="ru-RU" sz="2800" dirty="0"/>
              <a:t>•	</a:t>
            </a:r>
            <a:r>
              <a:rPr lang="ru-RU" sz="2800" b="1" i="1" dirty="0"/>
              <a:t>расположению цилиндров </a:t>
            </a:r>
            <a:r>
              <a:rPr lang="ru-RU" dirty="0"/>
              <a:t>–</a:t>
            </a:r>
            <a:r>
              <a:rPr lang="ru-RU" sz="2800" dirty="0"/>
              <a:t> рядные ,V-образные и оппозитные;</a:t>
            </a:r>
          </a:p>
          <a:p>
            <a:pPr>
              <a:buNone/>
            </a:pPr>
            <a:endParaRPr lang="ru-RU" sz="2800" dirty="0"/>
          </a:p>
          <a:p>
            <a:pPr algn="just">
              <a:buNone/>
            </a:pPr>
            <a:r>
              <a:rPr lang="ru-RU" sz="2800" dirty="0"/>
              <a:t>•	</a:t>
            </a:r>
            <a:r>
              <a:rPr lang="ru-RU" sz="2800" b="1" i="1" dirty="0"/>
              <a:t>по способу воспламенения горючей (рабочей) смеси </a:t>
            </a:r>
            <a:r>
              <a:rPr lang="ru-RU" dirty="0"/>
              <a:t>– </a:t>
            </a:r>
            <a:r>
              <a:rPr lang="ru-RU" sz="2800" dirty="0"/>
              <a:t>с принудительным зажиганием от электрической искры (карбюраторные и инжекторные двигатели) или с самовоспламенением от сжатия (дизели).</a:t>
            </a:r>
          </a:p>
          <a:p>
            <a:pPr algn="just">
              <a:buNone/>
            </a:pPr>
            <a:endParaRPr lang="ru-RU" sz="2800" dirty="0"/>
          </a:p>
          <a:p>
            <a:pPr algn="just">
              <a:buNone/>
            </a:pPr>
            <a:r>
              <a:rPr lang="ru-RU" sz="2800" b="1" i="1" dirty="0"/>
              <a:t>по способу выполнения рабочего цикла </a:t>
            </a:r>
            <a:r>
              <a:rPr lang="ru-RU" dirty="0"/>
              <a:t>–</a:t>
            </a:r>
            <a:r>
              <a:rPr lang="ru-RU" sz="2800" b="1" i="1" dirty="0"/>
              <a:t> </a:t>
            </a:r>
            <a:r>
              <a:rPr lang="ru-RU" sz="2800" dirty="0"/>
              <a:t>на четырех и двухтактные.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315200" cy="838200"/>
          </a:xfrm>
        </p:spPr>
        <p:txBody>
          <a:bodyPr/>
          <a:lstStyle/>
          <a:p>
            <a:r>
              <a:rPr lang="ru-RU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Ремонт кривошипно-шатунного механизма (КШМ)</a:t>
            </a:r>
            <a:endParaRPr lang="ru-RU" sz="3200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295400" y="1600200"/>
            <a:ext cx="5860836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888" algn="l"/>
              </a:tabLst>
            </a:pPr>
            <a:r>
              <a:rPr kumimoji="0" lang="ru-RU" sz="1600" b="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Внешние признаки и соответствующие им неисправности КШМ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43000" y="2044997"/>
          <a:ext cx="7010400" cy="4813003"/>
        </p:xfrm>
        <a:graphic>
          <a:graphicData uri="http://schemas.openxmlformats.org/drawingml/2006/table">
            <a:tbl>
              <a:tblPr/>
              <a:tblGrid>
                <a:gridCol w="4043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6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075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400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Звонкий стук в верхней части блока цилиндров на всех режимах работы двигателя (усиливается при увеличении оборотов и нагрузки, пропадает при отключении соответствующей свечи зажигания)</a:t>
                      </a:r>
                      <a:endParaRPr lang="ru-RU" sz="1400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Износ поршневых пальцев</a:t>
                      </a:r>
                      <a:endParaRPr lang="ru-RU" sz="1400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39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 pitchFamily="34" charset="0"/>
                        <a:buNone/>
                        <a:tabLst>
                          <a:tab pos="115570" algn="l"/>
                        </a:tabLst>
                      </a:pPr>
                      <a:r>
                        <a:rPr lang="ru-RU" sz="1400" u="none" strike="noStrike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Синий дым отработавших газов.</a:t>
                      </a:r>
                      <a:endParaRPr lang="ru-RU" sz="1400" u="none" strike="noStrike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 pitchFamily="34" charset="0"/>
                        <a:buNone/>
                        <a:tabLst>
                          <a:tab pos="115570" algn="l"/>
                        </a:tabLst>
                      </a:pPr>
                      <a:r>
                        <a:rPr lang="ru-RU" sz="1400" u="none" strike="noStrike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Снижение уровня масла в картере двигателя.</a:t>
                      </a:r>
                      <a:endParaRPr lang="ru-RU" sz="1400" u="none" strike="noStrike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 pitchFamily="34" charset="0"/>
                        <a:buNone/>
                        <a:tabLst>
                          <a:tab pos="109855" algn="l"/>
                        </a:tabLst>
                      </a:pPr>
                      <a:r>
                        <a:rPr lang="ru-RU" sz="1400" u="none" strike="noStrike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Работа двигателя с перебоями</a:t>
                      </a:r>
                      <a:endParaRPr lang="ru-RU" sz="1400" u="none" strike="noStrike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Поломка и залегание колец</a:t>
                      </a:r>
                      <a:endParaRPr lang="ru-RU" sz="1400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15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 pitchFamily="34" charset="0"/>
                        <a:buNone/>
                        <a:tabLst>
                          <a:tab pos="115570" algn="l"/>
                        </a:tabLst>
                      </a:pPr>
                      <a:r>
                        <a:rPr lang="ru-RU" sz="1400" u="none" strike="noStrike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Слабая компрессия в цилиндрах.</a:t>
                      </a:r>
                      <a:endParaRPr lang="ru-RU" sz="1400" u="none" strike="noStrike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 pitchFamily="34" charset="0"/>
                        <a:buNone/>
                        <a:tabLst>
                          <a:tab pos="113030" algn="l"/>
                        </a:tabLst>
                      </a:pPr>
                      <a:r>
                        <a:rPr lang="ru-RU" sz="1400" u="none" strike="noStrike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Двигатель работает с перебоями и не развивает номинальной мощности</a:t>
                      </a:r>
                      <a:endParaRPr lang="ru-RU" sz="1400" u="none" strike="noStrike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Износ деталей поршневой группы (гильз, поршней, колец)</a:t>
                      </a:r>
                      <a:endParaRPr lang="ru-RU" sz="1400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37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400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Двигатель внезапно останавливается</a:t>
                      </a:r>
                      <a:endParaRPr lang="ru-RU" sz="1400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Заклинивание поршней в гильзе или заклинивание коленчатого вала</a:t>
                      </a:r>
                      <a:endParaRPr lang="ru-RU" sz="1400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56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400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Течь масла в месте соединения поддона и блока</a:t>
                      </a:r>
                      <a:endParaRPr lang="ru-RU" sz="1400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Повреждение прокладки или недостаточная затяжка болтов (гаек) крепления поддона</a:t>
                      </a:r>
                      <a:endParaRPr lang="ru-RU" sz="1400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2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400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Течь охлаждающей жидкости из блока (головки)</a:t>
                      </a:r>
                      <a:endParaRPr lang="ru-RU" sz="1400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Трещины или пробоины в блоке (головке блока)</a:t>
                      </a:r>
                      <a:endParaRPr lang="ru-RU" sz="1400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315200" cy="838200"/>
          </a:xfrm>
        </p:spPr>
        <p:txBody>
          <a:bodyPr/>
          <a:lstStyle/>
          <a:p>
            <a:r>
              <a:rPr lang="ru-RU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Ремонт кривошипно-шатунного механизма (КШМ)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2667000"/>
            <a:ext cx="7315200" cy="2362200"/>
          </a:xfrm>
        </p:spPr>
        <p:txBody>
          <a:bodyPr/>
          <a:lstStyle/>
          <a:p>
            <a:pPr marL="0" indent="457200">
              <a:spcBef>
                <a:spcPts val="0"/>
              </a:spcBef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диагностировании износа коренных и шатунных подшипников дальнейшая эксплуатация автомобиля категорически запрещена. В остальных случаях с максимальной осторожностью необходимо следовать к месту ремонта.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Ремонт кривошипно-шатунного механизма заключается в основном в выявлении и замене вышедших из строя деталей.</a:t>
            </a:r>
          </a:p>
          <a:p>
            <a:pPr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315200" cy="838200"/>
          </a:xfrm>
        </p:spPr>
        <p:txBody>
          <a:bodyPr/>
          <a:lstStyle/>
          <a:p>
            <a:r>
              <a:rPr lang="ru-RU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Ремонт кривошипно-шатунного механизма (КШМ)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2133600"/>
            <a:ext cx="7848600" cy="37338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Комплектование деталей КШМ.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Подбор поршней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осуществляется по весу и размерным группам. Поршни подбирают для каждого цилиндра в соответствии с размерами гильз, так как по техническим условиям сборки КШМ между гильзой и поршнем должен быть определенный зазор. При одновременной замене гильз и поршней их комплектуют по размерным группам (гильзы и поршни должны относиться к одной размерной группе). При расточке цилиндров поршни подбирают в строгом соответствии с размерами гильз. Все поршни, устанавливаемые на один двигатель, должны быть подобраны по массе. Разница масс самого тяжелого и самого легкого поршней одного комплекта допускается не более 0,5 %.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676400"/>
            <a:ext cx="7315200" cy="1371600"/>
          </a:xfrm>
        </p:spPr>
        <p:txBody>
          <a:bodyPr/>
          <a:lstStyle/>
          <a:p>
            <a:r>
              <a:rPr lang="ru-RU" sz="18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Подбор поршневых колец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проводится с учетом размеров поршня и цилиндра. При подборе колец по поршню их прокатывают по канавке поршня и щупом замеряют зазор между торцом кольца и канавкой поршня (рис. 4).</a:t>
            </a:r>
            <a:endParaRPr lang="ru-RU" sz="1800" dirty="0"/>
          </a:p>
        </p:txBody>
      </p:sp>
      <p:pic>
        <p:nvPicPr>
          <p:cNvPr id="34817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200400"/>
            <a:ext cx="2133601" cy="205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143000" y="5943600"/>
            <a:ext cx="6781800" cy="502702"/>
          </a:xfrm>
          <a:prstGeom prst="rect">
            <a:avLst/>
          </a:prstGeom>
          <a:solidFill>
            <a:srgbClr val="FFFFFF">
              <a:alpha val="14999"/>
            </a:srgb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4. </a:t>
            </a:r>
            <a:r>
              <a:rPr kumimoji="0" lang="ru-RU" sz="2000" b="1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Проверка бокового зазора между кольцом и канавкой поршня: 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1 - поршневое кольцо, 2 - поршень, 3 - набор щупов</a:t>
            </a:r>
            <a:endParaRPr kumimoji="0" lang="ru-RU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Ремонт кривошипно-шатунного механизма (КШМ)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5105400"/>
          </a:xfrm>
        </p:spPr>
        <p:txBody>
          <a:bodyPr/>
          <a:lstStyle/>
          <a:p>
            <a:r>
              <a:rPr lang="ru-RU" sz="1800" dirty="0"/>
              <a:t>При подборе колец по цилиндру кольцо устанавливают в зоне наименьшего износа цилиндра (но в пределах хода поршневых колец) и измеряют щупом зазор в замке кольца (рис. 5). Требуемые значения зазоров указываются в руководствах по эксплуатации марок автомобилей.</a:t>
            </a:r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pPr algn="ctr">
              <a:buNone/>
            </a:pPr>
            <a:endParaRPr lang="ru-RU" sz="1800" dirty="0"/>
          </a:p>
          <a:p>
            <a:pPr algn="ctr">
              <a:buNone/>
            </a:pPr>
            <a:endParaRPr lang="ru-RU" sz="1800" dirty="0"/>
          </a:p>
          <a:p>
            <a:pPr algn="ctr">
              <a:buNone/>
            </a:pPr>
            <a:r>
              <a:rPr lang="ru-RU" sz="1800" dirty="0"/>
              <a:t>Рис. 5. </a:t>
            </a:r>
            <a:r>
              <a:rPr lang="ru-RU" sz="1800" b="1" dirty="0"/>
              <a:t>Проверка зазора в замке поршневого кольца:</a:t>
            </a:r>
            <a:endParaRPr lang="ru-RU" sz="1800" dirty="0"/>
          </a:p>
          <a:p>
            <a:pPr algn="ctr">
              <a:buNone/>
            </a:pPr>
            <a:r>
              <a:rPr lang="ru-RU" sz="1800" b="1" dirty="0"/>
              <a:t> </a:t>
            </a:r>
            <a:r>
              <a:rPr lang="ru-RU" sz="1800" dirty="0"/>
              <a:t>а - с использованием специальной оправки; б - непосредственно в цилиндре двигателя</a:t>
            </a:r>
          </a:p>
          <a:p>
            <a:endParaRPr lang="ru-RU" sz="1800" dirty="0"/>
          </a:p>
        </p:txBody>
      </p:sp>
      <p:pic>
        <p:nvPicPr>
          <p:cNvPr id="1026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124200"/>
            <a:ext cx="4156075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Ремонт кривошипно-шатунного механизма (КШМ)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981200"/>
            <a:ext cx="7315200" cy="4191000"/>
          </a:xfrm>
        </p:spPr>
        <p:txBody>
          <a:bodyPr/>
          <a:lstStyle/>
          <a:p>
            <a:r>
              <a:rPr lang="ru-RU" sz="1800" b="1" i="1" dirty="0"/>
              <a:t>Подбор поршневых пальцев и шатунов.</a:t>
            </a:r>
            <a:r>
              <a:rPr lang="ru-RU" sz="1800" dirty="0"/>
              <a:t> При ремонте двигателя не рекомендуется обезличивать комплект его шатунов, которые на заводе подбираются по массе. Замена отдельных шатунов одного комплекта осуществляется с учетом массы (подгонку по массе выполняют путем снятия металла с бобышек на крышке и головке шатуна). Не допускается менять местами крышки нижних головок шатунов, так как нижняя головка и крышка головки обрабатываются вместе в заводских условиях. Шатуны сортируют на размерные группы по диаметру отверстия во втулке верхней головки и помечают краской определенного цвета. На такие же группы делят поршневые пальцы (по их внешнему диаметру) и поршни (по внутреннему диаметру бобышек). Поршень, палец и шатун одного комплекта должны отно­ситься к одной размерной группе.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Ремонт кривошипно-шатунного механизма (КШМ)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2514600"/>
          </a:xfrm>
        </p:spPr>
        <p:txBody>
          <a:bodyPr/>
          <a:lstStyle/>
          <a:p>
            <a:r>
              <a:rPr lang="ru-RU" sz="1800" b="1" i="1" dirty="0"/>
              <a:t>Сборка кривошипно-шатунного механизма</a:t>
            </a:r>
            <a:r>
              <a:rPr lang="ru-RU" sz="1800" dirty="0"/>
              <a:t> осуществляется в следующей последовательности.</a:t>
            </a:r>
          </a:p>
          <a:p>
            <a:pPr lvl="0"/>
            <a:r>
              <a:rPr lang="ru-RU" sz="1800" dirty="0"/>
              <a:t>Собрать шатунно-поршневую группу. Соединение поршня, пальца и верхней головки шатуна производится при нагретом до 240°С шатуне. Запрессовку пальца в бобышки поршня и верхнюю головку шатуна производят с помощью специального приспособления (рис. 6). Палец устанавливают в приспособление, шатун, нагретый до 240°С, зажимают в тисках, надевают поршень на шатун так, чтобы отверстие под палец совпало с отверстием верхней головки шатуна. </a:t>
            </a:r>
          </a:p>
          <a:p>
            <a:endParaRPr lang="ru-RU" sz="1800" dirty="0"/>
          </a:p>
        </p:txBody>
      </p:sp>
      <p:pic>
        <p:nvPicPr>
          <p:cNvPr id="4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4191000"/>
            <a:ext cx="5486400" cy="218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" y="3810000"/>
            <a:ext cx="1828800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n-lt"/>
              </a:rPr>
              <a:t>Рис. 6. </a:t>
            </a:r>
            <a:r>
              <a:rPr lang="ru-RU" sz="2000" b="1" dirty="0">
                <a:latin typeface="+mn-lt"/>
              </a:rPr>
              <a:t>Запрессовка поршневого пальца в верхнюю головку шатуна:</a:t>
            </a:r>
            <a:endParaRPr lang="ru-RU" sz="2000" dirty="0">
              <a:latin typeface="+mn-lt"/>
            </a:endParaRPr>
          </a:p>
          <a:p>
            <a:r>
              <a:rPr lang="ru-RU" sz="2000" dirty="0">
                <a:latin typeface="+mn-lt"/>
              </a:rPr>
              <a:t>а - приспособление; б - процесс запрессовки;</a:t>
            </a:r>
          </a:p>
          <a:p>
            <a:r>
              <a:rPr lang="ru-RU" sz="2000" dirty="0">
                <a:latin typeface="+mn-lt"/>
              </a:rPr>
              <a:t>1 - валик приспособления; 2 - поршневой палец; 3 - направляющая; 4 - упорный винт; 5 - приспособление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Ремонт кривошипно-шатунного механизма (КШМ)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21336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/>
              <a:t>Приспособлением проталкивают поршневой палец в отверстие поршня и верхнюю головку шатуна так, чтобы </a:t>
            </a:r>
            <a:r>
              <a:rPr lang="ru-RU" sz="1600" dirty="0" err="1"/>
              <a:t>заплечик</a:t>
            </a:r>
            <a:r>
              <a:rPr lang="ru-RU" sz="1600" dirty="0"/>
              <a:t> валика приспособления соприкасался с поршнем. Чтобы правильно соединить палец с шатуном, запрессовывать палец следует как можно быстрее: после охлаждения шатуна уже нельзя будет изменить положение пальца. При сборке поршня с шатуном и установке шатунно-поршневой группы в цилиндр следует следить за правильностью взаимного расположения поршня и шатуна и их ориентировки в цилиндре. На поршне и шатуне имеются метки (на поршне - стрелка, на шатуне - прилив), которые должны быть направлены в одну сторону (обычно к передней крышке двигателя).</a:t>
            </a:r>
          </a:p>
        </p:txBody>
      </p:sp>
      <p:pic>
        <p:nvPicPr>
          <p:cNvPr id="4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4191000"/>
            <a:ext cx="5486400" cy="218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" y="3810000"/>
            <a:ext cx="1828800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n-lt"/>
              </a:rPr>
              <a:t>Рис. 6. </a:t>
            </a:r>
            <a:r>
              <a:rPr lang="ru-RU" sz="2000" b="1" dirty="0">
                <a:latin typeface="+mn-lt"/>
              </a:rPr>
              <a:t>Запрессовка поршневого пальца в верхнюю головку шатуна:</a:t>
            </a:r>
            <a:endParaRPr lang="ru-RU" sz="2000" dirty="0">
              <a:latin typeface="+mn-lt"/>
            </a:endParaRPr>
          </a:p>
          <a:p>
            <a:r>
              <a:rPr lang="ru-RU" sz="2000" dirty="0">
                <a:latin typeface="+mn-lt"/>
              </a:rPr>
              <a:t>а - приспособление; б - процесс запрессовки;</a:t>
            </a:r>
          </a:p>
          <a:p>
            <a:r>
              <a:rPr lang="ru-RU" sz="2000" dirty="0">
                <a:latin typeface="+mn-lt"/>
              </a:rPr>
              <a:t>1 - валик приспособления; 2 - поршневой палец; 3 - направляющая; 4 - упорный винт; 5 - приспособление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Ремонт кривошипно-шатунного механизма (КШМ)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2209800"/>
          </a:xfrm>
        </p:spPr>
        <p:txBody>
          <a:bodyPr/>
          <a:lstStyle/>
          <a:p>
            <a:r>
              <a:rPr lang="ru-RU" sz="1800" dirty="0"/>
              <a:t>При установке колец на поршень их замки не должны быть расположены в одной плоскости. Это приведет к значительному прорыву газов из камеры сгорания в картер. Угол </a:t>
            </a:r>
            <a:r>
              <a:rPr lang="ru-RU" sz="1800" i="1" dirty="0"/>
              <a:t>а</a:t>
            </a:r>
            <a:r>
              <a:rPr lang="ru-RU" sz="1800" dirty="0"/>
              <a:t> взаимного расположения замков поршневых колец определяется по формуле </a:t>
            </a:r>
            <a:r>
              <a:rPr lang="ru-RU" sz="1800" i="1" dirty="0"/>
              <a:t>а = 360 /</a:t>
            </a:r>
            <a:r>
              <a:rPr lang="ru-RU" sz="1800" dirty="0"/>
              <a:t> </a:t>
            </a:r>
            <a:r>
              <a:rPr lang="en-US" sz="1800" dirty="0"/>
              <a:t>n</a:t>
            </a:r>
            <a:r>
              <a:rPr lang="ru-RU" sz="1800" dirty="0"/>
              <a:t>, где </a:t>
            </a:r>
            <a:r>
              <a:rPr lang="en-US" sz="1800" i="1" dirty="0"/>
              <a:t>n</a:t>
            </a:r>
            <a:r>
              <a:rPr lang="en-US" sz="1800" dirty="0"/>
              <a:t> </a:t>
            </a:r>
            <a:r>
              <a:rPr lang="ru-RU" sz="1800" dirty="0"/>
              <a:t>- число колец на поршне. Снятие и установка колец на поршень проводится с помощью специального приспособления (рис. 7).</a:t>
            </a:r>
          </a:p>
        </p:txBody>
      </p:sp>
      <p:pic>
        <p:nvPicPr>
          <p:cNvPr id="7169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505200"/>
            <a:ext cx="4840046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371600" y="5562600"/>
            <a:ext cx="6553200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7.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Съемник поршневых колец: 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1 - рукоятка; 2 - выступы; 3 - упоры; 4 - захваты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Ремонт кривошипно-шатунного механизма (КШМ)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5410200"/>
            <a:ext cx="7315200" cy="685800"/>
          </a:xfrm>
        </p:spPr>
        <p:txBody>
          <a:bodyPr/>
          <a:lstStyle/>
          <a:p>
            <a:pPr algn="ctr">
              <a:buNone/>
            </a:pPr>
            <a:r>
              <a:rPr lang="ru-RU" sz="1800" dirty="0"/>
              <a:t>Рис. 8. Установка поршня в цилиндр</a:t>
            </a:r>
            <a:endParaRPr lang="ru-RU" sz="1800" b="1" dirty="0"/>
          </a:p>
          <a:p>
            <a:endParaRPr lang="ru-RU" sz="1800" dirty="0"/>
          </a:p>
        </p:txBody>
      </p:sp>
      <p:pic>
        <p:nvPicPr>
          <p:cNvPr id="6145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352800"/>
            <a:ext cx="257468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14400" y="1981200"/>
            <a:ext cx="6781800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ru-RU" sz="2800" dirty="0">
                <a:latin typeface="+mn-lt"/>
              </a:rPr>
              <a:t>Установить шатунно-поршневые группы в цилиндры в соответствии с порядковыми номерами цилиндров, указанными на днищах поршней и на шатунах. Для установки поршня с кольцами в цилиндр используют специальные приспособления (обжимы) (рис. 8).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590800"/>
            <a:ext cx="7315200" cy="2971800"/>
          </a:xfrm>
        </p:spPr>
        <p:txBody>
          <a:bodyPr/>
          <a:lstStyle/>
          <a:p>
            <a:pPr marL="0" indent="457200">
              <a:spcBef>
                <a:spcPts val="0"/>
              </a:spcBef>
              <a:buNone/>
            </a:pPr>
            <a:r>
              <a:rPr lang="ru-RU" sz="2400" b="1" i="1" dirty="0"/>
              <a:t>Бензиновые</a:t>
            </a:r>
            <a:r>
              <a:rPr lang="ru-RU" sz="2400" dirty="0"/>
              <a:t> – это двигатели, работающие на бензине, с принудительным зажиганием. Приготовление топливно-воздушной смеси, и её дозирование осуществляют карбюраторные и </a:t>
            </a:r>
            <a:r>
              <a:rPr lang="ru-RU" sz="2400" dirty="0" err="1"/>
              <a:t>инжекторные</a:t>
            </a:r>
            <a:r>
              <a:rPr lang="ru-RU" sz="2400" dirty="0"/>
              <a:t> системы питания. Смесь в цилиндре воспламеняется в конце такта сжатия, принудительно от электрической искры. </a:t>
            </a:r>
          </a:p>
          <a:p>
            <a:pPr>
              <a:buNone/>
            </a:pPr>
            <a:endParaRPr lang="ru-RU" sz="1800" dirty="0"/>
          </a:p>
          <a:p>
            <a:pPr marL="0" indent="457200">
              <a:spcBef>
                <a:spcPts val="0"/>
              </a:spcBef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Ремонт кривошипно-шатунного механизма (КШМ)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2057400"/>
          </a:xfrm>
        </p:spPr>
        <p:txBody>
          <a:bodyPr/>
          <a:lstStyle/>
          <a:p>
            <a:pPr lvl="0"/>
            <a:r>
              <a:rPr lang="ru-RU" sz="1800" dirty="0"/>
              <a:t>Установить коленчатый вал и вкладыши в пастели блока, затем установить крышки коренных подшипников (рис. 9). Затяжка креплений крышек коренных (и шатунных) подшипников осуществляется динамометрическим ключом (значения моментов затяжки указываются в руководствах по эксплуатации конкретных марок автомобиля). Перед установкой коленчатого вала очищают шатунные и коренные шейки, удаляют заусенцы у кромок, промывают вал и продувают сжатым воздухом каналы для смазки.</a:t>
            </a:r>
          </a:p>
          <a:p>
            <a:endParaRPr lang="ru-RU" sz="1800" dirty="0"/>
          </a:p>
        </p:txBody>
      </p:sp>
      <p:pic>
        <p:nvPicPr>
          <p:cNvPr id="5121" name="Рисунок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733800"/>
            <a:ext cx="702272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52400" y="579120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9. Установка коленчатого вала в блок цилиндров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Ремонт кривошипно-шатунного механизма (КШМ)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2590800"/>
          </a:xfrm>
        </p:spPr>
        <p:txBody>
          <a:bodyPr/>
          <a:lstStyle/>
          <a:p>
            <a:pPr lvl="0"/>
            <a:r>
              <a:rPr lang="ru-RU" sz="1600" dirty="0"/>
              <a:t>Установить: шатунные вкладыши в нижнюю головку шатуна и ее крышку; нижние головки шатунов на шатунные шейки коленчатого вала; крышки на нижние головки шату­нов (в соответствии с номерами цилиндров, указанными и на головке шатуна и на его крыш­ке, менять местами крышки нельзя, они не взаимозаменяемы); затянуть крепления крышек (рис. 10).</a:t>
            </a:r>
          </a:p>
          <a:p>
            <a:pPr lvl="0"/>
            <a:r>
              <a:rPr lang="ru-RU" sz="1600" dirty="0"/>
              <a:t>Установить переднюю и заднюю крышки блока.</a:t>
            </a:r>
          </a:p>
          <a:p>
            <a:pPr lvl="0"/>
            <a:r>
              <a:rPr lang="ru-RU" sz="1600" dirty="0"/>
              <a:t>Установить маховик на фланец коленчатого вала. Коленчатый вал балансируют на заводе-изготовителе в сборе с маховиком и сцеплением, поэтому перед снятием сцепления с маховика и маховика с фланца коленчатого вала рекомендуется нанести на сопряженных по­верхностях риски, по которым вновь собирают узел.</a:t>
            </a:r>
          </a:p>
          <a:p>
            <a:endParaRPr lang="ru-RU" sz="1600" dirty="0"/>
          </a:p>
        </p:txBody>
      </p:sp>
      <p:pic>
        <p:nvPicPr>
          <p:cNvPr id="4097" name="Рисунок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191000"/>
            <a:ext cx="57721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571500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10. Установка нижней головки шатуна на шейку коленчатого вала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Ремонт кривошипно-шатунного механизма (КШМ)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752600"/>
            <a:ext cx="8305800" cy="2514600"/>
          </a:xfrm>
        </p:spPr>
        <p:txBody>
          <a:bodyPr/>
          <a:lstStyle/>
          <a:p>
            <a:r>
              <a:rPr lang="ru-RU" sz="1800" dirty="0"/>
              <a:t>Установить поддон картера с прокладкой.</a:t>
            </a:r>
          </a:p>
          <a:p>
            <a:pPr lvl="0"/>
            <a:r>
              <a:rPr lang="ru-RU" sz="1800" dirty="0"/>
              <a:t>Установить головку блока. Перед установкой головки сопрягаемые плоскости блока и головки цилиндров протирают чистой ветошью, а прокладку натирают порошкообразным графитом. При установке головки блока гайки (болты) затягивают динамометрическим ключом с определенным усилием (которое указывается в технических условиях), начиная от центра головки, постепенно перемещаясь к краям (рис. 11).</a:t>
            </a:r>
          </a:p>
          <a:p>
            <a:pPr lvl="0"/>
            <a:r>
              <a:rPr lang="ru-RU" sz="1800" dirty="0"/>
              <a:t>Установить клапанную крышку с прокладкой.</a:t>
            </a:r>
          </a:p>
          <a:p>
            <a:endParaRPr lang="ru-RU" sz="1800" dirty="0"/>
          </a:p>
        </p:txBody>
      </p:sp>
      <p:pic>
        <p:nvPicPr>
          <p:cNvPr id="3073" name="Рисунок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2718" y="4343400"/>
            <a:ext cx="2278482" cy="119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556260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11. Последовательность затяжки гаек (болтов) крепления головки цилиндров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Ремонт газораспределительного механизма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981200"/>
            <a:ext cx="8153400" cy="4191000"/>
          </a:xfrm>
        </p:spPr>
        <p:txBody>
          <a:bodyPr/>
          <a:lstStyle/>
          <a:p>
            <a:r>
              <a:rPr lang="ru-RU" sz="1800" dirty="0"/>
              <a:t>Основные неисправности газораспределительного механизма (ГРМ):</a:t>
            </a:r>
          </a:p>
          <a:p>
            <a:pPr lvl="0"/>
            <a:r>
              <a:rPr lang="ru-RU" sz="1800" dirty="0"/>
              <a:t>нарушение тепловых зазоров клапанов (на двигателях с регулируемым зазором);</a:t>
            </a:r>
          </a:p>
          <a:p>
            <a:pPr lvl="0"/>
            <a:r>
              <a:rPr lang="ru-RU" sz="1800" dirty="0"/>
              <a:t>износ подшипников, кулачков распределительного вала;</a:t>
            </a:r>
          </a:p>
          <a:p>
            <a:pPr lvl="0"/>
            <a:r>
              <a:rPr lang="ru-RU" sz="1800" dirty="0"/>
              <a:t>неисправности </a:t>
            </a:r>
            <a:r>
              <a:rPr lang="ru-RU" sz="1800" dirty="0" err="1"/>
              <a:t>гидрокомпенсаторов</a:t>
            </a:r>
            <a:r>
              <a:rPr lang="ru-RU" sz="1800" dirty="0"/>
              <a:t> (на двигателях с автоматической регулиров­кой зазоров);</a:t>
            </a:r>
          </a:p>
          <a:p>
            <a:pPr lvl="0"/>
            <a:r>
              <a:rPr lang="ru-RU" sz="1800" dirty="0"/>
              <a:t>снижение упругости и поломка пружин клапанов;</a:t>
            </a:r>
          </a:p>
          <a:p>
            <a:pPr lvl="0"/>
            <a:r>
              <a:rPr lang="ru-RU" sz="1800" dirty="0"/>
              <a:t>зависание клапанов;</a:t>
            </a:r>
          </a:p>
          <a:p>
            <a:pPr lvl="0"/>
            <a:r>
              <a:rPr lang="ru-RU" sz="1800" dirty="0"/>
              <a:t>износ и удлинение цепи (ремня) привода распределительного вала;</a:t>
            </a:r>
          </a:p>
          <a:p>
            <a:pPr lvl="0"/>
            <a:r>
              <a:rPr lang="ru-RU" sz="1800" dirty="0"/>
              <a:t>износ зубчатого шкива привода распределительного вала;</a:t>
            </a:r>
          </a:p>
          <a:p>
            <a:pPr lvl="0"/>
            <a:r>
              <a:rPr lang="ru-RU" sz="1800" dirty="0"/>
              <a:t>износ маслоотражающих колпачков, стержней клапанов, направляющих втулок;</a:t>
            </a:r>
          </a:p>
          <a:p>
            <a:pPr lvl="0"/>
            <a:r>
              <a:rPr lang="ru-RU" sz="1800" dirty="0"/>
              <a:t>нагар на клапанах.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Ремонт газораспределительного механизма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981200"/>
            <a:ext cx="7848600" cy="4572000"/>
          </a:xfrm>
        </p:spPr>
        <p:txBody>
          <a:bodyPr/>
          <a:lstStyle/>
          <a:p>
            <a:r>
              <a:rPr lang="ru-RU" sz="1800" dirty="0"/>
              <a:t>Основные причины неисправностей ГРМ - выработка установленного ресурса двигателя и, как следствие, высокий износ конструктивных элементов и нарушение правил эксплуатации двигателя, в том числе использование некачественного (жидкого), загрязненного масла, применение бензина с высоким содержанием смол, длительная работа двигателя на предельных оборотах.</a:t>
            </a:r>
          </a:p>
          <a:p>
            <a:r>
              <a:rPr lang="ru-RU" sz="1800" dirty="0"/>
              <a:t>Самой серьезной неисправностью газораспределительного механизма является зависание клапанов, которое может привести к серьезным поломкам двигателя. Причин у неисправности две. Одна - применение некачественного бензина, сопровождающееся отложением смол на стержнях клапана. Другой причиной является ослабление или поломка пружин клапанов. В этом случае на высоких оборотах двигателя клапан не успевает сесть в «седло», искривляется и заклинивает (зависает) в направляющей втулке. К счастью, данная неисправность на современных автомобилях встречается достаточно редко.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Ремонт газораспределительного механизма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981200"/>
            <a:ext cx="1143000" cy="37338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Внешние признаки и соответствующие им неисправности ГРМ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76400" y="228600"/>
          <a:ext cx="6096000" cy="5684520"/>
        </p:xfrm>
        <a:graphic>
          <a:graphicData uri="http://schemas.openxmlformats.org/drawingml/2006/table">
            <a:tbl>
              <a:tblPr/>
              <a:tblGrid>
                <a:gridCol w="2966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9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algn="just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900" i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Признаки неисправности</a:t>
                      </a:r>
                      <a:endParaRPr lang="ru-RU" sz="700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900" i="1" spc="-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Неисправность</a:t>
                      </a:r>
                      <a:endParaRPr lang="ru-RU" sz="700" spc="15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  <a:tabLst>
                          <a:tab pos="113030" algn="l"/>
                        </a:tabLst>
                      </a:pPr>
                      <a:r>
                        <a:rPr lang="ru-RU" sz="1200" u="none" strike="noStrike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Металлический стук в головке блока</a:t>
                      </a:r>
                      <a:r>
                        <a:rPr lang="ru-RU" sz="1200" u="none" strike="noStrike" spc="5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u="none" strike="noStrike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цилиндров на малых и средних оборотах.</a:t>
                      </a:r>
                      <a:endParaRPr lang="ru-RU" sz="1200" u="none" strike="noStrike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  <a:tabLst>
                          <a:tab pos="115570" algn="l"/>
                        </a:tabLst>
                      </a:pPr>
                      <a:r>
                        <a:rPr lang="ru-RU" sz="1200" u="none" strike="noStrike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Снижение мощности двигателя</a:t>
                      </a:r>
                      <a:endParaRPr lang="ru-RU" sz="1200" u="none" strike="noStrike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  <a:tabLst>
                          <a:tab pos="186055" algn="l"/>
                        </a:tabLst>
                      </a:pPr>
                      <a:r>
                        <a:rPr lang="ru-RU" sz="1200" u="none" strike="noStrike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Нарушение теплового зазора клапанов.</a:t>
                      </a:r>
                      <a:endParaRPr lang="ru-RU" sz="1200" u="none" strike="noStrike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  <a:tabLst>
                          <a:tab pos="191770" algn="l"/>
                        </a:tabLst>
                      </a:pPr>
                      <a:endParaRPr lang="ru-RU" sz="1200" u="none" strike="noStrike" spc="5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  <a:tabLst>
                          <a:tab pos="191770" algn="l"/>
                        </a:tabLst>
                      </a:pPr>
                      <a:r>
                        <a:rPr lang="ru-RU" sz="1200" u="none" strike="noStrike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Износ подшипников, кулачков распределительного вала</a:t>
                      </a:r>
                      <a:endParaRPr lang="ru-RU" sz="1200" u="none" strike="noStrike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  <a:tabLst>
                          <a:tab pos="113030" algn="l"/>
                        </a:tabLst>
                      </a:pPr>
                      <a:r>
                        <a:rPr lang="ru-RU" sz="1200" u="none" strike="noStrike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Металлический стук в головке блока цилиндров на холодном двигателе.</a:t>
                      </a:r>
                      <a:endParaRPr lang="ru-RU" sz="1200" u="none" strike="noStrike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  <a:tabLst>
                          <a:tab pos="115570" algn="l"/>
                        </a:tabLst>
                      </a:pPr>
                      <a:r>
                        <a:rPr lang="ru-RU" sz="1200" u="none" strike="noStrike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Снижение мощности двигателя</a:t>
                      </a:r>
                      <a:endParaRPr lang="ru-RU" sz="1200" u="none" strike="noStrike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Неисправности </a:t>
                      </a:r>
                      <a:r>
                        <a:rPr lang="ru-RU" sz="1200" spc="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гидрокомпенсаторов</a:t>
                      </a:r>
                      <a:endParaRPr lang="ru-RU" sz="1200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  <a:tabLst>
                          <a:tab pos="109855" algn="l"/>
                        </a:tabLst>
                      </a:pPr>
                      <a:r>
                        <a:rPr lang="ru-RU" sz="1200" u="none" strike="noStrike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Шум в районе привода распределительного вала.</a:t>
                      </a:r>
                      <a:endParaRPr lang="ru-RU" sz="1200" u="none" strike="noStrike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  <a:tabLst>
                          <a:tab pos="109855" algn="l"/>
                        </a:tabLst>
                      </a:pPr>
                      <a:r>
                        <a:rPr lang="ru-RU" sz="1200" u="none" strike="noStrike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Выстрелы в глушитель</a:t>
                      </a:r>
                      <a:endParaRPr lang="ru-RU" sz="1200" u="none" strike="noStrike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  <a:tabLst>
                          <a:tab pos="189230" algn="l"/>
                        </a:tabLst>
                      </a:pPr>
                      <a:r>
                        <a:rPr lang="ru-RU" sz="1200" u="none" strike="noStrike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Износ и удлинение цепи (ремня) привода распределительного вала.</a:t>
                      </a:r>
                      <a:endParaRPr lang="ru-RU" sz="1200" u="none" strike="noStrike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  <a:tabLst>
                          <a:tab pos="186055" algn="l"/>
                        </a:tabLst>
                      </a:pPr>
                      <a:r>
                        <a:rPr lang="ru-RU" sz="1200" u="none" strike="noStrike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Износ зубчатого шкива привода</a:t>
                      </a:r>
                      <a:endParaRPr lang="ru-RU" sz="1200" u="none" strike="noStrike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  <a:tabLst>
                          <a:tab pos="115570" algn="l"/>
                        </a:tabLst>
                      </a:pPr>
                      <a:r>
                        <a:rPr lang="ru-RU" sz="1200" u="none" strike="noStrike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Синий дым отработавших газов.</a:t>
                      </a:r>
                      <a:endParaRPr lang="ru-RU" sz="1200" u="none" strike="noStrike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  <a:tabLst>
                          <a:tab pos="121920" algn="l"/>
                        </a:tabLst>
                      </a:pPr>
                      <a:r>
                        <a:rPr lang="ru-RU" sz="1200" u="none" strike="noStrike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Снижение уровня масла в картере двигателя.</a:t>
                      </a:r>
                      <a:endParaRPr lang="ru-RU" sz="1200" u="none" strike="noStrike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  <a:tabLst>
                          <a:tab pos="115570" algn="l"/>
                        </a:tabLst>
                      </a:pPr>
                      <a:r>
                        <a:rPr lang="ru-RU" sz="1200" u="none" strike="noStrike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Снижение мощности двигателя</a:t>
                      </a:r>
                      <a:endParaRPr lang="ru-RU" sz="1200" u="none" strike="noStrike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  <a:tabLst>
                          <a:tab pos="186055" algn="l"/>
                        </a:tabLst>
                      </a:pPr>
                      <a:r>
                        <a:rPr lang="ru-RU" sz="1200" u="none" strike="noStrike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Износ маслоотражающих колпачков, стержней клапанов, направляющих втулок.</a:t>
                      </a:r>
                      <a:endParaRPr lang="ru-RU" sz="1200" u="none" strike="noStrike" spc="15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  <a:tabLst>
                          <a:tab pos="186055" algn="l"/>
                        </a:tabLst>
                      </a:pPr>
                      <a:r>
                        <a:rPr lang="ru-RU" sz="1200" u="none" strike="noStrike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Неисправность КШМ</a:t>
                      </a:r>
                      <a:endParaRPr lang="ru-RU" sz="1200" u="none" strike="noStrike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  <a:tabLst>
                          <a:tab pos="113030" algn="l"/>
                        </a:tabLst>
                      </a:pPr>
                      <a:r>
                        <a:rPr lang="ru-RU" sz="1200" u="none" strike="noStrike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Звонкие металлические стуки (детонационные стуки) при разгоне автомобиля.</a:t>
                      </a:r>
                      <a:endParaRPr lang="ru-RU" sz="1200" u="none" strike="noStrike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  <a:tabLst>
                          <a:tab pos="109855" algn="l"/>
                        </a:tabLst>
                      </a:pPr>
                      <a:r>
                        <a:rPr lang="ru-RU" sz="1200" u="none" strike="noStrike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Работа двигателя с перебоями</a:t>
                      </a:r>
                      <a:endParaRPr lang="ru-RU" sz="1200" u="none" strike="noStrike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  <a:tabLst>
                          <a:tab pos="186055" algn="l"/>
                        </a:tabLst>
                      </a:pPr>
                      <a:r>
                        <a:rPr lang="ru-RU" sz="1200" u="none" strike="noStrike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Нагар на клапанах.</a:t>
                      </a:r>
                      <a:endParaRPr lang="ru-RU" sz="1200" u="none" strike="noStrike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  <a:tabLst>
                          <a:tab pos="186055" algn="l"/>
                        </a:tabLst>
                      </a:pPr>
                      <a:r>
                        <a:rPr lang="ru-RU" sz="1200" u="none" strike="noStrike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Неисправности КШМ.</a:t>
                      </a:r>
                      <a:endParaRPr lang="ru-RU" sz="1200" u="none" strike="noStrike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  <a:tabLst>
                          <a:tab pos="186055" algn="l"/>
                        </a:tabLst>
                      </a:pPr>
                      <a:r>
                        <a:rPr lang="ru-RU" sz="1200" u="none" strike="noStrike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Бензин низкого качества</a:t>
                      </a:r>
                      <a:endParaRPr lang="ru-RU" sz="1200" u="none" strike="noStrike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  <a:tabLst>
                          <a:tab pos="113030" algn="l"/>
                        </a:tabLst>
                      </a:pPr>
                      <a:r>
                        <a:rPr lang="ru-RU" sz="1200" u="none" strike="noStrike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Кратковременные провалы в работе холодного двигателя.</a:t>
                      </a:r>
                      <a:endParaRPr lang="ru-RU" sz="1200" u="none" strike="noStrike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  <a:tabLst>
                          <a:tab pos="115570" algn="l"/>
                        </a:tabLst>
                      </a:pPr>
                      <a:r>
                        <a:rPr lang="ru-RU" sz="1200" u="none" strike="noStrike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Снижение мощности двигателя.</a:t>
                      </a:r>
                      <a:endParaRPr lang="ru-RU" sz="1200" u="none" strike="noStrike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  <a:tabLst>
                          <a:tab pos="109855" algn="l"/>
                        </a:tabLst>
                      </a:pPr>
                      <a:r>
                        <a:rPr lang="ru-RU" sz="1200" u="none" strike="noStrike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Перегрев двигателя</a:t>
                      </a:r>
                      <a:endParaRPr lang="ru-RU" sz="1200" u="none" strike="noStrike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ru-RU" sz="1200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Снижение упругости и поломка пружин клапанов.</a:t>
                      </a:r>
                      <a:endParaRPr lang="ru-RU" sz="1200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9230" algn="l"/>
                        </a:tabLst>
                      </a:pPr>
                      <a:r>
                        <a:rPr lang="ru-RU" sz="1200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Зависание клапанов</a:t>
                      </a:r>
                      <a:endParaRPr lang="ru-RU" sz="1200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 работе двигателя прослушиваются хлопки:</a:t>
                      </a:r>
                      <a:endParaRPr lang="ru-RU" sz="1200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1440" algn="l"/>
                        </a:tabLst>
                      </a:pPr>
                      <a:r>
                        <a:rPr lang="ru-RU" sz="1200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 впускном коллекторе</a:t>
                      </a:r>
                      <a:endParaRPr lang="ru-RU" sz="1200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1440" algn="l"/>
                        </a:tabLst>
                      </a:pPr>
                      <a:r>
                        <a:rPr lang="ru-RU" sz="1200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глушителе</a:t>
                      </a:r>
                      <a:endParaRPr lang="ru-RU" sz="1200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Нарушение герметичности:</a:t>
                      </a:r>
                      <a:endParaRPr lang="ru-RU" sz="1200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впускного клапана выпускного клапана</a:t>
                      </a:r>
                      <a:endParaRPr lang="ru-RU" sz="1200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Двигатель не запускается</a:t>
                      </a:r>
                      <a:endParaRPr lang="ru-RU" sz="1200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1200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Нарушены фазы газораспределения.</a:t>
                      </a:r>
                      <a:endParaRPr lang="ru-RU" sz="1200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1200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Недостаточная герметичность клапанов</a:t>
                      </a:r>
                      <a:endParaRPr lang="ru-RU" sz="1200" spc="15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Ремонт газораспределительного механизма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371600"/>
            <a:ext cx="6553200" cy="5181600"/>
          </a:xfrm>
        </p:spPr>
        <p:txBody>
          <a:bodyPr/>
          <a:lstStyle/>
          <a:p>
            <a:pPr marL="0" indent="457200">
              <a:spcBef>
                <a:spcPts val="0"/>
              </a:spcBef>
              <a:buNone/>
            </a:pPr>
            <a:r>
              <a:rPr lang="ru-RU" sz="1800" i="1" dirty="0"/>
              <a:t>Регулировки газораспределительного механизма.</a:t>
            </a:r>
            <a:r>
              <a:rPr lang="ru-RU" sz="1800" dirty="0"/>
              <a:t> Проверка и регулировка теплового зазора между бойком коромысла и торцом стержня клапана производится при температуре двигателя 20.25 °С в следующей последовательности.</a:t>
            </a:r>
          </a:p>
          <a:p>
            <a:pPr marL="0" lvl="0" indent="457200">
              <a:spcBef>
                <a:spcPts val="0"/>
              </a:spcBef>
              <a:buNone/>
            </a:pPr>
            <a:r>
              <a:rPr lang="ru-RU" sz="1800" dirty="0"/>
              <a:t>Снять клапанную крышку.</a:t>
            </a:r>
          </a:p>
          <a:p>
            <a:pPr marL="0" lvl="0" indent="457200">
              <a:spcBef>
                <a:spcPts val="0"/>
              </a:spcBef>
              <a:buNone/>
            </a:pPr>
            <a:r>
              <a:rPr lang="ru-RU" sz="1800" dirty="0"/>
              <a:t>Проверить и при необходимости довести усилие затяжки гаек, крепления головки блока до требуемого значения.</a:t>
            </a:r>
          </a:p>
          <a:p>
            <a:pPr marL="0" lvl="0" indent="457200">
              <a:spcBef>
                <a:spcPts val="0"/>
              </a:spcBef>
              <a:buNone/>
            </a:pPr>
            <a:r>
              <a:rPr lang="ru-RU" sz="1800" dirty="0"/>
              <a:t>Установить поршень первого цилиндра в ВМТ на такте сжатия (оба клапана закрыты). Установка поршня производится по меткам на шкиве коленчатого вала и блоке цилин­дров или с помощью специального установочного штифта (рис. 12). Вращая коленчатый вал (специальным ключом) по часовой стрелке, совместить установочную метку 1 на звездочке распределительного вала с установочным приливом 2 на корпусе подшипников распределительного вала. При этом поршень четвертого цилиндра находится в ВМТ в конце такта сжатия и оба клапана закрыты.</a:t>
            </a:r>
          </a:p>
          <a:p>
            <a:pPr>
              <a:buNone/>
            </a:pPr>
            <a:r>
              <a:rPr lang="ru-RU" sz="1800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</p:txBody>
      </p:sp>
      <p:pic>
        <p:nvPicPr>
          <p:cNvPr id="61441" name="Рисунок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981200"/>
            <a:ext cx="2481810" cy="207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6172200" y="4419600"/>
            <a:ext cx="2667000" cy="2031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12.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Установка поршня первого цилиндра в ВМТ на такте сжатия для регулировки клапанов: 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1 - установочная метка на звездочке распределительного вала; 2 - установочный прилив на корпусе подшипников распределительного вала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Ремонт газораспределительного механизма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295400"/>
            <a:ext cx="8153400" cy="51816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800" dirty="0"/>
              <a:t>Измерить зазоры между бойком коромысла и торцом стержня впускного и выпускного клапанов (рис.13). Проверка осуществляется специальным металлическим щупом (толщина которого должна соответствовать значению теплового зазора, указанному в инструкции по эксплуатации данной марки автомобиля). При нормальном значении зазора щуп должен перемещаться между клапаном и коромыслом легким усилием руки.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1800" dirty="0"/>
          </a:p>
          <a:p>
            <a:pPr marL="0" lvl="0" indent="0">
              <a:spcBef>
                <a:spcPts val="0"/>
              </a:spcBef>
              <a:buNone/>
            </a:pPr>
            <a:endParaRPr lang="ru-RU" sz="1800" dirty="0"/>
          </a:p>
          <a:p>
            <a:pPr marL="0" lvl="0" indent="0">
              <a:spcBef>
                <a:spcPts val="0"/>
              </a:spcBef>
              <a:buNone/>
            </a:pPr>
            <a:endParaRPr lang="ru-RU" sz="1800" dirty="0"/>
          </a:p>
          <a:p>
            <a:pPr marL="0" lvl="0" indent="0">
              <a:spcBef>
                <a:spcPts val="0"/>
              </a:spcBef>
              <a:buNone/>
            </a:pPr>
            <a:endParaRPr lang="ru-RU" sz="1800" dirty="0"/>
          </a:p>
          <a:p>
            <a:pPr marL="0" lvl="0" indent="0">
              <a:spcBef>
                <a:spcPts val="0"/>
              </a:spcBef>
              <a:buNone/>
            </a:pPr>
            <a:endParaRPr lang="ru-RU" sz="1800" dirty="0"/>
          </a:p>
          <a:p>
            <a:pPr marL="0" lvl="0" indent="0">
              <a:spcBef>
                <a:spcPts val="0"/>
              </a:spcBef>
              <a:buNone/>
            </a:pPr>
            <a:endParaRPr lang="ru-RU" sz="1800" dirty="0"/>
          </a:p>
          <a:p>
            <a:pPr marL="0" lvl="0" indent="0">
              <a:spcBef>
                <a:spcPts val="0"/>
              </a:spcBef>
              <a:buNone/>
            </a:pPr>
            <a:endParaRPr lang="ru-RU" sz="1800" dirty="0"/>
          </a:p>
          <a:p>
            <a:pPr marL="0" lvl="0" indent="0">
              <a:spcBef>
                <a:spcPts val="0"/>
              </a:spcBef>
              <a:buNone/>
            </a:pPr>
            <a:endParaRPr lang="ru-RU" sz="1800" dirty="0"/>
          </a:p>
          <a:p>
            <a:pPr marL="0" lv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/>
              <a:t>Рис. 13. </a:t>
            </a:r>
            <a:r>
              <a:rPr lang="ru-RU" sz="1800" b="1" dirty="0"/>
              <a:t>Проверка теплового зазора в ГРМ: </a:t>
            </a:r>
            <a:r>
              <a:rPr lang="ru-RU" sz="1800" dirty="0"/>
              <a:t>а - ГРМ с роликовыми рычагами (рокерами); б - ГРМ с двуплечими рычагами (коромыслами); 1 - щуп; 2 - регулировочный винт; 3 - контргайка регулировочного винта; 4 - коромысло; 5 - наконечник нажимного винта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</p:txBody>
      </p:sp>
      <p:pic>
        <p:nvPicPr>
          <p:cNvPr id="1026" name="Рисунок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124199"/>
            <a:ext cx="4572000" cy="214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Ремонт газораспределительного механизма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981200"/>
            <a:ext cx="7924800" cy="4343400"/>
          </a:xfrm>
        </p:spPr>
        <p:txBody>
          <a:bodyPr/>
          <a:lstStyle/>
          <a:p>
            <a:pPr marL="0" lvl="0" indent="457200">
              <a:spcBef>
                <a:spcPts val="0"/>
              </a:spcBef>
              <a:buNone/>
            </a:pPr>
            <a:r>
              <a:rPr lang="ru-RU" sz="1800" dirty="0"/>
              <a:t>При необходимости отрегулировать зазор во впускном и выпускном клапанах. Регулировка осуществляется в следующей последовательности:</a:t>
            </a:r>
          </a:p>
          <a:p>
            <a:pPr marL="0" lvl="0" indent="457200">
              <a:spcBef>
                <a:spcPts val="0"/>
              </a:spcBef>
              <a:buNone/>
            </a:pPr>
            <a:r>
              <a:rPr lang="ru-RU" sz="1800" dirty="0"/>
              <a:t>отпустить контргайку регулировочного винта;</a:t>
            </a:r>
          </a:p>
          <a:p>
            <a:pPr marL="0" lvl="0" indent="457200">
              <a:spcBef>
                <a:spcPts val="0"/>
              </a:spcBef>
              <a:buNone/>
            </a:pPr>
            <a:r>
              <a:rPr lang="ru-RU" sz="1800" dirty="0"/>
              <a:t>вставить щуп между клапаном и коромыслом;</a:t>
            </a:r>
          </a:p>
          <a:p>
            <a:pPr marL="0" lvl="0" indent="457200">
              <a:spcBef>
                <a:spcPts val="0"/>
              </a:spcBef>
              <a:buNone/>
            </a:pPr>
            <a:r>
              <a:rPr lang="ru-RU" sz="1800" dirty="0"/>
              <a:t>поворачивая ключом регулировочный винт, установить требуемый зазор (при котором щуп будет перемещаться усилием руки);</a:t>
            </a:r>
          </a:p>
          <a:p>
            <a:pPr marL="0" lvl="0" indent="457200">
              <a:spcBef>
                <a:spcPts val="0"/>
              </a:spcBef>
              <a:buNone/>
            </a:pPr>
            <a:r>
              <a:rPr lang="ru-RU" sz="1800" dirty="0"/>
              <a:t>удерживая регулировочный винт в установленном положении, затянуть контргайку.</a:t>
            </a:r>
          </a:p>
          <a:p>
            <a:pPr marL="0" lvl="0" indent="457200">
              <a:spcBef>
                <a:spcPts val="0"/>
              </a:spcBef>
              <a:buNone/>
            </a:pPr>
            <a:r>
              <a:rPr lang="ru-RU" sz="1800" dirty="0"/>
              <a:t>Поворачивая коленчатый вал каждый раз на угол а = </a:t>
            </a:r>
            <a:r>
              <a:rPr lang="ru-RU" sz="1800" i="1" dirty="0"/>
              <a:t>720 / </a:t>
            </a:r>
            <a:r>
              <a:rPr lang="en-US" sz="1800" i="1" dirty="0"/>
              <a:t>n</a:t>
            </a:r>
            <a:r>
              <a:rPr lang="en-US" sz="1800" dirty="0"/>
              <a:t> </a:t>
            </a:r>
            <a:r>
              <a:rPr lang="ru-RU" sz="1800" dirty="0"/>
              <a:t>(где </a:t>
            </a:r>
            <a:r>
              <a:rPr lang="en-US" sz="1800" i="1" dirty="0"/>
              <a:t>n</a:t>
            </a:r>
            <a:r>
              <a:rPr lang="en-US" sz="1800" dirty="0"/>
              <a:t> </a:t>
            </a:r>
            <a:r>
              <a:rPr lang="ru-RU" sz="1800" dirty="0"/>
              <a:t>- число цилиндров данного двигателя), аналогичным образом отрегулировать клапаны остальных цилиндров в соответствии с порядком их работы.</a:t>
            </a:r>
          </a:p>
          <a:p>
            <a:pPr marL="0" lvl="0" indent="457200">
              <a:spcBef>
                <a:spcPts val="0"/>
              </a:spcBef>
              <a:buNone/>
            </a:pPr>
            <a:r>
              <a:rPr lang="ru-RU" sz="1800" dirty="0"/>
              <a:t>Установить клапанную крышку, запустить двигатель и прослушать работу клапан­ного механизма.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Ремонт газораспределительного механизма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00600"/>
          </a:xfrm>
        </p:spPr>
        <p:txBody>
          <a:bodyPr/>
          <a:lstStyle/>
          <a:p>
            <a:r>
              <a:rPr lang="ru-RU" sz="1800" dirty="0"/>
              <a:t>Регулировка натяжения цепи (или ремня) привода распределительного вала. </a:t>
            </a:r>
            <a:endParaRPr lang="ru-RU" sz="1800" i="1" dirty="0"/>
          </a:p>
          <a:p>
            <a:r>
              <a:rPr lang="ru-RU" sz="1800" dirty="0"/>
              <a:t>От натяжения цепи (или ремня) привода распределительного вала в значительной степени зависит работа ГРМ, поэтому необходимо периодически проверять и регулировать натяжение цепи (ремня).</a:t>
            </a:r>
            <a:endParaRPr lang="ru-RU" sz="1800" i="1" dirty="0"/>
          </a:p>
          <a:p>
            <a:r>
              <a:rPr lang="ru-RU" sz="1800" dirty="0"/>
              <a:t> </a:t>
            </a:r>
          </a:p>
          <a:p>
            <a:r>
              <a:rPr lang="ru-RU" sz="1800" dirty="0"/>
              <a:t>Регулировка натяжения цепи осуществляется в следующей последовательности: отпустить стопорный болт </a:t>
            </a:r>
            <a:r>
              <a:rPr lang="ru-RU" sz="1800" dirty="0" err="1"/>
              <a:t>натяжника</a:t>
            </a:r>
            <a:r>
              <a:rPr lang="ru-RU" sz="1800" dirty="0"/>
              <a:t> на 1/2...2/3 оборота; провернуть коленчатый вал на 3.4 оборота (при этом натяжное устройство автоматически установит необходимую степень натяжения цепи); затянуть стопорный болт </a:t>
            </a:r>
            <a:r>
              <a:rPr lang="ru-RU" sz="1800" dirty="0" err="1"/>
              <a:t>натяжника</a:t>
            </a:r>
            <a:r>
              <a:rPr lang="ru-RU" sz="1800" dirty="0"/>
              <a:t>.</a:t>
            </a:r>
          </a:p>
          <a:p>
            <a:r>
              <a:rPr lang="ru-RU" sz="1800" dirty="0"/>
              <a:t>Регулировка натяжения зубчатого ремня осуществляется в следующей последовательности: снять верхнюю защитную крышку; ослабить болты крепления кронштейна натяжного ролика и плавно провернуть коленчатый вал на 2.3 оборота (при этом пружина кронштейна автоматически установит необходимое натяжение ремня); затянуть болты крепления кронштейна и установить защитную крышку.</a:t>
            </a:r>
          </a:p>
          <a:p>
            <a:r>
              <a:rPr lang="ru-RU" sz="1800" dirty="0"/>
              <a:t>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828800"/>
            <a:ext cx="8410604" cy="4267200"/>
          </a:xfrm>
        </p:spPr>
        <p:txBody>
          <a:bodyPr>
            <a:noAutofit/>
          </a:bodyPr>
          <a:lstStyle/>
          <a:p>
            <a:r>
              <a:rPr lang="ru-RU" sz="2000" b="1" i="1" dirty="0"/>
              <a:t>Дизельные</a:t>
            </a:r>
            <a:r>
              <a:rPr lang="ru-RU" sz="2000" dirty="0"/>
              <a:t> – это двигатели, работающие на дизельном топливе с воспламенением от сжатия. </a:t>
            </a:r>
          </a:p>
          <a:p>
            <a:r>
              <a:rPr lang="ru-RU" sz="2000" dirty="0"/>
              <a:t>В дизельных двигателях смесь приготавливается непосредственно в цилиндре из воздуха и топлива, подаваемых в цилиндр раздельно. Воспламенение топливно-воздушной смеси в цилиндре происходит самопроизвольно от воздействия высокой температуры при сжатии. Исключением является система непосредственного впрыска бензина, где зажигание смеси осуществляется от электрической искры.</a:t>
            </a:r>
          </a:p>
          <a:p>
            <a:r>
              <a:rPr lang="ru-RU" sz="2000" b="1" i="1" dirty="0"/>
              <a:t>Газовые</a:t>
            </a:r>
            <a:r>
              <a:rPr lang="ru-RU" sz="2000" dirty="0"/>
              <a:t> – это двигатели, которые работают на </a:t>
            </a:r>
            <a:r>
              <a:rPr lang="ru-RU" sz="2000" dirty="0" err="1"/>
              <a:t>пропано-бутановом</a:t>
            </a:r>
            <a:r>
              <a:rPr lang="ru-RU" sz="2000" dirty="0"/>
              <a:t> газе, с принудительным зажиганием. Перед подачей в цилиндры двигателя, газ смешивается с воздухом. По принципу работы такие двигатели практически не отличаются от бензиновых.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Ремонт газораспределительного механизма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981200"/>
            <a:ext cx="7315200" cy="37338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676400"/>
          </a:xfr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chemeClr val="tx1"/>
                </a:solidFill>
              </a:rPr>
              <a:t>Основные механизмы двигателя внутреннего сгорания: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4" name="Схема 3"/>
          <p:cNvGraphicFramePr/>
          <p:nvPr/>
        </p:nvGraphicFramePr>
        <p:xfrm>
          <a:off x="1066800" y="1447800"/>
          <a:ext cx="7162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tx1"/>
                </a:solidFill>
              </a:rPr>
              <a:t>Устройство двигателя внутреннего сгорания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66800"/>
            <a:ext cx="3790409" cy="525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609600"/>
            <a:ext cx="5029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l"/>
            <a:r>
              <a:rPr lang="ru-RU" dirty="0">
                <a:latin typeface="+mn-lt"/>
              </a:rPr>
              <a:t>Одна из основных деталей двигателя – цилиндр </a:t>
            </a:r>
            <a:r>
              <a:rPr lang="ru-RU" b="1" dirty="0">
                <a:latin typeface="+mn-lt"/>
              </a:rPr>
              <a:t>6, в котором находится поршень 7, соединенный через шатун 9 с коленчатым валом 12. При перемещении поршня в цилиндре вверх и вниз его прямолинейное движение шатун и кривошип преобразуют во вращательное движение коленчатого вала.</a:t>
            </a:r>
          </a:p>
          <a:p>
            <a:pPr algn="l"/>
            <a:r>
              <a:rPr lang="ru-RU" b="1" dirty="0">
                <a:latin typeface="+mn-lt"/>
              </a:rPr>
              <a:t>На конце вала закреплен маховик 10, который необходим для равномерности вращения вала при работе двигателя. Сверху цилиндр плотно закрыт головкой, в которой находятся впускной 5 и выпускной клапаны, закрывающие соответствующие каналы.</a:t>
            </a:r>
          </a:p>
          <a:p>
            <a:pPr algn="l"/>
            <a:r>
              <a:rPr lang="ru-RU" b="1" dirty="0">
                <a:latin typeface="+mn-lt"/>
              </a:rPr>
              <a:t>Клапаны открываются под действием кулачков распределительного вала 14 через передаточные детали 15. Распределительный вал приводится во вращение шестернями 13 от коленчатого вала. Поршень, свободно перемещаясь в цилиндре, занимает два крайних положения.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048000" cy="634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31520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1142984"/>
            <a:ext cx="5237248" cy="424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487025"/>
            <a:ext cx="321471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b="1" i="1" dirty="0">
                <a:latin typeface="+mn-lt"/>
              </a:rPr>
              <a:t>Верхняя мертвая точка (ВМТ) </a:t>
            </a:r>
            <a:r>
              <a:rPr lang="ru-RU" sz="2800" dirty="0">
                <a:latin typeface="+mn-lt"/>
              </a:rPr>
              <a:t>- это крайнее верхнее положение поршня.</a:t>
            </a:r>
          </a:p>
          <a:p>
            <a:pPr algn="l"/>
            <a:r>
              <a:rPr lang="ru-RU" sz="2800" b="1" i="1" dirty="0">
                <a:latin typeface="+mn-lt"/>
              </a:rPr>
              <a:t>Нижняя мертвая точка (НМТ) </a:t>
            </a:r>
            <a:r>
              <a:rPr lang="ru-RU" sz="2800" dirty="0">
                <a:latin typeface="+mn-lt"/>
              </a:rPr>
              <a:t>- это крайнее нижнее положение поршня.</a:t>
            </a:r>
          </a:p>
          <a:p>
            <a:pPr algn="l"/>
            <a:r>
              <a:rPr lang="ru-RU" sz="2800" b="1" i="1" dirty="0">
                <a:latin typeface="+mn-lt"/>
              </a:rPr>
              <a:t>Ход поршня </a:t>
            </a:r>
            <a:r>
              <a:rPr lang="ru-RU" sz="2800" dirty="0">
                <a:latin typeface="+mn-lt"/>
              </a:rPr>
              <a:t>- это расстояние, пройденное от одной мертвой точки до другой. За один ход поршня коленчатый вал повернется на пол оборота.</a:t>
            </a:r>
            <a:r>
              <a:rPr lang="ru-RU" sz="2800" b="1" i="1" dirty="0">
                <a:latin typeface="+mn-lt"/>
              </a:rPr>
              <a:t> Камера сгорания (сжатия) </a:t>
            </a:r>
            <a:r>
              <a:rPr lang="ru-RU" sz="2800" dirty="0">
                <a:latin typeface="+mn-lt"/>
              </a:rPr>
              <a:t>- это пространство между головкой цилиндра и поршнем, расположенным в ВМТ.</a:t>
            </a:r>
          </a:p>
          <a:p>
            <a:pPr algn="l"/>
            <a:r>
              <a:rPr lang="ru-RU" sz="2800" b="1" i="1" dirty="0">
                <a:latin typeface="+mn-lt"/>
              </a:rPr>
              <a:t>Рабочий объем цилиндра </a:t>
            </a:r>
            <a:r>
              <a:rPr lang="ru-RU" sz="2800" dirty="0">
                <a:latin typeface="+mn-lt"/>
              </a:rPr>
              <a:t>- это пространство, освобождаемое поршнем при перемещение его из ВМТ в НМТ.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powerpoint-template">
  <a:themeElements>
    <a:clrScheme name="powerpoint-template 9">
      <a:dk1>
        <a:srgbClr val="4D4D4D"/>
      </a:dk1>
      <a:lt1>
        <a:srgbClr val="FFFFFF"/>
      </a:lt1>
      <a:dk2>
        <a:srgbClr val="4D4D4D"/>
      </a:dk2>
      <a:lt2>
        <a:srgbClr val="0072C3"/>
      </a:lt2>
      <a:accent1>
        <a:srgbClr val="4DDAFE"/>
      </a:accent1>
      <a:accent2>
        <a:srgbClr val="0084CB"/>
      </a:accent2>
      <a:accent3>
        <a:srgbClr val="FFFFFF"/>
      </a:accent3>
      <a:accent4>
        <a:srgbClr val="404040"/>
      </a:accent4>
      <a:accent5>
        <a:srgbClr val="B2EAFE"/>
      </a:accent5>
      <a:accent6>
        <a:srgbClr val="0077B8"/>
      </a:accent6>
      <a:hlink>
        <a:srgbClr val="009CD5"/>
      </a:hlink>
      <a:folHlink>
        <a:srgbClr val="DDDDDD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 1">
        <a:dk1>
          <a:srgbClr val="4D4D4D"/>
        </a:dk1>
        <a:lt1>
          <a:srgbClr val="FFFFFF"/>
        </a:lt1>
        <a:dk2>
          <a:srgbClr val="4D4D4D"/>
        </a:dk2>
        <a:lt2>
          <a:srgbClr val="80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2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1FAA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3">
        <a:dk1>
          <a:srgbClr val="4D4D4D"/>
        </a:dk1>
        <a:lt1>
          <a:srgbClr val="FFFFFF"/>
        </a:lt1>
        <a:dk2>
          <a:srgbClr val="4D4D4D"/>
        </a:dk2>
        <a:lt2>
          <a:srgbClr val="1376BA"/>
        </a:lt2>
        <a:accent1>
          <a:srgbClr val="2091CB"/>
        </a:accent1>
        <a:accent2>
          <a:srgbClr val="2D76E4"/>
        </a:accent2>
        <a:accent3>
          <a:srgbClr val="FFFFFF"/>
        </a:accent3>
        <a:accent4>
          <a:srgbClr val="404040"/>
        </a:accent4>
        <a:accent5>
          <a:srgbClr val="ABC7E2"/>
        </a:accent5>
        <a:accent6>
          <a:srgbClr val="286ACF"/>
        </a:accent6>
        <a:hlink>
          <a:srgbClr val="3BAE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4">
        <a:dk1>
          <a:srgbClr val="4D4D4D"/>
        </a:dk1>
        <a:lt1>
          <a:srgbClr val="FFFFFF"/>
        </a:lt1>
        <a:dk2>
          <a:srgbClr val="4D4D4D"/>
        </a:dk2>
        <a:lt2>
          <a:srgbClr val="105A5B"/>
        </a:lt2>
        <a:accent1>
          <a:srgbClr val="167C7E"/>
        </a:accent1>
        <a:accent2>
          <a:srgbClr val="1C9495"/>
        </a:accent2>
        <a:accent3>
          <a:srgbClr val="FFFFFF"/>
        </a:accent3>
        <a:accent4>
          <a:srgbClr val="404040"/>
        </a:accent4>
        <a:accent5>
          <a:srgbClr val="ABBFC0"/>
        </a:accent5>
        <a:accent6>
          <a:srgbClr val="188687"/>
        </a:accent6>
        <a:hlink>
          <a:srgbClr val="28ACB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5">
        <a:dk1>
          <a:srgbClr val="4D4D4D"/>
        </a:dk1>
        <a:lt1>
          <a:srgbClr val="FFFFFF"/>
        </a:lt1>
        <a:dk2>
          <a:srgbClr val="4D4D4D"/>
        </a:dk2>
        <a:lt2>
          <a:srgbClr val="165A8B"/>
        </a:lt2>
        <a:accent1>
          <a:srgbClr val="27759B"/>
        </a:accent1>
        <a:accent2>
          <a:srgbClr val="3991B5"/>
        </a:accent2>
        <a:accent3>
          <a:srgbClr val="FFFFFF"/>
        </a:accent3>
        <a:accent4>
          <a:srgbClr val="404040"/>
        </a:accent4>
        <a:accent5>
          <a:srgbClr val="ACBDCB"/>
        </a:accent5>
        <a:accent6>
          <a:srgbClr val="3383A4"/>
        </a:accent6>
        <a:hlink>
          <a:srgbClr val="40A3E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6">
        <a:dk1>
          <a:srgbClr val="4D4D4D"/>
        </a:dk1>
        <a:lt1>
          <a:srgbClr val="FFFFFF"/>
        </a:lt1>
        <a:dk2>
          <a:srgbClr val="4D4D4D"/>
        </a:dk2>
        <a:lt2>
          <a:srgbClr val="42A5BC"/>
        </a:lt2>
        <a:accent1>
          <a:srgbClr val="0B70D4"/>
        </a:accent1>
        <a:accent2>
          <a:srgbClr val="61D9E4"/>
        </a:accent2>
        <a:accent3>
          <a:srgbClr val="FFFFFF"/>
        </a:accent3>
        <a:accent4>
          <a:srgbClr val="404040"/>
        </a:accent4>
        <a:accent5>
          <a:srgbClr val="AABBE6"/>
        </a:accent5>
        <a:accent6>
          <a:srgbClr val="57C4CF"/>
        </a:accent6>
        <a:hlink>
          <a:srgbClr val="2091E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7">
        <a:dk1>
          <a:srgbClr val="4D4D4D"/>
        </a:dk1>
        <a:lt1>
          <a:srgbClr val="FFFFFF"/>
        </a:lt1>
        <a:dk2>
          <a:srgbClr val="4D4D4D"/>
        </a:dk2>
        <a:lt2>
          <a:srgbClr val="05D3FC"/>
        </a:lt2>
        <a:accent1>
          <a:srgbClr val="1C50E2"/>
        </a:accent1>
        <a:accent2>
          <a:srgbClr val="0390F5"/>
        </a:accent2>
        <a:accent3>
          <a:srgbClr val="FFFFFF"/>
        </a:accent3>
        <a:accent4>
          <a:srgbClr val="404040"/>
        </a:accent4>
        <a:accent5>
          <a:srgbClr val="ABB3EE"/>
        </a:accent5>
        <a:accent6>
          <a:srgbClr val="0282DE"/>
        </a:accent6>
        <a:hlink>
          <a:srgbClr val="5E9AF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8">
        <a:dk1>
          <a:srgbClr val="4D4D4D"/>
        </a:dk1>
        <a:lt1>
          <a:srgbClr val="FFFFFF"/>
        </a:lt1>
        <a:dk2>
          <a:srgbClr val="4D4D4D"/>
        </a:dk2>
        <a:lt2>
          <a:srgbClr val="05D3FC"/>
        </a:lt2>
        <a:accent1>
          <a:srgbClr val="1C50E2"/>
        </a:accent1>
        <a:accent2>
          <a:srgbClr val="5E90FC"/>
        </a:accent2>
        <a:accent3>
          <a:srgbClr val="FFFFFF"/>
        </a:accent3>
        <a:accent4>
          <a:srgbClr val="404040"/>
        </a:accent4>
        <a:accent5>
          <a:srgbClr val="ABB3EE"/>
        </a:accent5>
        <a:accent6>
          <a:srgbClr val="5482E4"/>
        </a:accent6>
        <a:hlink>
          <a:srgbClr val="0390F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9">
        <a:dk1>
          <a:srgbClr val="4D4D4D"/>
        </a:dk1>
        <a:lt1>
          <a:srgbClr val="FFFFFF"/>
        </a:lt1>
        <a:dk2>
          <a:srgbClr val="4D4D4D"/>
        </a:dk2>
        <a:lt2>
          <a:srgbClr val="0072C3"/>
        </a:lt2>
        <a:accent1>
          <a:srgbClr val="4DDAFE"/>
        </a:accent1>
        <a:accent2>
          <a:srgbClr val="0084CB"/>
        </a:accent2>
        <a:accent3>
          <a:srgbClr val="FFFFFF"/>
        </a:accent3>
        <a:accent4>
          <a:srgbClr val="404040"/>
        </a:accent4>
        <a:accent5>
          <a:srgbClr val="B2EAFE"/>
        </a:accent5>
        <a:accent6>
          <a:srgbClr val="0077B8"/>
        </a:accent6>
        <a:hlink>
          <a:srgbClr val="009CD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2681</TotalTime>
  <Words>4562</Words>
  <Application>Microsoft Office PowerPoint</Application>
  <PresentationFormat>Экран (4:3)</PresentationFormat>
  <Paragraphs>320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4" baseType="lpstr">
      <vt:lpstr>Arial</vt:lpstr>
      <vt:lpstr>Microsoft Sans Serif</vt:lpstr>
      <vt:lpstr>Times New Roman</vt:lpstr>
      <vt:lpstr>powerpoint-template</vt:lpstr>
      <vt:lpstr>Презентация PowerPoint</vt:lpstr>
      <vt:lpstr>Презентация PowerPoint</vt:lpstr>
      <vt:lpstr>Автомобильные двигатели различают: </vt:lpstr>
      <vt:lpstr>Презентация PowerPoint</vt:lpstr>
      <vt:lpstr>Презентация PowerPoint</vt:lpstr>
      <vt:lpstr>Основные механизмы двигателя внутреннего сгорания:</vt:lpstr>
      <vt:lpstr>Устройство двигателя внутреннего сгорания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Рабочий цикл четырехтактного двигателя: </vt:lpstr>
      <vt:lpstr>Рабочий цикл четырехтактного двигателя: </vt:lpstr>
      <vt:lpstr>Рабочий цикл четырехтактного двигателя: </vt:lpstr>
      <vt:lpstr>Рабочий цикл четырехтактного двигателя: </vt:lpstr>
      <vt:lpstr>Рабочий цикл четырехтактного двигателя: </vt:lpstr>
      <vt:lpstr>Техническое обслуживание</vt:lpstr>
      <vt:lpstr>Диагностирование</vt:lpstr>
      <vt:lpstr>Диагностирование</vt:lpstr>
      <vt:lpstr>Диагностирование</vt:lpstr>
      <vt:lpstr>Диагностирование</vt:lpstr>
      <vt:lpstr>Диагностирование</vt:lpstr>
      <vt:lpstr>Диагностирование</vt:lpstr>
      <vt:lpstr>Диагностирование</vt:lpstr>
      <vt:lpstr>Ремонт кривошипно-шатунного механизма (КШМ)</vt:lpstr>
      <vt:lpstr>Ремонт кривошипно-шатунного механизма (КШМ)</vt:lpstr>
      <vt:lpstr>Ремонт кривошипно-шатунного механизма (КШМ)</vt:lpstr>
      <vt:lpstr>Ремонт кривошипно-шатунного механизма (КШМ)</vt:lpstr>
      <vt:lpstr>Ремонт кривошипно-шатунного механизма (КШМ)</vt:lpstr>
      <vt:lpstr>Презентация PowerPoint</vt:lpstr>
      <vt:lpstr>Ремонт кривошипно-шатунного механизма (КШМ)</vt:lpstr>
      <vt:lpstr>Ремонт кривошипно-шатунного механизма (КШМ)</vt:lpstr>
      <vt:lpstr>Ремонт кривошипно-шатунного механизма (КШМ)</vt:lpstr>
      <vt:lpstr>Ремонт кривошипно-шатунного механизма (КШМ)</vt:lpstr>
      <vt:lpstr>Ремонт кривошипно-шатунного механизма (КШМ)</vt:lpstr>
      <vt:lpstr>Ремонт кривошипно-шатунного механизма (КШМ)</vt:lpstr>
      <vt:lpstr>Ремонт кривошипно-шатунного механизма (КШМ)</vt:lpstr>
      <vt:lpstr>Ремонт кривошипно-шатунного механизма (КШМ)</vt:lpstr>
      <vt:lpstr>Ремонт кривошипно-шатунного механизма (КШМ)</vt:lpstr>
      <vt:lpstr>Ремонт газораспределительного механизма</vt:lpstr>
      <vt:lpstr>Ремонт газораспределительного механизма</vt:lpstr>
      <vt:lpstr>Ремонт газораспределительного механизма</vt:lpstr>
      <vt:lpstr>Ремонт газораспределительного механизма</vt:lpstr>
      <vt:lpstr>Ремонт газораспределительного механизма</vt:lpstr>
      <vt:lpstr>Ремонт газораспределительного механизма</vt:lpstr>
      <vt:lpstr>Ремонт газораспределительного механизма</vt:lpstr>
      <vt:lpstr>Ремонт газораспределительного механизма</vt:lpstr>
    </vt:vector>
  </TitlesOfParts>
  <Company>Templates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Nurbol Kamzanov</cp:lastModifiedBy>
  <cp:revision>170</cp:revision>
  <dcterms:created xsi:type="dcterms:W3CDTF">2007-07-20T05:06:43Z</dcterms:created>
  <dcterms:modified xsi:type="dcterms:W3CDTF">2021-12-04T15:25:34Z</dcterms:modified>
</cp:coreProperties>
</file>