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9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5" r:id="rId17"/>
    <p:sldId id="277" r:id="rId18"/>
    <p:sldId id="278" r:id="rId19"/>
    <p:sldId id="280" r:id="rId20"/>
    <p:sldId id="282" r:id="rId21"/>
    <p:sldId id="284" r:id="rId22"/>
    <p:sldId id="286" r:id="rId23"/>
    <p:sldId id="287" r:id="rId24"/>
    <p:sldId id="290" r:id="rId25"/>
    <p:sldId id="291" r:id="rId26"/>
    <p:sldId id="292" r:id="rId27"/>
    <p:sldId id="293" r:id="rId28"/>
    <p:sldId id="294" r:id="rId29"/>
    <p:sldId id="295" r:id="rId30"/>
    <p:sldId id="29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6D2C3-CABA-4C86-A4EC-B363B1D68E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F01D9C-7D3C-465A-AE76-61527FDE5890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сцепления;</a:t>
          </a:r>
        </a:p>
      </dgm:t>
    </dgm:pt>
    <dgm:pt modelId="{3DCAC013-CAD3-45C2-A577-2CCCCAC35A13}" type="parTrans" cxnId="{397E3D93-3466-4D21-B257-EB39EC8A1796}">
      <dgm:prSet/>
      <dgm:spPr/>
      <dgm:t>
        <a:bodyPr/>
        <a:lstStyle/>
        <a:p>
          <a:endParaRPr lang="ru-RU"/>
        </a:p>
      </dgm:t>
    </dgm:pt>
    <dgm:pt modelId="{AD0FFA89-32D0-4509-869A-E49E5DE40187}" type="sibTrans" cxnId="{397E3D93-3466-4D21-B257-EB39EC8A1796}">
      <dgm:prSet/>
      <dgm:spPr/>
      <dgm:t>
        <a:bodyPr/>
        <a:lstStyle/>
        <a:p>
          <a:endParaRPr lang="ru-RU"/>
        </a:p>
      </dgm:t>
    </dgm:pt>
    <dgm:pt modelId="{33C14557-26BB-4702-941D-7E8A8966BED2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коробки передач;</a:t>
          </a:r>
        </a:p>
      </dgm:t>
    </dgm:pt>
    <dgm:pt modelId="{E8044B49-82FD-4186-9E93-84D455B39A72}" type="parTrans" cxnId="{761FAF6D-A7C6-43AF-908C-40331972DF79}">
      <dgm:prSet/>
      <dgm:spPr/>
      <dgm:t>
        <a:bodyPr/>
        <a:lstStyle/>
        <a:p>
          <a:endParaRPr lang="ru-RU"/>
        </a:p>
      </dgm:t>
    </dgm:pt>
    <dgm:pt modelId="{CB01F467-760A-4C92-B604-0289996C2C9D}" type="sibTrans" cxnId="{761FAF6D-A7C6-43AF-908C-40331972DF79}">
      <dgm:prSet/>
      <dgm:spPr/>
      <dgm:t>
        <a:bodyPr/>
        <a:lstStyle/>
        <a:p>
          <a:endParaRPr lang="ru-RU"/>
        </a:p>
      </dgm:t>
    </dgm:pt>
    <dgm:pt modelId="{40065F80-E3F7-44A3-9428-3B1CFF0F2D25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карданной передачи;</a:t>
          </a:r>
        </a:p>
      </dgm:t>
    </dgm:pt>
    <dgm:pt modelId="{FEA73239-CDE7-4578-907D-E4700DAD5F6E}" type="parTrans" cxnId="{9840C2C7-5E3C-42C9-9D20-2D95916C82D7}">
      <dgm:prSet/>
      <dgm:spPr/>
      <dgm:t>
        <a:bodyPr/>
        <a:lstStyle/>
        <a:p>
          <a:endParaRPr lang="ru-RU"/>
        </a:p>
      </dgm:t>
    </dgm:pt>
    <dgm:pt modelId="{57F37634-7764-4A4D-840D-314A3F8C90E6}" type="sibTrans" cxnId="{9840C2C7-5E3C-42C9-9D20-2D95916C82D7}">
      <dgm:prSet/>
      <dgm:spPr/>
      <dgm:t>
        <a:bodyPr/>
        <a:lstStyle/>
        <a:p>
          <a:endParaRPr lang="ru-RU"/>
        </a:p>
      </dgm:t>
    </dgm:pt>
    <dgm:pt modelId="{5283B702-E320-4DA3-8550-0C9C5636B24F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дифференциала;</a:t>
          </a:r>
        </a:p>
      </dgm:t>
    </dgm:pt>
    <dgm:pt modelId="{5345087B-CBD3-4804-887E-E7A271585FF3}" type="parTrans" cxnId="{93A5336D-049A-491E-BF41-9A0ED53F414E}">
      <dgm:prSet/>
      <dgm:spPr/>
      <dgm:t>
        <a:bodyPr/>
        <a:lstStyle/>
        <a:p>
          <a:endParaRPr lang="ru-RU"/>
        </a:p>
      </dgm:t>
    </dgm:pt>
    <dgm:pt modelId="{95C5AAF7-EDB4-41DE-B8D9-75781614004A}" type="sibTrans" cxnId="{93A5336D-049A-491E-BF41-9A0ED53F414E}">
      <dgm:prSet/>
      <dgm:spPr/>
      <dgm:t>
        <a:bodyPr/>
        <a:lstStyle/>
        <a:p>
          <a:endParaRPr lang="ru-RU"/>
        </a:p>
      </dgm:t>
    </dgm:pt>
    <dgm:pt modelId="{8E3D3773-9487-4E30-B1D9-46AEAFE6CE3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полуосей.</a:t>
          </a:r>
        </a:p>
      </dgm:t>
    </dgm:pt>
    <dgm:pt modelId="{E4DC8CB4-CD42-4C9A-B884-7F65C751EE9C}" type="parTrans" cxnId="{54277E2F-8B5A-43E0-AF1E-4F8AD2EC483B}">
      <dgm:prSet/>
      <dgm:spPr/>
      <dgm:t>
        <a:bodyPr/>
        <a:lstStyle/>
        <a:p>
          <a:endParaRPr lang="ru-RU"/>
        </a:p>
      </dgm:t>
    </dgm:pt>
    <dgm:pt modelId="{CFB1F641-65C1-469F-A05C-7709B99511BA}" type="sibTrans" cxnId="{54277E2F-8B5A-43E0-AF1E-4F8AD2EC483B}">
      <dgm:prSet/>
      <dgm:spPr/>
      <dgm:t>
        <a:bodyPr/>
        <a:lstStyle/>
        <a:p>
          <a:endParaRPr lang="ru-RU"/>
        </a:p>
      </dgm:t>
    </dgm:pt>
    <dgm:pt modelId="{9CED25E1-724F-47E3-A8A3-43AF2618004F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главной передачи;</a:t>
          </a:r>
        </a:p>
      </dgm:t>
    </dgm:pt>
    <dgm:pt modelId="{7D0325FE-F1D5-4D0F-A44C-45BF5311475C}" type="parTrans" cxnId="{689C8040-79EC-44E7-A16E-03CC93BF73F7}">
      <dgm:prSet/>
      <dgm:spPr/>
      <dgm:t>
        <a:bodyPr/>
        <a:lstStyle/>
        <a:p>
          <a:endParaRPr lang="ru-RU"/>
        </a:p>
      </dgm:t>
    </dgm:pt>
    <dgm:pt modelId="{C1491238-802E-40EB-861F-51444D49DEA1}" type="sibTrans" cxnId="{689C8040-79EC-44E7-A16E-03CC93BF73F7}">
      <dgm:prSet/>
      <dgm:spPr/>
      <dgm:t>
        <a:bodyPr/>
        <a:lstStyle/>
        <a:p>
          <a:endParaRPr lang="ru-RU"/>
        </a:p>
      </dgm:t>
    </dgm:pt>
    <dgm:pt modelId="{7328E17E-D324-4747-8FA5-447ECEEAC689}" type="pres">
      <dgm:prSet presAssocID="{0226D2C3-CABA-4C86-A4EC-B363B1D68E1D}" presName="linear" presStyleCnt="0">
        <dgm:presLayoutVars>
          <dgm:dir/>
          <dgm:animLvl val="lvl"/>
          <dgm:resizeHandles val="exact"/>
        </dgm:presLayoutVars>
      </dgm:prSet>
      <dgm:spPr/>
    </dgm:pt>
    <dgm:pt modelId="{C0BCC148-CCA4-4366-9FDE-EB056C0D3D43}" type="pres">
      <dgm:prSet presAssocID="{42F01D9C-7D3C-465A-AE76-61527FDE5890}" presName="parentLin" presStyleCnt="0"/>
      <dgm:spPr/>
    </dgm:pt>
    <dgm:pt modelId="{3ACF4EE4-AAB3-4E77-895E-4744AF45B20D}" type="pres">
      <dgm:prSet presAssocID="{42F01D9C-7D3C-465A-AE76-61527FDE5890}" presName="parentLeftMargin" presStyleLbl="node1" presStyleIdx="0" presStyleCnt="6"/>
      <dgm:spPr/>
    </dgm:pt>
    <dgm:pt modelId="{056985E2-BB68-47BF-921F-DBABD56E9364}" type="pres">
      <dgm:prSet presAssocID="{42F01D9C-7D3C-465A-AE76-61527FDE5890}" presName="parentText" presStyleLbl="node1" presStyleIdx="0" presStyleCnt="6" custLinFactNeighborX="17188" custLinFactNeighborY="13040">
        <dgm:presLayoutVars>
          <dgm:chMax val="0"/>
          <dgm:bulletEnabled val="1"/>
        </dgm:presLayoutVars>
      </dgm:prSet>
      <dgm:spPr/>
    </dgm:pt>
    <dgm:pt modelId="{E6AEB0F8-FDFC-4532-820B-B02A73360249}" type="pres">
      <dgm:prSet presAssocID="{42F01D9C-7D3C-465A-AE76-61527FDE5890}" presName="negativeSpace" presStyleCnt="0"/>
      <dgm:spPr/>
    </dgm:pt>
    <dgm:pt modelId="{22C5B532-777B-4CC8-A964-960338E6F386}" type="pres">
      <dgm:prSet presAssocID="{42F01D9C-7D3C-465A-AE76-61527FDE5890}" presName="childText" presStyleLbl="conFgAcc1" presStyleIdx="0" presStyleCnt="6">
        <dgm:presLayoutVars>
          <dgm:bulletEnabled val="1"/>
        </dgm:presLayoutVars>
      </dgm:prSet>
      <dgm:spPr/>
    </dgm:pt>
    <dgm:pt modelId="{939D9A5C-03C3-42A3-91D2-7EA308F4D4E8}" type="pres">
      <dgm:prSet presAssocID="{AD0FFA89-32D0-4509-869A-E49E5DE40187}" presName="spaceBetweenRectangles" presStyleCnt="0"/>
      <dgm:spPr/>
    </dgm:pt>
    <dgm:pt modelId="{ACEBC648-6F02-412D-92CC-B09EED49AF35}" type="pres">
      <dgm:prSet presAssocID="{33C14557-26BB-4702-941D-7E8A8966BED2}" presName="parentLin" presStyleCnt="0"/>
      <dgm:spPr/>
    </dgm:pt>
    <dgm:pt modelId="{01751BD1-4D7C-4585-B828-5BEBE1E01A35}" type="pres">
      <dgm:prSet presAssocID="{33C14557-26BB-4702-941D-7E8A8966BED2}" presName="parentLeftMargin" presStyleLbl="node1" presStyleIdx="0" presStyleCnt="6"/>
      <dgm:spPr/>
    </dgm:pt>
    <dgm:pt modelId="{06795FDA-1830-4815-B94B-8804FC3F9AEA}" type="pres">
      <dgm:prSet presAssocID="{33C14557-26BB-4702-941D-7E8A8966BED2}" presName="parentText" presStyleLbl="node1" presStyleIdx="1" presStyleCnt="6" custLinFactNeighborX="37406" custLinFactNeighborY="4078">
        <dgm:presLayoutVars>
          <dgm:chMax val="0"/>
          <dgm:bulletEnabled val="1"/>
        </dgm:presLayoutVars>
      </dgm:prSet>
      <dgm:spPr/>
    </dgm:pt>
    <dgm:pt modelId="{8F6DA320-738A-4D4E-AB51-186157201B9E}" type="pres">
      <dgm:prSet presAssocID="{33C14557-26BB-4702-941D-7E8A8966BED2}" presName="negativeSpace" presStyleCnt="0"/>
      <dgm:spPr/>
    </dgm:pt>
    <dgm:pt modelId="{5E49C822-F00B-463B-9A25-4F60D7A332D2}" type="pres">
      <dgm:prSet presAssocID="{33C14557-26BB-4702-941D-7E8A8966BED2}" presName="childText" presStyleLbl="conFgAcc1" presStyleIdx="1" presStyleCnt="6">
        <dgm:presLayoutVars>
          <dgm:bulletEnabled val="1"/>
        </dgm:presLayoutVars>
      </dgm:prSet>
      <dgm:spPr/>
    </dgm:pt>
    <dgm:pt modelId="{6FAE81BE-432C-482F-8B6C-37BD0EF5017A}" type="pres">
      <dgm:prSet presAssocID="{CB01F467-760A-4C92-B604-0289996C2C9D}" presName="spaceBetweenRectangles" presStyleCnt="0"/>
      <dgm:spPr/>
    </dgm:pt>
    <dgm:pt modelId="{108EAC06-AFB4-4E23-A2B9-411EA7BB10B8}" type="pres">
      <dgm:prSet presAssocID="{40065F80-E3F7-44A3-9428-3B1CFF0F2D25}" presName="parentLin" presStyleCnt="0"/>
      <dgm:spPr/>
    </dgm:pt>
    <dgm:pt modelId="{3507229E-4770-4BEF-BC42-4605C1D215F5}" type="pres">
      <dgm:prSet presAssocID="{40065F80-E3F7-44A3-9428-3B1CFF0F2D25}" presName="parentLeftMargin" presStyleLbl="node1" presStyleIdx="1" presStyleCnt="6"/>
      <dgm:spPr/>
    </dgm:pt>
    <dgm:pt modelId="{EEEFED1A-0CAE-4F9B-A123-F265B1D13742}" type="pres">
      <dgm:prSet presAssocID="{40065F80-E3F7-44A3-9428-3B1CFF0F2D25}" presName="parentText" presStyleLbl="node1" presStyleIdx="2" presStyleCnt="6" custLinFactX="2072" custLinFactNeighborX="100000" custLinFactNeighborY="1669">
        <dgm:presLayoutVars>
          <dgm:chMax val="0"/>
          <dgm:bulletEnabled val="1"/>
        </dgm:presLayoutVars>
      </dgm:prSet>
      <dgm:spPr/>
    </dgm:pt>
    <dgm:pt modelId="{020A99A2-E7CA-4724-8AE0-8555A64A333D}" type="pres">
      <dgm:prSet presAssocID="{40065F80-E3F7-44A3-9428-3B1CFF0F2D25}" presName="negativeSpace" presStyleCnt="0"/>
      <dgm:spPr/>
    </dgm:pt>
    <dgm:pt modelId="{F93771DB-EFB2-427D-B305-D1DE0D126561}" type="pres">
      <dgm:prSet presAssocID="{40065F80-E3F7-44A3-9428-3B1CFF0F2D25}" presName="childText" presStyleLbl="conFgAcc1" presStyleIdx="2" presStyleCnt="6" custLinFactNeighborY="339">
        <dgm:presLayoutVars>
          <dgm:bulletEnabled val="1"/>
        </dgm:presLayoutVars>
      </dgm:prSet>
      <dgm:spPr/>
    </dgm:pt>
    <dgm:pt modelId="{FEFA03C4-0DC9-42D6-AA0E-645E12148FAA}" type="pres">
      <dgm:prSet presAssocID="{57F37634-7764-4A4D-840D-314A3F8C90E6}" presName="spaceBetweenRectangles" presStyleCnt="0"/>
      <dgm:spPr/>
    </dgm:pt>
    <dgm:pt modelId="{92A7BF0D-1A5E-46CB-9924-0E8B3574DD04}" type="pres">
      <dgm:prSet presAssocID="{9CED25E1-724F-47E3-A8A3-43AF2618004F}" presName="parentLin" presStyleCnt="0"/>
      <dgm:spPr/>
    </dgm:pt>
    <dgm:pt modelId="{D1E72DA0-A6CC-41CB-A9AE-F3A0BB89E18C}" type="pres">
      <dgm:prSet presAssocID="{9CED25E1-724F-47E3-A8A3-43AF2618004F}" presName="parentLeftMargin" presStyleLbl="node1" presStyleIdx="2" presStyleCnt="6" custLinFactNeighborX="17188" custLinFactNeighborY="11390"/>
      <dgm:spPr/>
    </dgm:pt>
    <dgm:pt modelId="{23B5A987-5163-4E22-9460-493AD15C3169}" type="pres">
      <dgm:prSet presAssocID="{9CED25E1-724F-47E3-A8A3-43AF2618004F}" presName="parentText" presStyleLbl="node1" presStyleIdx="3" presStyleCnt="6" custLinFactX="5344" custLinFactNeighborX="100000" custLinFactNeighborY="-740">
        <dgm:presLayoutVars>
          <dgm:chMax val="0"/>
          <dgm:bulletEnabled val="1"/>
        </dgm:presLayoutVars>
      </dgm:prSet>
      <dgm:spPr/>
    </dgm:pt>
    <dgm:pt modelId="{BD55C5BB-21A8-4057-A069-6D3119F94984}" type="pres">
      <dgm:prSet presAssocID="{9CED25E1-724F-47E3-A8A3-43AF2618004F}" presName="negativeSpace" presStyleCnt="0"/>
      <dgm:spPr/>
    </dgm:pt>
    <dgm:pt modelId="{3B0A9B48-6E21-4153-B437-C9B105E399A2}" type="pres">
      <dgm:prSet presAssocID="{9CED25E1-724F-47E3-A8A3-43AF2618004F}" presName="childText" presStyleLbl="conFgAcc1" presStyleIdx="3" presStyleCnt="6">
        <dgm:presLayoutVars>
          <dgm:bulletEnabled val="1"/>
        </dgm:presLayoutVars>
      </dgm:prSet>
      <dgm:spPr/>
    </dgm:pt>
    <dgm:pt modelId="{373B92C6-6B4A-4C74-91D0-3C4F7BF5A692}" type="pres">
      <dgm:prSet presAssocID="{C1491238-802E-40EB-861F-51444D49DEA1}" presName="spaceBetweenRectangles" presStyleCnt="0"/>
      <dgm:spPr/>
    </dgm:pt>
    <dgm:pt modelId="{0AB60265-4BF6-48F1-8C0C-5590834D4C5D}" type="pres">
      <dgm:prSet presAssocID="{5283B702-E320-4DA3-8550-0C9C5636B24F}" presName="parentLin" presStyleCnt="0"/>
      <dgm:spPr/>
    </dgm:pt>
    <dgm:pt modelId="{28C6175F-8A05-49A0-9CD4-25AFC100FE29}" type="pres">
      <dgm:prSet presAssocID="{5283B702-E320-4DA3-8550-0C9C5636B24F}" presName="parentLeftMargin" presStyleLbl="node1" presStyleIdx="3" presStyleCnt="6" custLinFactNeighborX="17188" custLinFactNeighborY="11390"/>
      <dgm:spPr/>
    </dgm:pt>
    <dgm:pt modelId="{8E1CBE15-F535-4064-9062-611DA8703793}" type="pres">
      <dgm:prSet presAssocID="{5283B702-E320-4DA3-8550-0C9C5636B24F}" presName="parentText" presStyleLbl="node1" presStyleIdx="4" presStyleCnt="6" custLinFactX="11887" custLinFactNeighborX="100000" custLinFactNeighborY="11975">
        <dgm:presLayoutVars>
          <dgm:chMax val="0"/>
          <dgm:bulletEnabled val="1"/>
        </dgm:presLayoutVars>
      </dgm:prSet>
      <dgm:spPr/>
    </dgm:pt>
    <dgm:pt modelId="{2962DFFF-93B4-4930-BFB1-17EB0BB57A03}" type="pres">
      <dgm:prSet presAssocID="{5283B702-E320-4DA3-8550-0C9C5636B24F}" presName="negativeSpace" presStyleCnt="0"/>
      <dgm:spPr/>
    </dgm:pt>
    <dgm:pt modelId="{3BCA0CE0-264C-481C-BA03-BFD4B7BDF248}" type="pres">
      <dgm:prSet presAssocID="{5283B702-E320-4DA3-8550-0C9C5636B24F}" presName="childText" presStyleLbl="conFgAcc1" presStyleIdx="4" presStyleCnt="6" custLinFactNeighborX="1172" custLinFactNeighborY="-55978">
        <dgm:presLayoutVars>
          <dgm:bulletEnabled val="1"/>
        </dgm:presLayoutVars>
      </dgm:prSet>
      <dgm:spPr/>
    </dgm:pt>
    <dgm:pt modelId="{03BD8243-385D-438C-81C8-82E5C382E796}" type="pres">
      <dgm:prSet presAssocID="{95C5AAF7-EDB4-41DE-B8D9-75781614004A}" presName="spaceBetweenRectangles" presStyleCnt="0"/>
      <dgm:spPr/>
    </dgm:pt>
    <dgm:pt modelId="{8FEE65F5-1FB5-4F99-8690-CEB6F9F12BCA}" type="pres">
      <dgm:prSet presAssocID="{8E3D3773-9487-4E30-B1D9-46AEAFE6CE37}" presName="parentLin" presStyleCnt="0"/>
      <dgm:spPr/>
    </dgm:pt>
    <dgm:pt modelId="{71653309-2271-4F8C-A6C1-48916B34C6D9}" type="pres">
      <dgm:prSet presAssocID="{8E3D3773-9487-4E30-B1D9-46AEAFE6CE37}" presName="parentLeftMargin" presStyleLbl="node1" presStyleIdx="4" presStyleCnt="6" custLinFactNeighborX="17188" custLinFactNeighborY="11390"/>
      <dgm:spPr/>
    </dgm:pt>
    <dgm:pt modelId="{5CB4FCCC-FEEF-4C72-A752-4019407139A9}" type="pres">
      <dgm:prSet presAssocID="{8E3D3773-9487-4E30-B1D9-46AEAFE6CE37}" presName="parentText" presStyleLbl="node1" presStyleIdx="5" presStyleCnt="6" custLinFactX="23337" custLinFactNeighborX="100000" custLinFactNeighborY="9566">
        <dgm:presLayoutVars>
          <dgm:chMax val="0"/>
          <dgm:bulletEnabled val="1"/>
        </dgm:presLayoutVars>
      </dgm:prSet>
      <dgm:spPr/>
    </dgm:pt>
    <dgm:pt modelId="{564BC09A-0511-4CA3-A246-167ABFCE89BA}" type="pres">
      <dgm:prSet presAssocID="{8E3D3773-9487-4E30-B1D9-46AEAFE6CE37}" presName="negativeSpace" presStyleCnt="0"/>
      <dgm:spPr/>
    </dgm:pt>
    <dgm:pt modelId="{40BADC08-54C2-46F0-8F92-908CACFB48DC}" type="pres">
      <dgm:prSet presAssocID="{8E3D3773-9487-4E30-B1D9-46AEAFE6CE37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B19B880E-2DAA-4745-8ADD-1166863BDD78}" type="presOf" srcId="{42F01D9C-7D3C-465A-AE76-61527FDE5890}" destId="{3ACF4EE4-AAB3-4E77-895E-4744AF45B20D}" srcOrd="0" destOrd="0" presId="urn:microsoft.com/office/officeart/2005/8/layout/list1"/>
    <dgm:cxn modelId="{402A0E1B-6F7D-4733-BF34-5F1D7AD2305B}" type="presOf" srcId="{33C14557-26BB-4702-941D-7E8A8966BED2}" destId="{01751BD1-4D7C-4585-B828-5BEBE1E01A35}" srcOrd="0" destOrd="0" presId="urn:microsoft.com/office/officeart/2005/8/layout/list1"/>
    <dgm:cxn modelId="{DEC36C1C-631B-4AD5-A3DD-0BC07A4B1481}" type="presOf" srcId="{0226D2C3-CABA-4C86-A4EC-B363B1D68E1D}" destId="{7328E17E-D324-4747-8FA5-447ECEEAC689}" srcOrd="0" destOrd="0" presId="urn:microsoft.com/office/officeart/2005/8/layout/list1"/>
    <dgm:cxn modelId="{54277E2F-8B5A-43E0-AF1E-4F8AD2EC483B}" srcId="{0226D2C3-CABA-4C86-A4EC-B363B1D68E1D}" destId="{8E3D3773-9487-4E30-B1D9-46AEAFE6CE37}" srcOrd="5" destOrd="0" parTransId="{E4DC8CB4-CD42-4C9A-B884-7F65C751EE9C}" sibTransId="{CFB1F641-65C1-469F-A05C-7709B99511BA}"/>
    <dgm:cxn modelId="{CDB89930-86FA-4CF0-8CED-11707FCC84BA}" type="presOf" srcId="{9CED25E1-724F-47E3-A8A3-43AF2618004F}" destId="{23B5A987-5163-4E22-9460-493AD15C3169}" srcOrd="1" destOrd="0" presId="urn:microsoft.com/office/officeart/2005/8/layout/list1"/>
    <dgm:cxn modelId="{A82D0831-A675-4190-AC5C-1DF033C9647E}" type="presOf" srcId="{9CED25E1-724F-47E3-A8A3-43AF2618004F}" destId="{D1E72DA0-A6CC-41CB-A9AE-F3A0BB89E18C}" srcOrd="0" destOrd="0" presId="urn:microsoft.com/office/officeart/2005/8/layout/list1"/>
    <dgm:cxn modelId="{BCED0D39-21A5-460A-9A6A-CA2614DEC96D}" type="presOf" srcId="{8E3D3773-9487-4E30-B1D9-46AEAFE6CE37}" destId="{71653309-2271-4F8C-A6C1-48916B34C6D9}" srcOrd="0" destOrd="0" presId="urn:microsoft.com/office/officeart/2005/8/layout/list1"/>
    <dgm:cxn modelId="{33FC7E3A-D8A4-4F0D-9F28-B760C1F646A5}" type="presOf" srcId="{5283B702-E320-4DA3-8550-0C9C5636B24F}" destId="{8E1CBE15-F535-4064-9062-611DA8703793}" srcOrd="1" destOrd="0" presId="urn:microsoft.com/office/officeart/2005/8/layout/list1"/>
    <dgm:cxn modelId="{689C8040-79EC-44E7-A16E-03CC93BF73F7}" srcId="{0226D2C3-CABA-4C86-A4EC-B363B1D68E1D}" destId="{9CED25E1-724F-47E3-A8A3-43AF2618004F}" srcOrd="3" destOrd="0" parTransId="{7D0325FE-F1D5-4D0F-A44C-45BF5311475C}" sibTransId="{C1491238-802E-40EB-861F-51444D49DEA1}"/>
    <dgm:cxn modelId="{27B2C85D-0B92-456D-BF22-973C51023153}" type="presOf" srcId="{33C14557-26BB-4702-941D-7E8A8966BED2}" destId="{06795FDA-1830-4815-B94B-8804FC3F9AEA}" srcOrd="1" destOrd="0" presId="urn:microsoft.com/office/officeart/2005/8/layout/list1"/>
    <dgm:cxn modelId="{93A5336D-049A-491E-BF41-9A0ED53F414E}" srcId="{0226D2C3-CABA-4C86-A4EC-B363B1D68E1D}" destId="{5283B702-E320-4DA3-8550-0C9C5636B24F}" srcOrd="4" destOrd="0" parTransId="{5345087B-CBD3-4804-887E-E7A271585FF3}" sibTransId="{95C5AAF7-EDB4-41DE-B8D9-75781614004A}"/>
    <dgm:cxn modelId="{761FAF6D-A7C6-43AF-908C-40331972DF79}" srcId="{0226D2C3-CABA-4C86-A4EC-B363B1D68E1D}" destId="{33C14557-26BB-4702-941D-7E8A8966BED2}" srcOrd="1" destOrd="0" parTransId="{E8044B49-82FD-4186-9E93-84D455B39A72}" sibTransId="{CB01F467-760A-4C92-B604-0289996C2C9D}"/>
    <dgm:cxn modelId="{7A630C83-F33F-45A9-963B-49E35F3D9713}" type="presOf" srcId="{42F01D9C-7D3C-465A-AE76-61527FDE5890}" destId="{056985E2-BB68-47BF-921F-DBABD56E9364}" srcOrd="1" destOrd="0" presId="urn:microsoft.com/office/officeart/2005/8/layout/list1"/>
    <dgm:cxn modelId="{397E3D93-3466-4D21-B257-EB39EC8A1796}" srcId="{0226D2C3-CABA-4C86-A4EC-B363B1D68E1D}" destId="{42F01D9C-7D3C-465A-AE76-61527FDE5890}" srcOrd="0" destOrd="0" parTransId="{3DCAC013-CAD3-45C2-A577-2CCCCAC35A13}" sibTransId="{AD0FFA89-32D0-4509-869A-E49E5DE40187}"/>
    <dgm:cxn modelId="{BEA3E5A1-F895-48D8-9AE4-E86E4D974382}" type="presOf" srcId="{8E3D3773-9487-4E30-B1D9-46AEAFE6CE37}" destId="{5CB4FCCC-FEEF-4C72-A752-4019407139A9}" srcOrd="1" destOrd="0" presId="urn:microsoft.com/office/officeart/2005/8/layout/list1"/>
    <dgm:cxn modelId="{9840C2C7-5E3C-42C9-9D20-2D95916C82D7}" srcId="{0226D2C3-CABA-4C86-A4EC-B363B1D68E1D}" destId="{40065F80-E3F7-44A3-9428-3B1CFF0F2D25}" srcOrd="2" destOrd="0" parTransId="{FEA73239-CDE7-4578-907D-E4700DAD5F6E}" sibTransId="{57F37634-7764-4A4D-840D-314A3F8C90E6}"/>
    <dgm:cxn modelId="{C89E1BD2-3208-4D46-8F88-907DD786DA25}" type="presOf" srcId="{40065F80-E3F7-44A3-9428-3B1CFF0F2D25}" destId="{3507229E-4770-4BEF-BC42-4605C1D215F5}" srcOrd="0" destOrd="0" presId="urn:microsoft.com/office/officeart/2005/8/layout/list1"/>
    <dgm:cxn modelId="{7BCF71F1-7BEB-469B-B44A-64353963AADE}" type="presOf" srcId="{5283B702-E320-4DA3-8550-0C9C5636B24F}" destId="{28C6175F-8A05-49A0-9CD4-25AFC100FE29}" srcOrd="0" destOrd="0" presId="urn:microsoft.com/office/officeart/2005/8/layout/list1"/>
    <dgm:cxn modelId="{DB506AFB-F30D-47A7-9308-33A2760050B2}" type="presOf" srcId="{40065F80-E3F7-44A3-9428-3B1CFF0F2D25}" destId="{EEEFED1A-0CAE-4F9B-A123-F265B1D13742}" srcOrd="1" destOrd="0" presId="urn:microsoft.com/office/officeart/2005/8/layout/list1"/>
    <dgm:cxn modelId="{8831F405-3539-4BD2-9D35-B623AD649D93}" type="presParOf" srcId="{7328E17E-D324-4747-8FA5-447ECEEAC689}" destId="{C0BCC148-CCA4-4366-9FDE-EB056C0D3D43}" srcOrd="0" destOrd="0" presId="urn:microsoft.com/office/officeart/2005/8/layout/list1"/>
    <dgm:cxn modelId="{D7118CEA-9A5E-4A7E-8C28-97356DBD4694}" type="presParOf" srcId="{C0BCC148-CCA4-4366-9FDE-EB056C0D3D43}" destId="{3ACF4EE4-AAB3-4E77-895E-4744AF45B20D}" srcOrd="0" destOrd="0" presId="urn:microsoft.com/office/officeart/2005/8/layout/list1"/>
    <dgm:cxn modelId="{7C35A312-B666-4321-8DC1-6131C2DCE01F}" type="presParOf" srcId="{C0BCC148-CCA4-4366-9FDE-EB056C0D3D43}" destId="{056985E2-BB68-47BF-921F-DBABD56E9364}" srcOrd="1" destOrd="0" presId="urn:microsoft.com/office/officeart/2005/8/layout/list1"/>
    <dgm:cxn modelId="{CE7BCC85-3B04-4986-8DEF-A14FDBBF191F}" type="presParOf" srcId="{7328E17E-D324-4747-8FA5-447ECEEAC689}" destId="{E6AEB0F8-FDFC-4532-820B-B02A73360249}" srcOrd="1" destOrd="0" presId="urn:microsoft.com/office/officeart/2005/8/layout/list1"/>
    <dgm:cxn modelId="{9FF34643-0D12-4E6D-8D2C-302388DB47B3}" type="presParOf" srcId="{7328E17E-D324-4747-8FA5-447ECEEAC689}" destId="{22C5B532-777B-4CC8-A964-960338E6F386}" srcOrd="2" destOrd="0" presId="urn:microsoft.com/office/officeart/2005/8/layout/list1"/>
    <dgm:cxn modelId="{4AC6B2C1-972E-4C2E-9F72-2835DE233C9D}" type="presParOf" srcId="{7328E17E-D324-4747-8FA5-447ECEEAC689}" destId="{939D9A5C-03C3-42A3-91D2-7EA308F4D4E8}" srcOrd="3" destOrd="0" presId="urn:microsoft.com/office/officeart/2005/8/layout/list1"/>
    <dgm:cxn modelId="{90098D85-B2A4-4091-B9E5-0ED2C399BAC6}" type="presParOf" srcId="{7328E17E-D324-4747-8FA5-447ECEEAC689}" destId="{ACEBC648-6F02-412D-92CC-B09EED49AF35}" srcOrd="4" destOrd="0" presId="urn:microsoft.com/office/officeart/2005/8/layout/list1"/>
    <dgm:cxn modelId="{0596BFA0-F0B7-41C4-B40F-4E0D7013E814}" type="presParOf" srcId="{ACEBC648-6F02-412D-92CC-B09EED49AF35}" destId="{01751BD1-4D7C-4585-B828-5BEBE1E01A35}" srcOrd="0" destOrd="0" presId="urn:microsoft.com/office/officeart/2005/8/layout/list1"/>
    <dgm:cxn modelId="{2B629D58-D5BB-43C5-9586-F0A2FA230301}" type="presParOf" srcId="{ACEBC648-6F02-412D-92CC-B09EED49AF35}" destId="{06795FDA-1830-4815-B94B-8804FC3F9AEA}" srcOrd="1" destOrd="0" presId="urn:microsoft.com/office/officeart/2005/8/layout/list1"/>
    <dgm:cxn modelId="{89BFC4EC-A8FC-4B17-A09E-2C55779FE756}" type="presParOf" srcId="{7328E17E-D324-4747-8FA5-447ECEEAC689}" destId="{8F6DA320-738A-4D4E-AB51-186157201B9E}" srcOrd="5" destOrd="0" presId="urn:microsoft.com/office/officeart/2005/8/layout/list1"/>
    <dgm:cxn modelId="{A7E63E77-DB2A-498B-90E1-43EE45D88BCC}" type="presParOf" srcId="{7328E17E-D324-4747-8FA5-447ECEEAC689}" destId="{5E49C822-F00B-463B-9A25-4F60D7A332D2}" srcOrd="6" destOrd="0" presId="urn:microsoft.com/office/officeart/2005/8/layout/list1"/>
    <dgm:cxn modelId="{E87FA8F7-6AE7-4324-ABC2-295F161F172F}" type="presParOf" srcId="{7328E17E-D324-4747-8FA5-447ECEEAC689}" destId="{6FAE81BE-432C-482F-8B6C-37BD0EF5017A}" srcOrd="7" destOrd="0" presId="urn:microsoft.com/office/officeart/2005/8/layout/list1"/>
    <dgm:cxn modelId="{5E6A96E2-8022-4E57-B41E-7E51D8C4CE28}" type="presParOf" srcId="{7328E17E-D324-4747-8FA5-447ECEEAC689}" destId="{108EAC06-AFB4-4E23-A2B9-411EA7BB10B8}" srcOrd="8" destOrd="0" presId="urn:microsoft.com/office/officeart/2005/8/layout/list1"/>
    <dgm:cxn modelId="{F72BFA53-401C-4779-9BC0-C8D892FAEB61}" type="presParOf" srcId="{108EAC06-AFB4-4E23-A2B9-411EA7BB10B8}" destId="{3507229E-4770-4BEF-BC42-4605C1D215F5}" srcOrd="0" destOrd="0" presId="urn:microsoft.com/office/officeart/2005/8/layout/list1"/>
    <dgm:cxn modelId="{BA0467E9-654D-4FA4-A5DC-44D4DEA18FE6}" type="presParOf" srcId="{108EAC06-AFB4-4E23-A2B9-411EA7BB10B8}" destId="{EEEFED1A-0CAE-4F9B-A123-F265B1D13742}" srcOrd="1" destOrd="0" presId="urn:microsoft.com/office/officeart/2005/8/layout/list1"/>
    <dgm:cxn modelId="{D8C2F873-3765-4ACF-9DD4-4FB0B7640C15}" type="presParOf" srcId="{7328E17E-D324-4747-8FA5-447ECEEAC689}" destId="{020A99A2-E7CA-4724-8AE0-8555A64A333D}" srcOrd="9" destOrd="0" presId="urn:microsoft.com/office/officeart/2005/8/layout/list1"/>
    <dgm:cxn modelId="{80355540-0188-430F-8329-981AA707A043}" type="presParOf" srcId="{7328E17E-D324-4747-8FA5-447ECEEAC689}" destId="{F93771DB-EFB2-427D-B305-D1DE0D126561}" srcOrd="10" destOrd="0" presId="urn:microsoft.com/office/officeart/2005/8/layout/list1"/>
    <dgm:cxn modelId="{4091C828-0B39-4145-BD62-AD285AF2252C}" type="presParOf" srcId="{7328E17E-D324-4747-8FA5-447ECEEAC689}" destId="{FEFA03C4-0DC9-42D6-AA0E-645E12148FAA}" srcOrd="11" destOrd="0" presId="urn:microsoft.com/office/officeart/2005/8/layout/list1"/>
    <dgm:cxn modelId="{51BB9C08-DFA7-467D-81DD-0E438EEE0204}" type="presParOf" srcId="{7328E17E-D324-4747-8FA5-447ECEEAC689}" destId="{92A7BF0D-1A5E-46CB-9924-0E8B3574DD04}" srcOrd="12" destOrd="0" presId="urn:microsoft.com/office/officeart/2005/8/layout/list1"/>
    <dgm:cxn modelId="{44F45D72-C253-4271-92CF-CBF1CB99CFF9}" type="presParOf" srcId="{92A7BF0D-1A5E-46CB-9924-0E8B3574DD04}" destId="{D1E72DA0-A6CC-41CB-A9AE-F3A0BB89E18C}" srcOrd="0" destOrd="0" presId="urn:microsoft.com/office/officeart/2005/8/layout/list1"/>
    <dgm:cxn modelId="{2355F587-B972-4B3E-8D8E-A31F35DC17CE}" type="presParOf" srcId="{92A7BF0D-1A5E-46CB-9924-0E8B3574DD04}" destId="{23B5A987-5163-4E22-9460-493AD15C3169}" srcOrd="1" destOrd="0" presId="urn:microsoft.com/office/officeart/2005/8/layout/list1"/>
    <dgm:cxn modelId="{7745F318-822C-487B-BF1C-C162524C6097}" type="presParOf" srcId="{7328E17E-D324-4747-8FA5-447ECEEAC689}" destId="{BD55C5BB-21A8-4057-A069-6D3119F94984}" srcOrd="13" destOrd="0" presId="urn:microsoft.com/office/officeart/2005/8/layout/list1"/>
    <dgm:cxn modelId="{878FD38D-26B2-4A4C-96C4-7ABAD571186E}" type="presParOf" srcId="{7328E17E-D324-4747-8FA5-447ECEEAC689}" destId="{3B0A9B48-6E21-4153-B437-C9B105E399A2}" srcOrd="14" destOrd="0" presId="urn:microsoft.com/office/officeart/2005/8/layout/list1"/>
    <dgm:cxn modelId="{537ED8AA-1DE4-41D9-A771-6F2B80C4F34D}" type="presParOf" srcId="{7328E17E-D324-4747-8FA5-447ECEEAC689}" destId="{373B92C6-6B4A-4C74-91D0-3C4F7BF5A692}" srcOrd="15" destOrd="0" presId="urn:microsoft.com/office/officeart/2005/8/layout/list1"/>
    <dgm:cxn modelId="{922027AC-E874-4226-915B-EA9DFE3D5622}" type="presParOf" srcId="{7328E17E-D324-4747-8FA5-447ECEEAC689}" destId="{0AB60265-4BF6-48F1-8C0C-5590834D4C5D}" srcOrd="16" destOrd="0" presId="urn:microsoft.com/office/officeart/2005/8/layout/list1"/>
    <dgm:cxn modelId="{3106664F-F13F-4F7D-8D38-D691836D4579}" type="presParOf" srcId="{0AB60265-4BF6-48F1-8C0C-5590834D4C5D}" destId="{28C6175F-8A05-49A0-9CD4-25AFC100FE29}" srcOrd="0" destOrd="0" presId="urn:microsoft.com/office/officeart/2005/8/layout/list1"/>
    <dgm:cxn modelId="{656DAA55-97C9-4102-893E-0FF3A6860150}" type="presParOf" srcId="{0AB60265-4BF6-48F1-8C0C-5590834D4C5D}" destId="{8E1CBE15-F535-4064-9062-611DA8703793}" srcOrd="1" destOrd="0" presId="urn:microsoft.com/office/officeart/2005/8/layout/list1"/>
    <dgm:cxn modelId="{590B8FD1-E7AC-4F4D-B3CD-56785793D154}" type="presParOf" srcId="{7328E17E-D324-4747-8FA5-447ECEEAC689}" destId="{2962DFFF-93B4-4930-BFB1-17EB0BB57A03}" srcOrd="17" destOrd="0" presId="urn:microsoft.com/office/officeart/2005/8/layout/list1"/>
    <dgm:cxn modelId="{10C43643-E3A2-4CF7-95B0-8E4AB8D5F5B8}" type="presParOf" srcId="{7328E17E-D324-4747-8FA5-447ECEEAC689}" destId="{3BCA0CE0-264C-481C-BA03-BFD4B7BDF248}" srcOrd="18" destOrd="0" presId="urn:microsoft.com/office/officeart/2005/8/layout/list1"/>
    <dgm:cxn modelId="{F7A1ADE8-2C4B-4A02-A52D-5AB828DC6618}" type="presParOf" srcId="{7328E17E-D324-4747-8FA5-447ECEEAC689}" destId="{03BD8243-385D-438C-81C8-82E5C382E796}" srcOrd="19" destOrd="0" presId="urn:microsoft.com/office/officeart/2005/8/layout/list1"/>
    <dgm:cxn modelId="{6E5A7B30-CB8D-4216-94FD-884947963A99}" type="presParOf" srcId="{7328E17E-D324-4747-8FA5-447ECEEAC689}" destId="{8FEE65F5-1FB5-4F99-8690-CEB6F9F12BCA}" srcOrd="20" destOrd="0" presId="urn:microsoft.com/office/officeart/2005/8/layout/list1"/>
    <dgm:cxn modelId="{6DF9F09E-006F-4D31-9D1E-CC0BFB0FA4ED}" type="presParOf" srcId="{8FEE65F5-1FB5-4F99-8690-CEB6F9F12BCA}" destId="{71653309-2271-4F8C-A6C1-48916B34C6D9}" srcOrd="0" destOrd="0" presId="urn:microsoft.com/office/officeart/2005/8/layout/list1"/>
    <dgm:cxn modelId="{109F2749-FD84-4D1D-A0CA-AB2AA45F216F}" type="presParOf" srcId="{8FEE65F5-1FB5-4F99-8690-CEB6F9F12BCA}" destId="{5CB4FCCC-FEEF-4C72-A752-4019407139A9}" srcOrd="1" destOrd="0" presId="urn:microsoft.com/office/officeart/2005/8/layout/list1"/>
    <dgm:cxn modelId="{2FFB2DB3-8BD9-466B-95C8-7948C8D61E17}" type="presParOf" srcId="{7328E17E-D324-4747-8FA5-447ECEEAC689}" destId="{564BC09A-0511-4CA3-A246-167ABFCE89BA}" srcOrd="21" destOrd="0" presId="urn:microsoft.com/office/officeart/2005/8/layout/list1"/>
    <dgm:cxn modelId="{654D009E-FD8F-47A3-9852-AC43A1718668}" type="presParOf" srcId="{7328E17E-D324-4747-8FA5-447ECEEAC689}" destId="{40BADC08-54C2-46F0-8F92-908CACFB48D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5B532-777B-4CC8-A964-960338E6F386}">
      <dsp:nvSpPr>
        <dsp:cNvPr id="0" name=""/>
        <dsp:cNvSpPr/>
      </dsp:nvSpPr>
      <dsp:spPr>
        <a:xfrm>
          <a:off x="0" y="276955"/>
          <a:ext cx="623887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6985E2-BB68-47BF-921F-DBABD56E9364}">
      <dsp:nvSpPr>
        <dsp:cNvPr id="0" name=""/>
        <dsp:cNvSpPr/>
      </dsp:nvSpPr>
      <dsp:spPr>
        <a:xfrm>
          <a:off x="365560" y="102386"/>
          <a:ext cx="4367213" cy="47232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70" tIns="0" rIns="16507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сцепления;</a:t>
          </a:r>
        </a:p>
      </dsp:txBody>
      <dsp:txXfrm>
        <a:off x="388617" y="125443"/>
        <a:ext cx="4321099" cy="426206"/>
      </dsp:txXfrm>
    </dsp:sp>
    <dsp:sp modelId="{5E49C822-F00B-463B-9A25-4F60D7A332D2}">
      <dsp:nvSpPr>
        <dsp:cNvPr id="0" name=""/>
        <dsp:cNvSpPr/>
      </dsp:nvSpPr>
      <dsp:spPr>
        <a:xfrm>
          <a:off x="0" y="1002715"/>
          <a:ext cx="623887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795FDA-1830-4815-B94B-8804FC3F9AEA}">
      <dsp:nvSpPr>
        <dsp:cNvPr id="0" name=""/>
        <dsp:cNvSpPr/>
      </dsp:nvSpPr>
      <dsp:spPr>
        <a:xfrm>
          <a:off x="428629" y="785817"/>
          <a:ext cx="4367213" cy="4723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70" tIns="0" rIns="16507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коробки передач;</a:t>
          </a:r>
        </a:p>
      </dsp:txBody>
      <dsp:txXfrm>
        <a:off x="451686" y="808874"/>
        <a:ext cx="4321099" cy="426206"/>
      </dsp:txXfrm>
    </dsp:sp>
    <dsp:sp modelId="{F93771DB-EFB2-427D-B305-D1DE0D126561}">
      <dsp:nvSpPr>
        <dsp:cNvPr id="0" name=""/>
        <dsp:cNvSpPr/>
      </dsp:nvSpPr>
      <dsp:spPr>
        <a:xfrm>
          <a:off x="0" y="1728768"/>
          <a:ext cx="623887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FED1A-0CAE-4F9B-A123-F265B1D13742}">
      <dsp:nvSpPr>
        <dsp:cNvPr id="0" name=""/>
        <dsp:cNvSpPr/>
      </dsp:nvSpPr>
      <dsp:spPr>
        <a:xfrm>
          <a:off x="714376" y="1500199"/>
          <a:ext cx="4367213" cy="47232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70" tIns="0" rIns="16507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карданной передачи;</a:t>
          </a:r>
        </a:p>
      </dsp:txBody>
      <dsp:txXfrm>
        <a:off x="737433" y="1523256"/>
        <a:ext cx="4321099" cy="426206"/>
      </dsp:txXfrm>
    </dsp:sp>
    <dsp:sp modelId="{3B0A9B48-6E21-4153-B437-C9B105E399A2}">
      <dsp:nvSpPr>
        <dsp:cNvPr id="0" name=""/>
        <dsp:cNvSpPr/>
      </dsp:nvSpPr>
      <dsp:spPr>
        <a:xfrm>
          <a:off x="0" y="2454235"/>
          <a:ext cx="623887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5A987-5163-4E22-9460-493AD15C3169}">
      <dsp:nvSpPr>
        <dsp:cNvPr id="0" name=""/>
        <dsp:cNvSpPr/>
      </dsp:nvSpPr>
      <dsp:spPr>
        <a:xfrm>
          <a:off x="857271" y="2214580"/>
          <a:ext cx="4367213" cy="47232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70" tIns="0" rIns="16507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главной передачи;</a:t>
          </a:r>
        </a:p>
      </dsp:txBody>
      <dsp:txXfrm>
        <a:off x="880328" y="2237637"/>
        <a:ext cx="4321099" cy="426206"/>
      </dsp:txXfrm>
    </dsp:sp>
    <dsp:sp modelId="{3BCA0CE0-264C-481C-BA03-BFD4B7BDF248}">
      <dsp:nvSpPr>
        <dsp:cNvPr id="0" name=""/>
        <dsp:cNvSpPr/>
      </dsp:nvSpPr>
      <dsp:spPr>
        <a:xfrm>
          <a:off x="0" y="3131631"/>
          <a:ext cx="623887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CBE15-F535-4064-9062-611DA8703793}">
      <dsp:nvSpPr>
        <dsp:cNvPr id="0" name=""/>
        <dsp:cNvSpPr/>
      </dsp:nvSpPr>
      <dsp:spPr>
        <a:xfrm>
          <a:off x="1143018" y="3000396"/>
          <a:ext cx="4367213" cy="47232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70" tIns="0" rIns="16507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дифференциала;</a:t>
          </a:r>
        </a:p>
      </dsp:txBody>
      <dsp:txXfrm>
        <a:off x="1166075" y="3023453"/>
        <a:ext cx="4321099" cy="426206"/>
      </dsp:txXfrm>
    </dsp:sp>
    <dsp:sp modelId="{40BADC08-54C2-46F0-8F92-908CACFB48DC}">
      <dsp:nvSpPr>
        <dsp:cNvPr id="0" name=""/>
        <dsp:cNvSpPr/>
      </dsp:nvSpPr>
      <dsp:spPr>
        <a:xfrm>
          <a:off x="0" y="3905756"/>
          <a:ext cx="623887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4FCCC-FEEF-4C72-A752-4019407139A9}">
      <dsp:nvSpPr>
        <dsp:cNvPr id="0" name=""/>
        <dsp:cNvSpPr/>
      </dsp:nvSpPr>
      <dsp:spPr>
        <a:xfrm>
          <a:off x="1643064" y="3714778"/>
          <a:ext cx="4367213" cy="47232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070" tIns="0" rIns="16507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полуосей.</a:t>
          </a:r>
        </a:p>
      </dsp:txBody>
      <dsp:txXfrm>
        <a:off x="1666121" y="3737835"/>
        <a:ext cx="4321099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765AE-A490-4B07-91D7-2FACCDF3729F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B1CB5-70C8-4924-BBFC-14A5964A63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62975E-4608-4608-9072-6F674BA1F1EA}" type="slidenum">
              <a:rPr lang="ru-RU" smtClean="0"/>
              <a:pPr eaLnBrk="1" hangingPunct="1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A8A4C7-CB09-4CDD-895C-FE8FE721A396}" type="slidenum">
              <a:rPr lang="ru-RU" smtClean="0"/>
              <a:pPr eaLnBrk="1" hangingPunct="1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587053-DF2C-4428-A4A8-01CB408747D9}" type="slidenum">
              <a:rPr lang="ru-RU" smtClean="0"/>
              <a:pPr eaLnBrk="1" hangingPunct="1"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EA931E-C16D-4D43-A1AD-E9E1AAFEEB2B}" type="slidenum">
              <a:rPr lang="ru-RU" smtClean="0"/>
              <a:pPr eaLnBrk="1" hangingPunct="1"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467B97-8060-4216-B7C1-A462936D3B63}" type="slidenum">
              <a:rPr lang="ru-RU" smtClean="0"/>
              <a:pPr eaLnBrk="1" hangingPunct="1"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EE8E5B-49C7-4D66-B0E4-CEB79F0FE93D}" type="slidenum">
              <a:rPr lang="ru-RU" smtClean="0"/>
              <a:pPr eaLnBrk="1" hangingPunct="1"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2B86A2-B5F3-4488-B1FD-288C7955C91C}" type="slidenum">
              <a:rPr lang="ru-RU" smtClean="0"/>
              <a:pPr eaLnBrk="1" hangingPunct="1"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E32915-5548-4C34-ADAA-CB40B557CDD7}" type="slidenum">
              <a:rPr lang="ru-RU" smtClean="0"/>
              <a:pPr eaLnBrk="1" hangingPunct="1"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1736C-7D12-4A8A-90B1-66C67E06616C}" type="slidenum">
              <a:rPr lang="ru-RU" smtClean="0"/>
              <a:pPr eaLnBrk="1" hangingPunct="1"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AFBB92-56E8-414F-988F-39E5C39AF336}" type="slidenum">
              <a:rPr lang="ru-RU" smtClean="0"/>
              <a:pPr eaLnBrk="1" hangingPunct="1"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5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672FBB-1960-492F-9017-4605E8ED5C1F}" type="slidenum">
              <a:rPr lang="ru-RU" smtClean="0"/>
              <a:pPr eaLnBrk="1" hangingPunct="1"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A0BDA0-D50D-4E9E-B271-C647D51D4C6D}" type="slidenum">
              <a:rPr lang="ru-RU" smtClean="0"/>
              <a:pPr eaLnBrk="1" hangingPunct="1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CD4813-27CC-4018-A480-698F6D932E2B}" type="slidenum">
              <a:rPr lang="ru-RU" smtClean="0"/>
              <a:pPr eaLnBrk="1" hangingPunct="1"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690575-00E0-49B3-9C7A-34C66F49CDEA}" type="slidenum">
              <a:rPr lang="ru-RU" smtClean="0"/>
              <a:pPr eaLnBrk="1" hangingPunct="1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8715DD-65E3-42EF-A1FF-163CE72EA6CD}" type="slidenum">
              <a:rPr lang="ru-RU" smtClean="0"/>
              <a:pPr eaLnBrk="1" hangingPunct="1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7E4A0C-8A07-4DFF-99BB-DA765A6D8F6C}" type="slidenum">
              <a:rPr lang="ru-RU" smtClean="0"/>
              <a:pPr eaLnBrk="1" hangingPunct="1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AC420E-2531-4227-8C6A-60D9CF457E28}" type="slidenum">
              <a:rPr lang="ru-RU" smtClean="0"/>
              <a:pPr eaLnBrk="1" hangingPunct="1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F1388B-9E30-47BB-AA3F-F509A4F091D6}" type="slidenum">
              <a:rPr lang="ru-RU" smtClean="0"/>
              <a:pPr eaLnBrk="1" hangingPunct="1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9168ED-6D9E-4A89-8A3C-628ECB4B6282}" type="slidenum">
              <a:rPr lang="ru-RU" smtClean="0"/>
              <a:pPr eaLnBrk="1" hangingPunct="1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DDEBB0-B716-4120-AC09-4D45C8A0673C}" type="slidenum">
              <a:rPr lang="ru-RU" smtClean="0"/>
              <a:pPr eaLnBrk="1" hangingPunct="1"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5CB879-5F67-4FFE-A2DC-E3450CCBAF5A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E969CB-023B-4A1E-B9A7-FDFA151D2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D5083-F90A-4EB3-9EAF-D7330A635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C0378B-2758-4630-9555-8BDD55D6EFB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8E87FD-01B3-40D4-AEFB-A34C6B6E0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1E9B6E-FE02-4391-9AA6-BC2FA08EC216}"/>
              </a:ext>
            </a:extLst>
          </p:cNvPr>
          <p:cNvSpPr txBox="1"/>
          <p:nvPr/>
        </p:nvSpPr>
        <p:spPr>
          <a:xfrm>
            <a:off x="125759" y="1320045"/>
            <a:ext cx="889248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№13 «</a:t>
            </a:r>
            <a:r>
              <a:rPr lang="ru-RU" sz="2800" b="1" dirty="0">
                <a:solidFill>
                  <a:schemeClr val="bg1"/>
                </a:solidFill>
                <a:latin typeface="+mj-lt"/>
              </a:rPr>
              <a:t>Технология ТО и </a:t>
            </a:r>
            <a:r>
              <a:rPr lang="ru-RU" sz="2800" b="1">
                <a:solidFill>
                  <a:schemeClr val="bg1"/>
                </a:solidFill>
                <a:latin typeface="+mj-lt"/>
              </a:rPr>
              <a:t>ремонта</a:t>
            </a:r>
            <a:r>
              <a:rPr lang="ru-RU" sz="2800" b="1">
                <a:solidFill>
                  <a:schemeClr val="bg1"/>
                </a:solidFill>
                <a:latin typeface="+mj-lt"/>
                <a:cs typeface="Arial" charset="0"/>
              </a:rPr>
              <a:t> трансмиссии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47EE8F6-01AF-4BA2-8249-48EF6CBD43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7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/>
              <a:t>Раздаточная коробка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u="sng" dirty="0"/>
              <a:t>Раздаточная коробка</a:t>
            </a:r>
            <a:r>
              <a:rPr lang="ru-RU" dirty="0"/>
              <a:t> предназначена для распределения крутящего момента между несколькими ведущими мостами </a:t>
            </a:r>
            <a:r>
              <a:rPr lang="ru-RU" dirty="0" err="1"/>
              <a:t>полноприводных</a:t>
            </a:r>
            <a:r>
              <a:rPr lang="ru-RU" dirty="0"/>
              <a:t> автомобилей.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285750" y="760314"/>
            <a:ext cx="8643938" cy="461664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77800" algn="just"/>
            <a:r>
              <a:rPr lang="ru-RU" sz="2100" b="1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Резкое включение сцепления</a:t>
            </a:r>
            <a:r>
              <a:rPr lang="ru-RU" sz="2100" b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 </a:t>
            </a:r>
            <a:r>
              <a:rPr lang="ru-RU" sz="21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происходит в результате:</a:t>
            </a:r>
            <a:endParaRPr lang="en-US" sz="2100" dirty="0">
              <a:latin typeface="Franklin Gothic Demi Cond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1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заедания муфты выключения на валу коробки передач</a:t>
            </a:r>
            <a:endParaRPr lang="en-US" sz="2100" i="1" dirty="0">
              <a:solidFill>
                <a:srgbClr val="000000"/>
              </a:solidFill>
              <a:latin typeface="Franklin Gothic Demi Cond" pitchFamily="34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1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поломки фрикционных накладок или демпферных пружин,</a:t>
            </a:r>
            <a:endParaRPr lang="en-US" sz="2100" i="1" dirty="0">
              <a:latin typeface="Franklin Gothic Demi Cond" pitchFamily="34" charset="0"/>
            </a:endParaRP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ru-RU" sz="21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при неправильной регулировке зазоров между рычажками выключения сцепления и подшипником муфты выключения.</a:t>
            </a:r>
          </a:p>
          <a:p>
            <a:pPr indent="177800" algn="just" eaLnBrk="0" hangingPunct="0"/>
            <a:endParaRPr lang="ru-RU" sz="2100" i="1" dirty="0">
              <a:latin typeface="Franklin Gothic Demi Cond" pitchFamily="34" charset="0"/>
            </a:endParaRPr>
          </a:p>
          <a:p>
            <a:pPr indent="177800" algn="just" eaLnBrk="0" hangingPunct="0"/>
            <a:r>
              <a:rPr lang="ru-RU" sz="2100" b="1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Неполное возвращение педали</a:t>
            </a:r>
            <a:r>
              <a:rPr lang="ru-RU" sz="2100" b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 </a:t>
            </a:r>
            <a:r>
              <a:rPr lang="ru-RU" sz="21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 исходное положение происходит:</a:t>
            </a:r>
            <a:endParaRPr lang="en-US" sz="2100" dirty="0">
              <a:solidFill>
                <a:srgbClr val="000000"/>
              </a:solidFill>
              <a:latin typeface="Franklin Gothic Demi Cond" pitchFamily="34" charset="0"/>
              <a:cs typeface="Times New Roman" pitchFamily="18" charset="0"/>
            </a:endParaRP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ru-RU" sz="21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 результате заедания вала педали во втулках,</a:t>
            </a:r>
            <a:endParaRPr lang="en-US" sz="2100" i="1" dirty="0">
              <a:solidFill>
                <a:srgbClr val="000000"/>
              </a:solidFill>
              <a:latin typeface="Franklin Gothic Demi Cond" pitchFamily="34" charset="0"/>
              <a:cs typeface="Times New Roman" pitchFamily="18" charset="0"/>
            </a:endParaRP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ru-RU" sz="21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поломки или ослабления оттяжных пружин привода.</a:t>
            </a:r>
          </a:p>
          <a:p>
            <a:pPr indent="177800" algn="just" eaLnBrk="0" hangingPunct="0"/>
            <a:endParaRPr lang="ru-RU" sz="2100" i="1" dirty="0">
              <a:latin typeface="Franklin Gothic Demi Cond" pitchFamily="34" charset="0"/>
            </a:endParaRPr>
          </a:p>
          <a:p>
            <a:pPr indent="177800" algn="just" eaLnBrk="0" hangingPunct="0"/>
            <a:r>
              <a:rPr lang="ru-RU" sz="2100" b="1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Износ и разрушение подшипника</a:t>
            </a:r>
            <a:r>
              <a:rPr lang="ru-RU" sz="2100" b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 </a:t>
            </a:r>
            <a:r>
              <a:rPr lang="ru-RU" sz="21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являются следствием неправильной эксплуатации автомобиля </a:t>
            </a:r>
            <a:r>
              <a:rPr lang="ru-RU" sz="21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(удерживание сцепления длительное время выключенным) </a:t>
            </a:r>
            <a:r>
              <a:rPr lang="ru-RU" sz="21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и обнаруживаются по появлению </a:t>
            </a:r>
            <a:r>
              <a:rPr lang="ru-RU" sz="2100" b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шипящего звука высокого тона</a:t>
            </a:r>
            <a:r>
              <a:rPr lang="ru-RU" sz="21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</a:t>
            </a:r>
            <a:r>
              <a:rPr lang="ru-RU" sz="21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при частичном выключении сцепления.</a:t>
            </a:r>
            <a:endParaRPr lang="ru-RU" sz="2100" dirty="0">
              <a:latin typeface="Franklin Gothic Demi Cond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285750" y="879048"/>
            <a:ext cx="8572500" cy="16312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74625" algn="just"/>
            <a:r>
              <a:rPr lang="ru-RU" sz="2000" b="1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При диагностике и ТО муфты сцепления:</a:t>
            </a:r>
            <a:endParaRPr lang="en-US" sz="2000" b="1" i="1" dirty="0">
              <a:solidFill>
                <a:srgbClr val="C00000"/>
              </a:solidFill>
              <a:latin typeface="Franklin Gothic Demi Cond" pitchFamily="34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проверяют свободный ход педали (при помощи специальной линейки),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</a:rPr>
              <a:t>чистоту выключения сцепления при включении передач (по отсутствию шума),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</a:rPr>
              <a:t>отсутствия пробуксовки при передачи крутящего момента,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</a:rPr>
              <a:t>плавности включения.</a:t>
            </a:r>
            <a:endParaRPr lang="ru-RU" sz="2000" i="1" dirty="0">
              <a:latin typeface="Franklin Gothic Demi Cond" pitchFamily="34" charset="0"/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lum bright="-40000"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690" y="3214686"/>
            <a:ext cx="4266798" cy="331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500034" y="3714752"/>
            <a:ext cx="291809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177800" algn="just" eaLnBrk="0" hangingPunct="0"/>
            <a:r>
              <a:rPr lang="ru-RU" sz="2000" b="1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Свободный ход педали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lum bright="-22000" contras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613" y="2714625"/>
            <a:ext cx="5005387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Рисунок 2"/>
          <p:cNvPicPr>
            <a:picLocks noChangeAspect="1" noChangeArrowheads="1"/>
          </p:cNvPicPr>
          <p:nvPr/>
        </p:nvPicPr>
        <p:blipFill>
          <a:blip r:embed="rId4">
            <a:lum bright="-26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571625"/>
            <a:ext cx="3548063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Прямоугольник 3"/>
          <p:cNvSpPr>
            <a:spLocks noChangeArrowheads="1"/>
          </p:cNvSpPr>
          <p:nvPr/>
        </p:nvSpPr>
        <p:spPr bwMode="auto">
          <a:xfrm>
            <a:off x="3571875" y="928688"/>
            <a:ext cx="50006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77800" algn="just" eaLnBrk="0" hangingPunct="0"/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При механическом приводе сцепления:</a:t>
            </a:r>
            <a:endParaRPr lang="en-US" sz="2000" i="1" dirty="0">
              <a:solidFill>
                <a:srgbClr val="C00000"/>
              </a:solidFill>
              <a:latin typeface="Franklin Gothic Demi Cond" pitchFamily="34" charset="0"/>
              <a:cs typeface="Times New Roman" pitchFamily="18" charset="0"/>
            </a:endParaRPr>
          </a:p>
          <a:p>
            <a:pPr marL="342900" indent="-342900" algn="just" eaLnBrk="0" hangingPunct="0">
              <a:buFont typeface="Arial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регулируют изменение длины тяги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включением сцепления (вращением гайки или вилки тяги).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0"/>
            <a:ext cx="4786312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572125" y="4357688"/>
            <a:ext cx="3214688" cy="2308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- бачок; </a:t>
            </a:r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2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- упор; </a:t>
            </a:r>
          </a:p>
          <a:p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3 -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эксцентриковый палец; </a:t>
            </a:r>
          </a:p>
          <a:p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4 -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толкатель; </a:t>
            </a:r>
          </a:p>
          <a:p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5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- перепускной клапан;</a:t>
            </a:r>
          </a:p>
          <a:p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6 -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пружина; 7 - толкатель; </a:t>
            </a:r>
          </a:p>
          <a:p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8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- рычаг; </a:t>
            </a:r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9 -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вилка; </a:t>
            </a:r>
          </a:p>
          <a:p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10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- сферическая гайка; </a:t>
            </a:r>
          </a:p>
          <a:p>
            <a:r>
              <a:rPr lang="ru-RU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11 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пневмогидроусилитель</a:t>
            </a:r>
            <a:endParaRPr lang="ru-RU" dirty="0">
              <a:latin typeface="Franklin Gothic Demi Cond" pitchFamily="34" charset="0"/>
            </a:endParaRP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0" y="500063"/>
            <a:ext cx="8929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Регулировка свободного хода педали сцепления с гидроприводом:</a:t>
            </a:r>
          </a:p>
        </p:txBody>
      </p:sp>
      <p:sp>
        <p:nvSpPr>
          <p:cNvPr id="10245" name="Прямоугольник 4"/>
          <p:cNvSpPr>
            <a:spLocks noChangeArrowheads="1"/>
          </p:cNvSpPr>
          <p:nvPr/>
        </p:nvSpPr>
        <p:spPr bwMode="auto">
          <a:xfrm>
            <a:off x="2857500" y="857250"/>
            <a:ext cx="62865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Свободный ход А педали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складывается:</a:t>
            </a:r>
          </a:p>
          <a:p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-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из свободного хода толкателя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поршня главного цилиндра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(1...2 мм, ход педали 5...10 мм, поворотом эксцентрикового пальца 3);</a:t>
            </a:r>
          </a:p>
          <a:p>
            <a:pPr>
              <a:buFontTx/>
              <a:buChar char="-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и свободного хода муфты подшипника выключения сцепления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(3,5 ±0,5 мм, перемещение рычага 7  В = 4,5 ... 6,0 мм, сферической гайкой 10)</a:t>
            </a:r>
          </a:p>
          <a:p>
            <a:endParaRPr lang="ru-RU" sz="2000" i="1" dirty="0">
              <a:solidFill>
                <a:srgbClr val="C00000"/>
              </a:solidFill>
              <a:latin typeface="Franklin Gothic Demi Cond" pitchFamily="34" charset="0"/>
              <a:cs typeface="Times New Roman" pitchFamily="18" charset="0"/>
            </a:endParaRP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Полный ход Б педали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180... 185 мм. Регулировку его производят подвижным упором 2, </a:t>
            </a:r>
            <a:endParaRPr lang="ru-RU" sz="2000" dirty="0">
              <a:latin typeface="Franklin Gothic Demi Cond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785813"/>
            <a:ext cx="3643313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143375"/>
            <a:ext cx="3681413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5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5286375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285750" y="797193"/>
            <a:ext cx="8643938" cy="132343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74625" algn="just" eaLnBrk="0" hangingPunct="0"/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Регулирование муфты сцепления трактора Т-170.01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включает в себя и регулирование приводов ее управления.</a:t>
            </a:r>
          </a:p>
          <a:p>
            <a:pPr indent="174625" algn="just" eaLnBrk="0" hangingPunct="0"/>
            <a:r>
              <a:rPr lang="ru-RU" sz="2000" dirty="0">
                <a:latin typeface="Franklin Gothic Demi Cond" pitchFamily="34" charset="0"/>
              </a:rPr>
              <a:t> В процессе эксплуатации из-за износа фрикционных накладок происходит </a:t>
            </a:r>
            <a:r>
              <a:rPr lang="ru-RU" sz="2000" i="1" dirty="0">
                <a:latin typeface="Franklin Gothic Demi Cond" pitchFamily="34" charset="0"/>
              </a:rPr>
              <a:t>уменьшение зазора в муфте и свободного хода штока сервомеханизма.</a:t>
            </a:r>
            <a:r>
              <a:rPr lang="ru-RU" sz="2000" dirty="0">
                <a:latin typeface="Franklin Gothic Demi Cond" pitchFamily="34" charset="0"/>
              </a:rPr>
              <a:t> </a:t>
            </a:r>
            <a:endParaRPr lang="ru-RU" sz="2000" i="1" dirty="0">
              <a:latin typeface="Franklin Gothic Demi Cond" pitchFamily="34" charset="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lum bright="-20000" contras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286000"/>
            <a:ext cx="2746375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Прямоугольник 6"/>
          <p:cNvSpPr>
            <a:spLocks noChangeArrowheads="1"/>
          </p:cNvSpPr>
          <p:nvPr/>
        </p:nvSpPr>
        <p:spPr bwMode="auto">
          <a:xfrm>
            <a:off x="3214688" y="2071688"/>
            <a:ext cx="5929312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dirty="0">
                <a:latin typeface="Franklin Gothic Demi Cond" pitchFamily="34" charset="0"/>
              </a:rPr>
              <a:t>   Регулирование производят при зазоре между фланцем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1</a:t>
            </a:r>
            <a:r>
              <a:rPr lang="ru-RU" sz="2000" dirty="0">
                <a:solidFill>
                  <a:srgbClr val="C00000"/>
                </a:solidFill>
                <a:latin typeface="Franklin Gothic Demi Cond" pitchFamily="34" charset="0"/>
              </a:rPr>
              <a:t> </a:t>
            </a:r>
            <a:r>
              <a:rPr lang="ru-RU" sz="2000" dirty="0">
                <a:latin typeface="Franklin Gothic Demi Cond" pitchFamily="34" charset="0"/>
              </a:rPr>
              <a:t>и отжимной муфтой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6</a:t>
            </a:r>
            <a:r>
              <a:rPr lang="ru-RU" sz="2000" i="1" dirty="0">
                <a:latin typeface="Franklin Gothic Demi Cond" pitchFamily="34" charset="0"/>
              </a:rPr>
              <a:t>, </a:t>
            </a:r>
            <a:r>
              <a:rPr lang="ru-RU" sz="2000" dirty="0">
                <a:latin typeface="Franklin Gothic Demi Cond" pitchFamily="34" charset="0"/>
              </a:rPr>
              <a:t>равном 2</a:t>
            </a:r>
            <a:r>
              <a:rPr lang="ru-RU" sz="2000" baseline="30000" dirty="0">
                <a:latin typeface="Franklin Gothic Demi Cond" pitchFamily="34" charset="0"/>
              </a:rPr>
              <a:t>+1   </a:t>
            </a:r>
            <a:r>
              <a:rPr lang="ru-RU" sz="2000" dirty="0">
                <a:latin typeface="Franklin Gothic Demi Cond" pitchFamily="34" charset="0"/>
              </a:rPr>
              <a:t>мм (что соответствует 6</a:t>
            </a:r>
            <a:r>
              <a:rPr lang="ru-RU" sz="2000" baseline="30000" dirty="0">
                <a:latin typeface="Franklin Gothic Demi Cond" pitchFamily="34" charset="0"/>
              </a:rPr>
              <a:t>+1,5</a:t>
            </a:r>
            <a:r>
              <a:rPr lang="ru-RU" sz="2000" dirty="0">
                <a:latin typeface="Franklin Gothic Demi Cond" pitchFamily="34" charset="0"/>
              </a:rPr>
              <a:t> мм свободного хода штока сервомеханизма).</a:t>
            </a:r>
          </a:p>
          <a:p>
            <a:r>
              <a:rPr lang="ru-RU" sz="2000" dirty="0">
                <a:latin typeface="Franklin Gothic Demi Cond" pitchFamily="34" charset="0"/>
              </a:rPr>
              <a:t>   - </a:t>
            </a:r>
            <a:r>
              <a:rPr lang="ru-RU" sz="2000" i="1" dirty="0">
                <a:latin typeface="Franklin Gothic Demi Cond" pitchFamily="34" charset="0"/>
              </a:rPr>
              <a:t>устанавливают рычаги переключения коробки передач в нейтральное положение,</a:t>
            </a:r>
          </a:p>
          <a:p>
            <a:r>
              <a:rPr lang="ru-RU" sz="2000" i="1" dirty="0">
                <a:latin typeface="Franklin Gothic Demi Cond" pitchFamily="34" charset="0"/>
              </a:rPr>
              <a:t>  - открывают люк кожуха муфты сцепления,</a:t>
            </a:r>
          </a:p>
          <a:p>
            <a:r>
              <a:rPr lang="ru-RU" sz="2000" i="1" dirty="0">
                <a:latin typeface="Franklin Gothic Demi Cond" pitchFamily="34" charset="0"/>
              </a:rPr>
              <a:t>  - </a:t>
            </a:r>
            <a:r>
              <a:rPr lang="ru-RU" sz="2000" i="1" dirty="0" err="1">
                <a:latin typeface="Franklin Gothic Demi Cond" pitchFamily="34" charset="0"/>
              </a:rPr>
              <a:t>расконтривают</a:t>
            </a:r>
            <a:r>
              <a:rPr lang="ru-RU" sz="2000" i="1" dirty="0">
                <a:latin typeface="Franklin Gothic Demi Cond" pitchFamily="34" charset="0"/>
              </a:rPr>
              <a:t> регулировочные гайки 4 всех трех рычагов. </a:t>
            </a:r>
          </a:p>
          <a:p>
            <a:r>
              <a:rPr lang="ru-RU" sz="2000" dirty="0">
                <a:latin typeface="Franklin Gothic Demi Cond" pitchFamily="34" charset="0"/>
              </a:rPr>
              <a:t>    Затем вращением этих гаек </a:t>
            </a:r>
            <a:r>
              <a:rPr lang="ru-RU" sz="2000" i="1" dirty="0">
                <a:latin typeface="Franklin Gothic Demi Cond" pitchFamily="34" charset="0"/>
              </a:rPr>
              <a:t>устанавливают с помощью шаблона зазор (10 ± 1) мм между фланцем 1 и отжимной муфтой 6 </a:t>
            </a:r>
          </a:p>
          <a:p>
            <a:r>
              <a:rPr lang="ru-RU" sz="2000" i="1" dirty="0">
                <a:latin typeface="Franklin Gothic Demi Cond" pitchFamily="34" charset="0"/>
              </a:rPr>
              <a:t>   и зазор 0...0,2 мм между рычагами 2 и фланцем отжимной муфты 6.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214313" y="500063"/>
            <a:ext cx="8643937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87325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После регулирования сервомеханизма рекомендуется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проверить давление рабочей жидкости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в рабочей полости.</a:t>
            </a:r>
            <a:endParaRPr lang="ru-RU" sz="2000" dirty="0">
              <a:latin typeface="Franklin Gothic Demi Cond" pitchFamily="34" charset="0"/>
            </a:endParaRPr>
          </a:p>
          <a:p>
            <a:pPr indent="187325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Для этого необходимо остановить двигатель,</a:t>
            </a:r>
          </a:p>
          <a:p>
            <a:pPr indent="187325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- поставить на защелку рычаг механизма управления поворотом,</a:t>
            </a:r>
          </a:p>
          <a:p>
            <a:pPr indent="187325" algn="just" eaLnBrk="0" hangingPunct="0"/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- снять левую переднюю панель пола в кабине,</a:t>
            </a:r>
          </a:p>
          <a:p>
            <a:pPr indent="187325" algn="just" eaLnBrk="0" hangingPunct="0"/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- и, вывернув пробку 4, вместо нее подсоединить манометр.</a:t>
            </a:r>
          </a:p>
          <a:p>
            <a:pPr indent="187325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Пустить двигатель и, нажимая педаль муфты сцепления, проверить давление рабочей жидкости в конце хода штока сервомеханизма. </a:t>
            </a:r>
          </a:p>
          <a:p>
            <a:pPr indent="187325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Оно должно составлять 5...6 МПа при температуре масла 30...60С</a:t>
            </a:r>
            <a:r>
              <a:rPr lang="ru-RU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.</a:t>
            </a:r>
            <a:endParaRPr lang="ru-RU" dirty="0">
              <a:latin typeface="Franklin Gothic Demi Cond" pitchFamily="34" charset="0"/>
            </a:endParaRP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285750" y="3379788"/>
            <a:ext cx="55721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87325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При необходимости регулирования надо:</a:t>
            </a:r>
          </a:p>
          <a:p>
            <a:pPr indent="187325" algn="just" eaLnBrk="0" hangingPunct="0">
              <a:buFontTx/>
              <a:buChar char="-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снять наружный нажимной рычаг с роликом, </a:t>
            </a:r>
          </a:p>
          <a:p>
            <a:pPr indent="187325" algn="just" eaLnBrk="0" hangingPunct="0">
              <a:buFontTx/>
              <a:buChar char="-"/>
            </a:pPr>
            <a:r>
              <a:rPr lang="ru-RU" sz="2000" i="1" dirty="0" err="1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расконтрить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и снять пробку 3, </a:t>
            </a:r>
          </a:p>
          <a:p>
            <a:pPr indent="187325" algn="just" eaLnBrk="0" hangingPunct="0">
              <a:buFontTx/>
              <a:buChar char="-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вывернуть стопорный винт 2 и вынуть его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. </a:t>
            </a:r>
          </a:p>
          <a:p>
            <a:pPr indent="187325" algn="just" eaLnBrk="0" hangingPunct="0"/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Вращая стержень 1 при помощи отвертки отрегулировать давление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. </a:t>
            </a:r>
          </a:p>
          <a:p>
            <a:pPr indent="187325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По окончании регулировки законтрить стержень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1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стопорным винтом.</a:t>
            </a:r>
            <a:endParaRPr lang="ru-RU" sz="2000" dirty="0">
              <a:latin typeface="Franklin Gothic Demi Cond" pitchFamily="34" charset="0"/>
            </a:endParaRP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>
            <a:lum bright="-26000" contras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3429000"/>
            <a:ext cx="22860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214313" y="582483"/>
            <a:ext cx="864393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82563" algn="just" eaLnBrk="0" hangingPunct="0"/>
            <a:r>
              <a:rPr lang="ru-RU" sz="2000" b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ТР сцепления.</a:t>
            </a:r>
          </a:p>
          <a:p>
            <a:pPr indent="182563" algn="just" eaLnBrk="0" hangingPunct="0"/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Необходимость ТР сцепления </a:t>
            </a:r>
            <a:r>
              <a:rPr lang="ru-RU" sz="2000" dirty="0">
                <a:latin typeface="Franklin Gothic Demi Cond" pitchFamily="34" charset="0"/>
                <a:cs typeface="Times New Roman" pitchFamily="18" charset="0"/>
              </a:rPr>
              <a:t>обычно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возникает в результате </a:t>
            </a:r>
          </a:p>
          <a:p>
            <a:pPr indent="182563" algn="just" eaLnBrk="0" hangingPunct="0">
              <a:buFontTx/>
              <a:buChar char="-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износа фрикционных накладок ведомого диска и тормоза муфты сцепления.</a:t>
            </a:r>
          </a:p>
          <a:p>
            <a:pPr indent="182563" algn="just" eaLnBrk="0" hangingPunct="0">
              <a:buFontTx/>
              <a:buChar char="-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износа или разрушения выжимного подшипника;</a:t>
            </a:r>
          </a:p>
          <a:p>
            <a:pPr indent="182563" algn="just" eaLnBrk="0" hangingPunct="0">
              <a:buFontTx/>
              <a:buChar char="-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поломки или потери упругости пружин демпфера;</a:t>
            </a:r>
          </a:p>
          <a:p>
            <a:pPr indent="182563" algn="just" eaLnBrk="0" hangingPunct="0">
              <a:buFontTx/>
              <a:buChar char="-"/>
            </a:pP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износа, деформации нажимного диска и других. </a:t>
            </a:r>
          </a:p>
          <a:p>
            <a:pPr indent="182563" algn="just" eaLnBrk="0" hangingPunct="0"/>
            <a:endParaRPr lang="ru-RU" sz="2000" i="1" dirty="0">
              <a:latin typeface="Franklin Gothic Demi Cond" pitchFamily="34" charset="0"/>
            </a:endParaRPr>
          </a:p>
          <a:p>
            <a:pPr indent="182563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Перед снятием и разборкой сцепления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наносят метки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на корпусе, дисках и маховике. </a:t>
            </a:r>
            <a:endParaRPr lang="ru-RU" sz="2000" dirty="0">
              <a:latin typeface="Franklin Gothic Demi Cond" pitchFamily="34" charset="0"/>
            </a:endParaRPr>
          </a:p>
          <a:p>
            <a:pPr indent="182563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При толщине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ведомого диска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менее допустимой фрикционные накладки заменяют на новые или же заменяют диск в сборе. </a:t>
            </a:r>
          </a:p>
          <a:p>
            <a:pPr indent="182563" algn="just" eaLnBrk="0" hangingPunct="0"/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Нажимной и средний ведущий диски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заменяют при короблении, наличии </a:t>
            </a:r>
            <a:r>
              <a:rPr lang="ru-RU" sz="2000" dirty="0" err="1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задиров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, глубоких канавок или трещин на поверхности.</a:t>
            </a:r>
          </a:p>
          <a:p>
            <a:pPr indent="182563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Рабочую поверхность диска исправляют шлифованием.</a:t>
            </a:r>
          </a:p>
          <a:p>
            <a:pPr indent="182563" algn="just" eaLnBrk="0" hangingPunct="0"/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 Изношенные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пальцы, ролики, сломанные или деформированные пружины заменяют.</a:t>
            </a:r>
            <a:endParaRPr lang="ru-RU" sz="2000" i="1" dirty="0">
              <a:latin typeface="Franklin Gothic Demi Cond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142875" y="571500"/>
            <a:ext cx="878681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 i="1" dirty="0">
                <a:latin typeface="Franklin Gothic Demi Cond" pitchFamily="34" charset="0"/>
              </a:rPr>
              <a:t>              Коробка передач и раздаточная коробка </a:t>
            </a:r>
          </a:p>
          <a:p>
            <a:endParaRPr lang="ru-RU" sz="2000" b="1" i="1" dirty="0">
              <a:latin typeface="Franklin Gothic Demi Cond" pitchFamily="34" charset="0"/>
            </a:endParaRP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Отказы</a:t>
            </a:r>
            <a:r>
              <a:rPr lang="ru-RU" sz="2000" dirty="0">
                <a:latin typeface="Franklin Gothic Demi Cond" pitchFamily="34" charset="0"/>
              </a:rPr>
              <a:t> механической и коробки передач и раздаточной коробки происходят в результате:</a:t>
            </a:r>
          </a:p>
          <a:p>
            <a:r>
              <a:rPr lang="ru-RU" sz="2000" dirty="0">
                <a:latin typeface="Franklin Gothic Demi Cond" pitchFamily="34" charset="0"/>
              </a:rPr>
              <a:t> </a:t>
            </a:r>
            <a:r>
              <a:rPr lang="ru-RU" sz="2000" i="1" dirty="0">
                <a:latin typeface="Franklin Gothic Demi Cond" pitchFamily="34" charset="0"/>
              </a:rPr>
              <a:t>- износа зубьев шестерен,</a:t>
            </a:r>
          </a:p>
          <a:p>
            <a:r>
              <a:rPr lang="ru-RU" sz="2000" i="1" dirty="0">
                <a:latin typeface="Franklin Gothic Demi Cond" pitchFamily="34" charset="0"/>
              </a:rPr>
              <a:t> - </a:t>
            </a:r>
            <a:r>
              <a:rPr lang="ru-RU" sz="2000" i="1" dirty="0" err="1">
                <a:latin typeface="Franklin Gothic Demi Cond" pitchFamily="34" charset="0"/>
              </a:rPr>
              <a:t>выкрашивания</a:t>
            </a:r>
            <a:r>
              <a:rPr lang="ru-RU" sz="2000" i="1" dirty="0">
                <a:latin typeface="Franklin Gothic Demi Cond" pitchFamily="34" charset="0"/>
              </a:rPr>
              <a:t> их рабочих поверхностей, </a:t>
            </a:r>
          </a:p>
          <a:p>
            <a:r>
              <a:rPr lang="ru-RU" sz="2000" i="1" dirty="0">
                <a:latin typeface="Franklin Gothic Demi Cond" pitchFamily="34" charset="0"/>
              </a:rPr>
              <a:t> - поломки зубьев, </a:t>
            </a:r>
          </a:p>
          <a:p>
            <a:r>
              <a:rPr lang="ru-RU" sz="2000" i="1" dirty="0">
                <a:latin typeface="Franklin Gothic Demi Cond" pitchFamily="34" charset="0"/>
              </a:rPr>
              <a:t> - износа подшипников и их гнезд, </a:t>
            </a:r>
          </a:p>
          <a:p>
            <a:r>
              <a:rPr lang="ru-RU" sz="2000" i="1" dirty="0">
                <a:latin typeface="Franklin Gothic Demi Cond" pitchFamily="34" charset="0"/>
              </a:rPr>
              <a:t> - шлицевых валов,</a:t>
            </a:r>
          </a:p>
          <a:p>
            <a:r>
              <a:rPr lang="ru-RU" sz="2000" dirty="0">
                <a:latin typeface="Franklin Gothic Demi Cond" pitchFamily="34" charset="0"/>
              </a:rPr>
              <a:t> </a:t>
            </a:r>
            <a:r>
              <a:rPr lang="ru-RU" sz="2000" i="1" dirty="0">
                <a:latin typeface="Franklin Gothic Demi Cond" pitchFamily="34" charset="0"/>
              </a:rPr>
              <a:t>- выход из строя синхронизаторов.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Неисправности в механизме переключения передач</a:t>
            </a:r>
            <a:r>
              <a:rPr lang="ru-RU" sz="2000" dirty="0">
                <a:latin typeface="Franklin Gothic Demi Cond" pitchFamily="34" charset="0"/>
              </a:rPr>
              <a:t>, </a:t>
            </a:r>
          </a:p>
          <a:p>
            <a:r>
              <a:rPr lang="ru-RU" sz="2000" i="1" dirty="0">
                <a:latin typeface="Franklin Gothic Demi Cond" pitchFamily="34" charset="0"/>
              </a:rPr>
              <a:t>  - прогиб и заедание валиков, </a:t>
            </a:r>
          </a:p>
          <a:p>
            <a:r>
              <a:rPr lang="ru-RU" sz="2000" i="1" dirty="0">
                <a:latin typeface="Franklin Gothic Demi Cond" pitchFamily="34" charset="0"/>
              </a:rPr>
              <a:t>  - износ фиксаторов, поломка пружин фиксаторов.</a:t>
            </a:r>
            <a:r>
              <a:rPr lang="ru-RU" sz="2000" dirty="0">
                <a:latin typeface="Franklin Gothic Demi Cond" pitchFamily="34" charset="0"/>
              </a:rPr>
              <a:t> </a:t>
            </a:r>
          </a:p>
          <a:p>
            <a:endParaRPr lang="ru-RU" sz="2000" dirty="0">
              <a:latin typeface="Franklin Gothic Demi Cond" pitchFamily="34" charset="0"/>
            </a:endParaRPr>
          </a:p>
          <a:p>
            <a:r>
              <a:rPr lang="ru-RU" sz="2000" dirty="0">
                <a:latin typeface="Franklin Gothic Demi Cond" pitchFamily="34" charset="0"/>
              </a:rPr>
              <a:t>К </a:t>
            </a:r>
            <a:r>
              <a:rPr lang="ru-RU" sz="2000" dirty="0" err="1">
                <a:latin typeface="Franklin Gothic Demi Cond" pitchFamily="34" charset="0"/>
              </a:rPr>
              <a:t>числ</a:t>
            </a:r>
            <a:r>
              <a:rPr lang="en-US" sz="2000" dirty="0">
                <a:latin typeface="Franklin Gothic Demi Cond" pitchFamily="34" charset="0"/>
              </a:rPr>
              <a:t>y </a:t>
            </a:r>
            <a:r>
              <a:rPr lang="ru-RU" sz="2000" dirty="0">
                <a:latin typeface="Franklin Gothic Demi Cond" pitchFamily="34" charset="0"/>
              </a:rPr>
              <a:t>неисправностей относятся также:</a:t>
            </a:r>
          </a:p>
          <a:p>
            <a:r>
              <a:rPr lang="ru-RU" sz="2000" dirty="0">
                <a:latin typeface="Franklin Gothic Demi Cond" pitchFamily="34" charset="0"/>
              </a:rPr>
              <a:t> - </a:t>
            </a:r>
            <a:r>
              <a:rPr lang="ru-RU" sz="2000" i="1" dirty="0">
                <a:latin typeface="Franklin Gothic Demi Cond" pitchFamily="34" charset="0"/>
              </a:rPr>
              <a:t>износ сальников и маслоотражателей, </a:t>
            </a:r>
          </a:p>
          <a:p>
            <a:r>
              <a:rPr lang="ru-RU" sz="2000" i="1" dirty="0">
                <a:latin typeface="Franklin Gothic Demi Cond" pitchFamily="34" charset="0"/>
              </a:rPr>
              <a:t> - ослабление затяжки болтов и гаек крепления крышек, подшипников и пробок.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714356"/>
            <a:ext cx="7467600" cy="5572164"/>
          </a:xfrm>
        </p:spPr>
        <p:txBody>
          <a:bodyPr/>
          <a:lstStyle/>
          <a:p>
            <a:r>
              <a:rPr lang="ru-RU" dirty="0"/>
              <a:t>Трансмиссия – это несколько механизмов, соединяющих двигатель автомобиля с колёсами, которые вращаясь, заставляют автомобиль перемещаться (так называемые ведущие колёса).</a:t>
            </a:r>
          </a:p>
          <a:p>
            <a:r>
              <a:rPr lang="ru-RU" dirty="0"/>
              <a:t>Трансмиссия необходима для передачи крутящего момента от двигателя к колёсам, его изменения и распределения между ведущими колёсами.</a:t>
            </a:r>
          </a:p>
          <a:p>
            <a:pPr marL="0" indent="27432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1026" name="Picture 2" descr="ТРАНСМИССИЯ АВТОМОБИЛЯ, УСТРОЙСТВО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500438"/>
            <a:ext cx="5829300" cy="2333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lum bright="-2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1643063"/>
            <a:ext cx="500062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Прямоугольник 2"/>
          <p:cNvSpPr>
            <a:spLocks noChangeArrowheads="1"/>
          </p:cNvSpPr>
          <p:nvPr/>
        </p:nvSpPr>
        <p:spPr bwMode="auto">
          <a:xfrm>
            <a:off x="285750" y="571500"/>
            <a:ext cx="8643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dirty="0">
                <a:latin typeface="Franklin Gothic Demi Cond" pitchFamily="34" charset="0"/>
              </a:rPr>
              <a:t>   Блокируют ручным тормозом карданную передачу.</a:t>
            </a:r>
          </a:p>
          <a:p>
            <a:r>
              <a:rPr lang="ru-RU" sz="2000" dirty="0">
                <a:latin typeface="Franklin Gothic Demi Cond" pitchFamily="34" charset="0"/>
              </a:rPr>
              <a:t>    Захватную скобу </a:t>
            </a:r>
            <a:r>
              <a:rPr lang="ru-RU" sz="2000" i="1" dirty="0">
                <a:latin typeface="Franklin Gothic Demi Cond" pitchFamily="34" charset="0"/>
              </a:rPr>
              <a:t>3 </a:t>
            </a:r>
            <a:r>
              <a:rPr lang="ru-RU" sz="2000" dirty="0">
                <a:latin typeface="Franklin Gothic Demi Cond" pitchFamily="34" charset="0"/>
              </a:rPr>
              <a:t>прибора накладывают на ближнюю к заднему мосту крестовину карданного вала, затягивают подвижную губку </a:t>
            </a:r>
            <a:r>
              <a:rPr lang="ru-RU" sz="2000" i="1" dirty="0">
                <a:latin typeface="Franklin Gothic Demi Cond" pitchFamily="34" charset="0"/>
              </a:rPr>
              <a:t>4</a:t>
            </a:r>
            <a:endParaRPr lang="ru-RU" sz="2000" dirty="0">
              <a:latin typeface="Franklin Gothic Demi Cond" pitchFamily="34" charset="0"/>
            </a:endParaRPr>
          </a:p>
        </p:txBody>
      </p:sp>
      <p:sp>
        <p:nvSpPr>
          <p:cNvPr id="21508" name="Прямоугольник 3"/>
          <p:cNvSpPr>
            <a:spLocks noChangeArrowheads="1"/>
          </p:cNvSpPr>
          <p:nvPr/>
        </p:nvSpPr>
        <p:spPr bwMode="auto">
          <a:xfrm>
            <a:off x="214313" y="3357563"/>
            <a:ext cx="864393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50813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Рукояткой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2 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усилием 10—25 Н поворачивают карданную передачу сначала в одну сторону, совмещая нуль поворотной шкалы с концом стрелки (стрелка свободно висит на оси).</a:t>
            </a:r>
          </a:p>
          <a:p>
            <a:pPr indent="150813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Затем, поворачивая в другую сторону (до щелчка), по цифровой шкале снимают показания, соответствующие значению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углового зазора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в подвижных сочленениях карданного вала. </a:t>
            </a:r>
          </a:p>
          <a:p>
            <a:pPr indent="150813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Затем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отпускают ручной тормоз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, последовательно включают передачи и, поворачивая карданный вал, измеряют общие зазоры, из которых,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вычитая полученный ранее зазор в карданной передаче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, получают люфты в каждой передаче коробки передач.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357188" y="571500"/>
            <a:ext cx="85725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При ТО механической коробки передач </a:t>
            </a:r>
            <a:r>
              <a:rPr lang="ru-RU" sz="2000" dirty="0">
                <a:latin typeface="Franklin Gothic Demi Cond" pitchFamily="34" charset="0"/>
              </a:rPr>
              <a:t>производят:</a:t>
            </a:r>
          </a:p>
          <a:p>
            <a:r>
              <a:rPr lang="ru-RU" sz="2000" dirty="0">
                <a:latin typeface="Franklin Gothic Demi Cond" pitchFamily="34" charset="0"/>
              </a:rPr>
              <a:t> - </a:t>
            </a:r>
            <a:r>
              <a:rPr lang="ru-RU" sz="2000" i="1" dirty="0">
                <a:latin typeface="Franklin Gothic Demi Cond" pitchFamily="34" charset="0"/>
              </a:rPr>
              <a:t>наружный осмотр, выявляют места пропусков масла через сальники, из-под крышек и пробок,</a:t>
            </a:r>
          </a:p>
          <a:p>
            <a:endParaRPr lang="ru-RU" sz="2000" i="1" dirty="0">
              <a:latin typeface="Franklin Gothic Demi Cond" pitchFamily="34" charset="0"/>
            </a:endParaRPr>
          </a:p>
          <a:p>
            <a:r>
              <a:rPr lang="ru-RU" sz="2000" i="1" dirty="0">
                <a:latin typeface="Franklin Gothic Demi Cond" pitchFamily="34" charset="0"/>
              </a:rPr>
              <a:t> - подтягивают гайки и болты крепления крышек и картера коробки передач. </a:t>
            </a:r>
          </a:p>
          <a:p>
            <a:endParaRPr lang="ru-RU" sz="2000" i="1" dirty="0">
              <a:latin typeface="Franklin Gothic Demi Cond" pitchFamily="34" charset="0"/>
            </a:endParaRPr>
          </a:p>
          <a:p>
            <a:r>
              <a:rPr lang="ru-RU" sz="2000" i="1" dirty="0">
                <a:latin typeface="Franklin Gothic Demi Cond" pitchFamily="34" charset="0"/>
              </a:rPr>
              <a:t> - проверяют уровень масла в картере, пополняют или заменяют масло,</a:t>
            </a:r>
          </a:p>
          <a:p>
            <a:r>
              <a:rPr lang="ru-RU" sz="2000" i="1" dirty="0">
                <a:latin typeface="Franklin Gothic Demi Cond" pitchFamily="34" charset="0"/>
              </a:rPr>
              <a:t> - очищают магнит сливной пробки</a:t>
            </a:r>
          </a:p>
          <a:p>
            <a:r>
              <a:rPr lang="ru-RU" sz="2000" i="1" dirty="0">
                <a:latin typeface="Franklin Gothic Demi Cond" pitchFamily="34" charset="0"/>
              </a:rPr>
              <a:t> - промывают воздушный канал сапуна</a:t>
            </a:r>
            <a:r>
              <a:rPr lang="ru-RU" sz="2000" dirty="0">
                <a:latin typeface="Franklin Gothic Demi Cond" pitchFamily="34" charset="0"/>
              </a:rPr>
              <a:t>.</a:t>
            </a:r>
          </a:p>
          <a:p>
            <a:endParaRPr lang="ru-RU" sz="2000" dirty="0">
              <a:latin typeface="Franklin Gothic Demi Cond" pitchFamily="34" charset="0"/>
            </a:endParaRPr>
          </a:p>
          <a:p>
            <a:r>
              <a:rPr lang="ru-RU" sz="2000" dirty="0">
                <a:latin typeface="Franklin Gothic Demi Cond" pitchFamily="34" charset="0"/>
              </a:rPr>
              <a:t>Для смазки коробок передач и раздаточных коробок применяют </a:t>
            </a:r>
            <a:r>
              <a:rPr lang="ru-RU" sz="2000" i="1" dirty="0">
                <a:latin typeface="Franklin Gothic Demi Cond" pitchFamily="34" charset="0"/>
              </a:rPr>
              <a:t>масло трансмиссионное летнее или зимнее.</a:t>
            </a:r>
          </a:p>
          <a:p>
            <a:endParaRPr lang="ru-RU" sz="2000" i="1" dirty="0">
              <a:latin typeface="Franklin Gothic Demi Cond" pitchFamily="34" charset="0"/>
            </a:endParaRPr>
          </a:p>
          <a:p>
            <a:r>
              <a:rPr lang="ru-RU" sz="2000" dirty="0">
                <a:latin typeface="Franklin Gothic Demi Cond" pitchFamily="34" charset="0"/>
              </a:rPr>
              <a:t>    Масло в коробке передач и раздаточной коробке </a:t>
            </a:r>
            <a:r>
              <a:rPr lang="ru-RU" sz="2000" i="1" dirty="0">
                <a:latin typeface="Franklin Gothic Demi Cond" pitchFamily="34" charset="0"/>
              </a:rPr>
              <a:t>меняют через     25—50 тыс. км </a:t>
            </a:r>
            <a:r>
              <a:rPr lang="ru-RU" sz="2000" dirty="0">
                <a:latin typeface="Franklin Gothic Demi Cond" pitchFamily="34" charset="0"/>
              </a:rPr>
              <a:t>с предварительной промывкой картеров дизельным топливом и очисткой магнитной пробки.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428625" y="642938"/>
            <a:ext cx="8501063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i="1" dirty="0">
                <a:solidFill>
                  <a:srgbClr val="C00000"/>
                </a:solidFill>
                <a:latin typeface="Franklin Gothic Demi Cond" pitchFamily="34" charset="0"/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ТР коробки переменных передач </a:t>
            </a:r>
            <a:r>
              <a:rPr lang="ru-RU" sz="2000" dirty="0">
                <a:latin typeface="Franklin Gothic Demi Cond" pitchFamily="34" charset="0"/>
              </a:rPr>
              <a:t>производят в случае;</a:t>
            </a:r>
          </a:p>
          <a:p>
            <a:r>
              <a:rPr lang="ru-RU" sz="2000" i="1" dirty="0">
                <a:latin typeface="Franklin Gothic Demi Cond" pitchFamily="34" charset="0"/>
              </a:rPr>
              <a:t> отсутствия синхронизации</a:t>
            </a:r>
            <a:r>
              <a:rPr lang="ru-RU" sz="2000" dirty="0">
                <a:latin typeface="Franklin Gothic Demi Cond" pitchFamily="34" charset="0"/>
              </a:rPr>
              <a:t>, вызывающей шум при включении передач переднего хода.</a:t>
            </a:r>
          </a:p>
          <a:p>
            <a:endParaRPr lang="ru-RU" sz="2000" dirty="0">
              <a:latin typeface="Franklin Gothic Demi Cond" pitchFamily="34" charset="0"/>
            </a:endParaRP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 Причины:  </a:t>
            </a:r>
            <a:r>
              <a:rPr lang="ru-RU" sz="2000" i="1" dirty="0">
                <a:latin typeface="Franklin Gothic Demi Cond" pitchFamily="34" charset="0"/>
              </a:rPr>
              <a:t>неисправности синхронизатора; </a:t>
            </a:r>
          </a:p>
          <a:p>
            <a:r>
              <a:rPr lang="ru-RU" sz="2000" i="1" dirty="0">
                <a:latin typeface="Franklin Gothic Demi Cond" pitchFamily="34" charset="0"/>
              </a:rPr>
              <a:t>         износа подшипников, валов, </a:t>
            </a:r>
          </a:p>
          <a:p>
            <a:r>
              <a:rPr lang="ru-RU" sz="2000" i="1" dirty="0">
                <a:latin typeface="Franklin Gothic Demi Cond" pitchFamily="34" charset="0"/>
              </a:rPr>
              <a:t>         поломки зубьев шестерен и др.</a:t>
            </a:r>
          </a:p>
        </p:txBody>
      </p:sp>
      <p:pic>
        <p:nvPicPr>
          <p:cNvPr id="25603" name="Рисунок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8DED2"/>
              </a:clrFrom>
              <a:clrTo>
                <a:srgbClr val="E8DED2">
                  <a:alpha val="0"/>
                </a:srgbClr>
              </a:clrTo>
            </a:clrChange>
            <a:lum bright="-2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928938"/>
            <a:ext cx="45847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357188" y="785882"/>
            <a:ext cx="8572500" cy="563231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77800" algn="just" eaLnBrk="0" hangingPunct="0"/>
            <a:r>
              <a:rPr lang="ru-RU" sz="2000" b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ТО гидромеханических коробок переменных передач</a:t>
            </a:r>
            <a:endParaRPr lang="ru-RU" sz="2000" b="1" dirty="0">
              <a:solidFill>
                <a:srgbClr val="C00000"/>
              </a:solidFill>
              <a:latin typeface="Franklin Gothic Demi Cond" pitchFamily="34" charset="0"/>
            </a:endParaRPr>
          </a:p>
          <a:p>
            <a:pPr indent="177800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При диагностировании проверяются :</a:t>
            </a:r>
            <a:endParaRPr lang="ru-RU" sz="2000" dirty="0">
              <a:latin typeface="Franklin Gothic Demi Cond" pitchFamily="34" charset="0"/>
            </a:endParaRPr>
          </a:p>
          <a:p>
            <a:pPr indent="177800" algn="just" eaLnBrk="0" hangingPunct="0"/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- давление масла в подпорной магистрали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гидротрансформатора в пределах 0,25...0,3 МПа;</a:t>
            </a:r>
          </a:p>
          <a:p>
            <a:pPr indent="177800" algn="just" eaLnBrk="0" hangingPunct="0"/>
            <a:endParaRPr lang="ru-RU" sz="2000" i="1" dirty="0">
              <a:latin typeface="Franklin Gothic Demi Cond" pitchFamily="34" charset="0"/>
            </a:endParaRPr>
          </a:p>
          <a:p>
            <a:pPr indent="177800" algn="just" eaLnBrk="0" hangingPunct="0"/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-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давление масла в напорной магистрали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гидросистемы (фрикционах) - 0,85...1,05 МПа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(контроль по манометру на щитке приборов в кабине);</a:t>
            </a:r>
          </a:p>
          <a:p>
            <a:pPr indent="177800" algn="just" eaLnBrk="0" hangingPunct="0"/>
            <a:endParaRPr lang="ru-RU" sz="2000" dirty="0">
              <a:solidFill>
                <a:srgbClr val="000000"/>
              </a:solidFill>
              <a:latin typeface="Franklin Gothic Demi Cond" pitchFamily="34" charset="0"/>
              <a:cs typeface="Times New Roman" pitchFamily="18" charset="0"/>
            </a:endParaRPr>
          </a:p>
          <a:p>
            <a:pPr indent="177800" algn="just" eaLnBrk="0" hangingPunct="0"/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-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температура масла на выходе из трансформатора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(</a:t>
            </a:r>
            <a:r>
              <a:rPr lang="ru-RU" sz="2000" dirty="0">
                <a:latin typeface="Franklin Gothic Demi Cond" pitchFamily="34" charset="0"/>
              </a:rPr>
              <a:t>верхний предел не более 125°С, а в поддоне 110°С. </a:t>
            </a:r>
          </a:p>
          <a:p>
            <a:pPr indent="177800" algn="just" eaLnBrk="0" hangingPunct="0"/>
            <a:r>
              <a:rPr lang="ru-RU" sz="2000" dirty="0">
                <a:latin typeface="Franklin Gothic Demi Cond" pitchFamily="34" charset="0"/>
              </a:rPr>
              <a:t>Температуру масла контролируют с помощью датчиков в поддоне и в клапане слива. Контрольная лампочка перегрева масла в гидротрансформаторе загорается при 120—125° С.</a:t>
            </a:r>
          </a:p>
          <a:p>
            <a:pPr indent="177800" algn="just" eaLnBrk="0" hangingPunct="0"/>
            <a:endParaRPr lang="ru-RU" sz="2000" dirty="0">
              <a:latin typeface="Franklin Gothic Demi Cond" pitchFamily="34" charset="0"/>
            </a:endParaRPr>
          </a:p>
          <a:p>
            <a:pPr indent="177800" algn="just" eaLnBrk="0" hangingPunct="0"/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Необходимо также </a:t>
            </a:r>
            <a:r>
              <a:rPr lang="ru-RU" sz="2000" i="1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проверить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«ведение» фрикционных муфт на </a:t>
            </a:r>
            <a:r>
              <a:rPr lang="ru-RU" sz="2000" i="1" dirty="0" err="1">
                <a:solidFill>
                  <a:srgbClr val="C00000"/>
                </a:solidFill>
                <a:latin typeface="Franklin Gothic Demi Cond" pitchFamily="34" charset="0"/>
                <a:cs typeface="Times New Roman" pitchFamily="18" charset="0"/>
              </a:rPr>
              <a:t>нейтрали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. (движение машины на </a:t>
            </a:r>
            <a:r>
              <a:rPr lang="ru-RU" sz="2000" dirty="0" err="1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нейтрали</a:t>
            </a:r>
            <a:r>
              <a:rPr lang="ru-RU" sz="2000" dirty="0">
                <a:solidFill>
                  <a:srgbClr val="000000"/>
                </a:solidFill>
                <a:latin typeface="Franklin Gothic Demi Cond" pitchFamily="34" charset="0"/>
                <a:cs typeface="Times New Roman" pitchFamily="18" charset="0"/>
              </a:rPr>
              <a:t> указывает на неисправность гидросистемы или фрикционных муфт).</a:t>
            </a:r>
          </a:p>
          <a:p>
            <a:pPr indent="177800" algn="just" eaLnBrk="0" hangingPunct="0"/>
            <a:endParaRPr lang="ru-RU" sz="2000" dirty="0">
              <a:latin typeface="Franklin Gothic Demi Cond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428625" y="214290"/>
            <a:ext cx="871537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sz="2000" b="1" dirty="0">
              <a:solidFill>
                <a:srgbClr val="C00000"/>
              </a:solidFill>
              <a:latin typeface="Franklin Gothic Demi Cond" pitchFamily="34" charset="0"/>
            </a:endParaRP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Карданная передача</a:t>
            </a:r>
          </a:p>
          <a:p>
            <a:r>
              <a:rPr lang="ru-RU" sz="2000" dirty="0">
                <a:latin typeface="Franklin Gothic Demi Cond" pitchFamily="34" charset="0"/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Отказы и неисправности карданной передачи: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Признаки: </a:t>
            </a:r>
            <a:r>
              <a:rPr lang="ru-RU" sz="2000" dirty="0">
                <a:latin typeface="Franklin Gothic Demi Cond" pitchFamily="34" charset="0"/>
              </a:rPr>
              <a:t> - </a:t>
            </a:r>
            <a:r>
              <a:rPr lang="ru-RU" sz="2000" i="1" dirty="0">
                <a:latin typeface="Franklin Gothic Demi Cond" pitchFamily="34" charset="0"/>
              </a:rPr>
              <a:t>шум, вибрация и резкие стуки в карданах</a:t>
            </a:r>
            <a:r>
              <a:rPr lang="ru-RU" sz="2000" dirty="0">
                <a:latin typeface="Franklin Gothic Demi Cond" pitchFamily="34" charset="0"/>
              </a:rPr>
              <a:t>, 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                 - </a:t>
            </a:r>
            <a:r>
              <a:rPr lang="ru-RU" sz="2000" i="1" dirty="0">
                <a:latin typeface="Franklin Gothic Demi Cond" pitchFamily="34" charset="0"/>
              </a:rPr>
              <a:t>нагрев до высокой температуры (свыше 100° С),</a:t>
            </a:r>
          </a:p>
          <a:p>
            <a:r>
              <a:rPr lang="ru-RU" sz="2000" i="1" dirty="0">
                <a:latin typeface="Franklin Gothic Demi Cond" pitchFamily="34" charset="0"/>
              </a:rPr>
              <a:t>                    - биение карданного вала.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Причины</a:t>
            </a:r>
            <a:r>
              <a:rPr lang="ru-RU" sz="2000" dirty="0">
                <a:latin typeface="Franklin Gothic Demi Cond" pitchFamily="34" charset="0"/>
              </a:rPr>
              <a:t>: </a:t>
            </a:r>
            <a:r>
              <a:rPr lang="ru-RU" sz="2000" i="1" dirty="0">
                <a:latin typeface="Franklin Gothic Demi Cond" pitchFamily="34" charset="0"/>
              </a:rPr>
              <a:t>значительный износ отверстий в вилках кардана,</a:t>
            </a:r>
          </a:p>
          <a:p>
            <a:r>
              <a:rPr lang="ru-RU" sz="2000" i="1" dirty="0">
                <a:latin typeface="Franklin Gothic Demi Cond" pitchFamily="34" charset="0"/>
              </a:rPr>
              <a:t>                     - игольчатых подшипников,</a:t>
            </a:r>
          </a:p>
          <a:p>
            <a:r>
              <a:rPr lang="ru-RU" sz="2000" i="1" dirty="0">
                <a:latin typeface="Franklin Gothic Demi Cond" pitchFamily="34" charset="0"/>
              </a:rPr>
              <a:t>                     - крестовин и шлицевых соединений карданного шарнира, </a:t>
            </a:r>
            <a:endParaRPr lang="ru-RU" sz="2000" dirty="0">
              <a:latin typeface="Franklin Gothic Demi Cond" pitchFamily="34" charset="0"/>
            </a:endParaRPr>
          </a:p>
          <a:p>
            <a:r>
              <a:rPr lang="ru-RU" sz="2000" dirty="0">
                <a:latin typeface="Franklin Gothic Demi Cond" pitchFamily="34" charset="0"/>
              </a:rPr>
              <a:t>                      </a:t>
            </a:r>
            <a:r>
              <a:rPr lang="ru-RU" sz="2000" i="1" dirty="0">
                <a:latin typeface="Franklin Gothic Demi Cond" pitchFamily="34" charset="0"/>
              </a:rPr>
              <a:t>- повреждения сальников крестовины кардана</a:t>
            </a:r>
            <a:endParaRPr lang="ru-RU" sz="2000" dirty="0">
              <a:latin typeface="Franklin Gothic Demi Cond" pitchFamily="34" charset="0"/>
            </a:endParaRPr>
          </a:p>
        </p:txBody>
      </p:sp>
      <p:pic>
        <p:nvPicPr>
          <p:cNvPr id="29699" name="Рисунок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2D6AC"/>
              </a:clrFrom>
              <a:clrTo>
                <a:srgbClr val="E2D6AC">
                  <a:alpha val="0"/>
                </a:srgbClr>
              </a:clrTo>
            </a:clrChange>
            <a:lum bright="-3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42" y="3429000"/>
            <a:ext cx="471487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214313" y="571500"/>
            <a:ext cx="8643937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dirty="0">
                <a:latin typeface="Franklin Gothic Demi Cond" pitchFamily="34" charset="0"/>
              </a:rPr>
              <a:t>      </a:t>
            </a:r>
            <a:r>
              <a:rPr lang="ru-RU" sz="2000" b="1" i="1" dirty="0">
                <a:solidFill>
                  <a:srgbClr val="C00000"/>
                </a:solidFill>
                <a:latin typeface="Franklin Gothic Demi Cond" pitchFamily="34" charset="0"/>
              </a:rPr>
              <a:t>Диагностирование при ТО 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 </a:t>
            </a:r>
            <a:r>
              <a:rPr lang="ru-RU" sz="2000" i="1" dirty="0">
                <a:latin typeface="Franklin Gothic Demi Cond" pitchFamily="34" charset="0"/>
              </a:rPr>
              <a:t>По величине свободного проворачивания ва</a:t>
            </a:r>
            <a:r>
              <a:rPr lang="ru-RU" sz="2000" dirty="0">
                <a:latin typeface="Franklin Gothic Demi Cond" pitchFamily="34" charset="0"/>
              </a:rPr>
              <a:t>ла (производят резким поворачиванием карданного вала от руки в обе стороны) определяют степень износа карданов и шлицевых соединений.</a:t>
            </a:r>
          </a:p>
          <a:p>
            <a:endParaRPr lang="ru-RU" sz="2000" dirty="0">
              <a:latin typeface="Franklin Gothic Demi Cond" pitchFamily="34" charset="0"/>
            </a:endParaRPr>
          </a:p>
          <a:p>
            <a:r>
              <a:rPr lang="ru-RU" sz="2000" dirty="0">
                <a:latin typeface="Franklin Gothic Demi Cond" pitchFamily="34" charset="0"/>
              </a:rPr>
              <a:t>   Через 8</a:t>
            </a:r>
            <a:r>
              <a:rPr lang="ru-RU" sz="2000" dirty="0"/>
              <a:t> – </a:t>
            </a:r>
            <a:r>
              <a:rPr lang="ru-RU" sz="2000" dirty="0">
                <a:latin typeface="Franklin Gothic Demi Cond" pitchFamily="34" charset="0"/>
              </a:rPr>
              <a:t>10 тыс. км пробега </a:t>
            </a:r>
            <a:r>
              <a:rPr lang="ru-RU" sz="2000" i="1" dirty="0">
                <a:latin typeface="Franklin Gothic Demi Cond" pitchFamily="34" charset="0"/>
              </a:rPr>
              <a:t>проверяют резьбовые соединения. </a:t>
            </a:r>
            <a:r>
              <a:rPr lang="ru-RU" sz="2000" dirty="0">
                <a:latin typeface="Franklin Gothic Demi Cond" pitchFamily="34" charset="0"/>
              </a:rPr>
              <a:t>Проверяют также </a:t>
            </a:r>
            <a:r>
              <a:rPr lang="ru-RU" sz="2000" i="1" dirty="0">
                <a:latin typeface="Franklin Gothic Demi Cond" pitchFamily="34" charset="0"/>
              </a:rPr>
              <a:t>состояние резиновых чехлов на шлицевых соединениях и сальников крестовины кардана</a:t>
            </a:r>
            <a:r>
              <a:rPr lang="ru-RU" sz="2000" dirty="0">
                <a:latin typeface="Franklin Gothic Demi Cond" pitchFamily="34" charset="0"/>
              </a:rPr>
              <a:t>.</a:t>
            </a:r>
          </a:p>
          <a:p>
            <a:endParaRPr lang="ru-RU" sz="2000" b="1" i="1" dirty="0">
              <a:latin typeface="Franklin Gothic Demi Cond" pitchFamily="34" charset="0"/>
            </a:endParaRPr>
          </a:p>
          <a:p>
            <a:r>
              <a:rPr lang="ru-RU" sz="2000" b="1" i="1" dirty="0">
                <a:solidFill>
                  <a:srgbClr val="C00000"/>
                </a:solidFill>
                <a:latin typeface="Franklin Gothic Demi Cond" pitchFamily="34" charset="0"/>
              </a:rPr>
              <a:t>       При ТО карданной передачи: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 - крепежные работы,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 - смазочные работы 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 </a:t>
            </a:r>
            <a:r>
              <a:rPr lang="ru-RU" sz="2000" dirty="0">
                <a:latin typeface="Franklin Gothic Demi Cond" pitchFamily="34" charset="0"/>
              </a:rPr>
              <a:t>(</a:t>
            </a:r>
            <a:r>
              <a:rPr lang="ru-RU" sz="2000" i="1" dirty="0">
                <a:latin typeface="Franklin Gothic Demi Cond" pitchFamily="34" charset="0"/>
              </a:rPr>
              <a:t>игольчатые подшипники карданов </a:t>
            </a:r>
            <a:r>
              <a:rPr lang="ru-RU" sz="2000" dirty="0">
                <a:latin typeface="Franklin Gothic Demi Cond" pitchFamily="34" charset="0"/>
              </a:rPr>
              <a:t>смазывают жидким маслом, применяемым для агрегатов через масленки крестовины, </a:t>
            </a:r>
          </a:p>
          <a:p>
            <a:r>
              <a:rPr lang="ru-RU" sz="2000" i="1" dirty="0">
                <a:latin typeface="Franklin Gothic Demi Cond" pitchFamily="34" charset="0"/>
              </a:rPr>
              <a:t>    шлицевые соединения </a:t>
            </a:r>
            <a:r>
              <a:rPr lang="ru-RU" sz="2000" dirty="0">
                <a:latin typeface="Franklin Gothic Demi Cond" pitchFamily="34" charset="0"/>
              </a:rPr>
              <a:t>смазывают через пресс-масленку консистентной смазкой).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lum bright="-1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500188"/>
            <a:ext cx="1955800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3429000"/>
            <a:ext cx="73723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Прямоугольник 3"/>
          <p:cNvSpPr>
            <a:spLocks noChangeArrowheads="1"/>
          </p:cNvSpPr>
          <p:nvPr/>
        </p:nvSpPr>
        <p:spPr bwMode="auto">
          <a:xfrm>
            <a:off x="2286000" y="714375"/>
            <a:ext cx="657225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 i="1" dirty="0">
                <a:latin typeface="Franklin Gothic Demi Cond" pitchFamily="34" charset="0"/>
              </a:rPr>
              <a:t> При ТР карданной передачи:</a:t>
            </a:r>
          </a:p>
          <a:p>
            <a:r>
              <a:rPr lang="ru-RU" sz="2000" b="1" i="1" dirty="0">
                <a:solidFill>
                  <a:srgbClr val="C00000"/>
                </a:solidFill>
                <a:latin typeface="Franklin Gothic Demi Cond" pitchFamily="34" charset="0"/>
              </a:rPr>
              <a:t>  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обычно заменяют карданные шарниры</a:t>
            </a:r>
            <a:r>
              <a:rPr lang="ru-RU" sz="2000" dirty="0">
                <a:latin typeface="Franklin Gothic Demi Cond" pitchFamily="34" charset="0"/>
              </a:rPr>
              <a:t>.</a:t>
            </a:r>
          </a:p>
          <a:p>
            <a:r>
              <a:rPr lang="ru-RU" sz="2000" dirty="0">
                <a:latin typeface="Franklin Gothic Demi Cond" pitchFamily="34" charset="0"/>
              </a:rPr>
              <a:t>    Перед разборкой валов наносят метки для сохранения заводской балансировки при сборке. </a:t>
            </a:r>
          </a:p>
          <a:p>
            <a:r>
              <a:rPr lang="ru-RU" sz="2000" dirty="0">
                <a:latin typeface="Franklin Gothic Demi Cond" pitchFamily="34" charset="0"/>
              </a:rPr>
              <a:t>   В процессе ТР необходимо контролировать зазор в шлицевом соединении и осевой зазор у крестовины.</a:t>
            </a:r>
          </a:p>
          <a:p>
            <a:r>
              <a:rPr lang="ru-RU" sz="2000" dirty="0">
                <a:latin typeface="Franklin Gothic Demi Cond" pitchFamily="34" charset="0"/>
              </a:rPr>
              <a:t>   После ремонта карданные валы проверяют на биение.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0" y="357166"/>
            <a:ext cx="87153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Franklin Gothic Demi Cond" pitchFamily="34" charset="0"/>
              </a:rPr>
              <a:t>Главная передача и дифференциал</a:t>
            </a:r>
          </a:p>
          <a:p>
            <a:r>
              <a:rPr lang="ru-RU" sz="2000" dirty="0">
                <a:latin typeface="Franklin Gothic Demi Cond" pitchFamily="34" charset="0"/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Признаки отказов и неисправностей.</a:t>
            </a:r>
            <a:r>
              <a:rPr lang="ru-RU" sz="2000" dirty="0">
                <a:latin typeface="Franklin Gothic Demi Cond" pitchFamily="34" charset="0"/>
              </a:rPr>
              <a:t> </a:t>
            </a:r>
          </a:p>
          <a:p>
            <a:r>
              <a:rPr lang="ru-RU" sz="2000" dirty="0">
                <a:latin typeface="Franklin Gothic Demi Cond" pitchFamily="34" charset="0"/>
              </a:rPr>
              <a:t>  </a:t>
            </a:r>
            <a:r>
              <a:rPr lang="ru-RU" sz="2000" b="1" i="1" dirty="0">
                <a:latin typeface="Franklin Gothic Demi Cond" pitchFamily="34" charset="0"/>
              </a:rPr>
              <a:t>- шум различного тона и характера </a:t>
            </a:r>
            <a:r>
              <a:rPr lang="ru-RU" sz="2000" dirty="0">
                <a:latin typeface="Franklin Gothic Demi Cond" pitchFamily="34" charset="0"/>
              </a:rPr>
              <a:t>(отдельные стуки, шум высокого тона, пульсирующий прерывистый, периодический).</a:t>
            </a:r>
          </a:p>
          <a:p>
            <a:endParaRPr lang="ru-RU" sz="2000" dirty="0">
              <a:latin typeface="Franklin Gothic Demi Cond" pitchFamily="34" charset="0"/>
            </a:endParaRP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Отказы и неисправности главной передачи вызваны: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-  </a:t>
            </a:r>
            <a:r>
              <a:rPr lang="ru-RU" sz="2000" i="1" dirty="0">
                <a:latin typeface="Franklin Gothic Demi Cond" pitchFamily="34" charset="0"/>
              </a:rPr>
              <a:t>износом или поломкой зубьев шестерен вследствие нарушения правильности зацепления;</a:t>
            </a:r>
          </a:p>
          <a:p>
            <a:endParaRPr lang="ru-RU" sz="2000" i="1" dirty="0">
              <a:latin typeface="Franklin Gothic Demi Cond" pitchFamily="34" charset="0"/>
            </a:endParaRPr>
          </a:p>
          <a:p>
            <a:r>
              <a:rPr lang="ru-RU" sz="2000" i="1" dirty="0">
                <a:latin typeface="Franklin Gothic Demi Cond" pitchFamily="34" charset="0"/>
              </a:rPr>
              <a:t>  - износом подшипников и нарушением </a:t>
            </a:r>
          </a:p>
          <a:p>
            <a:r>
              <a:rPr lang="ru-RU" sz="2000" i="1" dirty="0">
                <a:latin typeface="Franklin Gothic Demi Cond" pitchFamily="34" charset="0"/>
              </a:rPr>
              <a:t>их регулировки;</a:t>
            </a:r>
          </a:p>
          <a:p>
            <a:endParaRPr lang="ru-RU" sz="2000" i="1" dirty="0">
              <a:latin typeface="Franklin Gothic Demi Cond" pitchFamily="34" charset="0"/>
            </a:endParaRPr>
          </a:p>
          <a:p>
            <a:r>
              <a:rPr lang="ru-RU" sz="2000" i="1" dirty="0">
                <a:latin typeface="Franklin Gothic Demi Cond" pitchFamily="34" charset="0"/>
              </a:rPr>
              <a:t>  - недостаточным уровнем масла и др.</a:t>
            </a:r>
          </a:p>
          <a:p>
            <a:r>
              <a:rPr lang="ru-RU" sz="2000" dirty="0">
                <a:latin typeface="Franklin Gothic Demi Cond" pitchFamily="34" charset="0"/>
              </a:rPr>
              <a:t> </a:t>
            </a: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9DFD6"/>
              </a:clrFrom>
              <a:clrTo>
                <a:srgbClr val="E9DFD6">
                  <a:alpha val="0"/>
                </a:srgbClr>
              </a:clrTo>
            </a:clrChang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2665413"/>
            <a:ext cx="3643313" cy="419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357188" y="642938"/>
            <a:ext cx="857250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Причины неисправностей:</a:t>
            </a:r>
          </a:p>
          <a:p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   - </a:t>
            </a:r>
            <a:r>
              <a:rPr lang="ru-RU" sz="2000" dirty="0">
                <a:latin typeface="Franklin Gothic Demi Cond" pitchFamily="34" charset="0"/>
              </a:rPr>
              <a:t> </a:t>
            </a:r>
            <a:r>
              <a:rPr lang="ru-RU" sz="2000" i="1" dirty="0">
                <a:latin typeface="Franklin Gothic Demi Cond" pitchFamily="34" charset="0"/>
              </a:rPr>
              <a:t>нагрузки, действующие на главную передачу, </a:t>
            </a:r>
          </a:p>
          <a:p>
            <a:endParaRPr lang="ru-RU" sz="2000" i="1" dirty="0">
              <a:latin typeface="Franklin Gothic Demi Cond" pitchFamily="34" charset="0"/>
            </a:endParaRPr>
          </a:p>
          <a:p>
            <a:r>
              <a:rPr lang="ru-RU" sz="2000" i="1" dirty="0">
                <a:latin typeface="Franklin Gothic Demi Cond" pitchFamily="34" charset="0"/>
              </a:rPr>
              <a:t>   - уменьшение предварительного натяга</a:t>
            </a:r>
            <a:r>
              <a:rPr lang="ru-RU" sz="2000" dirty="0">
                <a:latin typeface="Franklin Gothic Demi Cond" pitchFamily="34" charset="0"/>
              </a:rPr>
              <a:t> и появление зазоров в подшипниках (особенно ведущей шестерни),</a:t>
            </a:r>
          </a:p>
          <a:p>
            <a:endParaRPr lang="ru-RU" sz="2000" dirty="0">
              <a:latin typeface="Franklin Gothic Demi Cond" pitchFamily="34" charset="0"/>
            </a:endParaRPr>
          </a:p>
          <a:p>
            <a:r>
              <a:rPr lang="ru-RU" sz="2000" i="1" dirty="0">
                <a:latin typeface="Franklin Gothic Demi Cond" pitchFamily="34" charset="0"/>
              </a:rPr>
              <a:t>   - засорение сапуна картера главной передачи или износ сальников</a:t>
            </a:r>
            <a:r>
              <a:rPr lang="ru-RU" sz="2000" dirty="0">
                <a:latin typeface="Franklin Gothic Demi Cond" pitchFamily="34" charset="0"/>
              </a:rPr>
              <a:t>. В результате увеличиваются утечка масла, износ деталей и шумность работы главной передачи.</a:t>
            </a:r>
          </a:p>
          <a:p>
            <a:endParaRPr lang="ru-RU" sz="2000" dirty="0">
              <a:latin typeface="Franklin Gothic Demi Cond" pitchFamily="34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Franklin Gothic Demi Cond" pitchFamily="34" charset="0"/>
              </a:rPr>
              <a:t>ТО главной передачи и дифференциала</a:t>
            </a:r>
          </a:p>
          <a:p>
            <a:r>
              <a:rPr lang="ru-RU" sz="2000" i="1" dirty="0">
                <a:latin typeface="Franklin Gothic Demi Cond" pitchFamily="34" charset="0"/>
              </a:rPr>
              <a:t>При проведении ТО-1 выполняют:</a:t>
            </a:r>
          </a:p>
          <a:p>
            <a:r>
              <a:rPr lang="ru-RU" sz="2000" i="1" dirty="0">
                <a:latin typeface="Franklin Gothic Demi Cond" pitchFamily="34" charset="0"/>
              </a:rPr>
              <a:t>   - контрольно-осмотровые и крепежные работы,</a:t>
            </a:r>
          </a:p>
          <a:p>
            <a:r>
              <a:rPr lang="ru-RU" sz="2000" i="1" dirty="0">
                <a:latin typeface="Franklin Gothic Demi Cond" pitchFamily="34" charset="0"/>
              </a:rPr>
              <a:t>   - прочищают каналы сапунов,</a:t>
            </a:r>
          </a:p>
          <a:p>
            <a:r>
              <a:rPr lang="ru-RU" sz="2000" i="1" dirty="0">
                <a:latin typeface="Franklin Gothic Demi Cond" pitchFamily="34" charset="0"/>
              </a:rPr>
              <a:t>   - проверяют герметичность соединений,</a:t>
            </a:r>
          </a:p>
          <a:p>
            <a:r>
              <a:rPr lang="ru-RU" sz="2000" i="1" dirty="0">
                <a:latin typeface="Franklin Gothic Demi Cond" pitchFamily="34" charset="0"/>
              </a:rPr>
              <a:t>   - проверяют уровень масла </a:t>
            </a:r>
            <a:r>
              <a:rPr lang="ru-RU" sz="2000" dirty="0">
                <a:latin typeface="Franklin Gothic Demi Cond" pitchFamily="34" charset="0"/>
              </a:rPr>
              <a:t>(не ранее чем через 5—6 мин после остановки автомобиля.</a:t>
            </a:r>
          </a:p>
          <a:p>
            <a:endParaRPr lang="ru-RU" sz="2000" dirty="0">
              <a:latin typeface="Franklin Gothic Demi Cond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285750" y="428625"/>
            <a:ext cx="864393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 dirty="0">
                <a:latin typeface="Franklin Gothic Demi Cond" pitchFamily="34" charset="0"/>
              </a:rPr>
              <a:t>              Замена масла</a:t>
            </a:r>
          </a:p>
          <a:p>
            <a:r>
              <a:rPr lang="ru-RU" sz="2000" dirty="0">
                <a:latin typeface="Franklin Gothic Demi Cond" pitchFamily="34" charset="0"/>
              </a:rPr>
              <a:t>   Слить в горячем виде, </a:t>
            </a:r>
          </a:p>
          <a:p>
            <a:r>
              <a:rPr lang="ru-RU" sz="2000" dirty="0">
                <a:latin typeface="Franklin Gothic Demi Cond" pitchFamily="34" charset="0"/>
              </a:rPr>
              <a:t>   промыть картер веретенным или любым жидким индустриальным маслом.</a:t>
            </a:r>
          </a:p>
          <a:p>
            <a:r>
              <a:rPr lang="ru-RU" sz="2000" dirty="0">
                <a:latin typeface="Franklin Gothic Demi Cond" pitchFamily="34" charset="0"/>
              </a:rPr>
              <a:t> Срок замены масел </a:t>
            </a:r>
            <a:r>
              <a:rPr lang="ru-RU" sz="2000" i="1" dirty="0">
                <a:latin typeface="Franklin Gothic Demi Cond" pitchFamily="34" charset="0"/>
              </a:rPr>
              <a:t>для грузовых автомобилей 30—50 тыс. км,</a:t>
            </a:r>
          </a:p>
          <a:p>
            <a:r>
              <a:rPr lang="ru-RU" sz="2000" i="1" dirty="0">
                <a:latin typeface="Franklin Gothic Demi Cond" pitchFamily="34" charset="0"/>
              </a:rPr>
              <a:t>                                   для легковых — до 70 тыс. км.</a:t>
            </a:r>
          </a:p>
          <a:p>
            <a:endParaRPr lang="ru-RU" sz="2000" i="1" dirty="0">
              <a:latin typeface="Franklin Gothic Demi Cond" pitchFamily="34" charset="0"/>
            </a:endParaRPr>
          </a:p>
          <a:p>
            <a:r>
              <a:rPr lang="ru-RU" sz="2000" i="1" dirty="0">
                <a:latin typeface="Franklin Gothic Demi Cond" pitchFamily="34" charset="0"/>
              </a:rPr>
              <a:t>    При проведении ТО-2</a:t>
            </a:r>
            <a:r>
              <a:rPr lang="ru-RU" sz="2000" dirty="0">
                <a:latin typeface="Franklin Gothic Demi Cond" pitchFamily="34" charset="0"/>
              </a:rPr>
              <a:t> дополнительно к работам </a:t>
            </a:r>
            <a:r>
              <a:rPr lang="ru-RU" sz="2000" i="1" dirty="0">
                <a:latin typeface="Franklin Gothic Demi Cond" pitchFamily="34" charset="0"/>
              </a:rPr>
              <a:t>ТО-1 </a:t>
            </a:r>
            <a:r>
              <a:rPr lang="ru-RU" sz="2000" i="1" dirty="0">
                <a:solidFill>
                  <a:srgbClr val="C00000"/>
                </a:solidFill>
                <a:latin typeface="Franklin Gothic Demi Cond" pitchFamily="34" charset="0"/>
              </a:rPr>
              <a:t>проверяется наличие зазоров главной передачи.</a:t>
            </a:r>
          </a:p>
          <a:p>
            <a:r>
              <a:rPr lang="ru-RU" sz="2000" dirty="0">
                <a:latin typeface="Franklin Gothic Demi Cond" pitchFamily="34" charset="0"/>
              </a:rPr>
              <a:t>   При обнаружении угловых зазоров, подтягивают гайку крепления фланца. </a:t>
            </a:r>
          </a:p>
          <a:p>
            <a:r>
              <a:rPr lang="ru-RU" sz="2000" dirty="0">
                <a:latin typeface="Franklin Gothic Demi Cond" pitchFamily="34" charset="0"/>
              </a:rPr>
              <a:t>    Затем, покачивая резко фланец</a:t>
            </a:r>
          </a:p>
          <a:p>
            <a:r>
              <a:rPr lang="ru-RU" sz="2000" dirty="0">
                <a:latin typeface="Franklin Gothic Demi Cond" pitchFamily="34" charset="0"/>
              </a:rPr>
              <a:t>вдоль оси вала (на себя — от себя),</a:t>
            </a:r>
          </a:p>
          <a:p>
            <a:r>
              <a:rPr lang="ru-RU" sz="2000" dirty="0">
                <a:latin typeface="Franklin Gothic Demi Cond" pitchFamily="34" charset="0"/>
              </a:rPr>
              <a:t> проверяют — нет ли зазора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lum bright="-2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3714750"/>
            <a:ext cx="4237038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Классификация трансмиссий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rmAutofit fontScale="92500" lnSpcReduction="10000"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В зависимости от разновидности преобразуемой энергии, трансмиссия автомобиля бывает следующих видов (классификация трансмиссий):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механическая</a:t>
            </a:r>
            <a:r>
              <a:rPr lang="ru-RU" dirty="0"/>
              <a:t> (передает, а также преобразует механическую энергию);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электрическая</a:t>
            </a:r>
            <a:r>
              <a:rPr lang="ru-RU" dirty="0"/>
              <a:t> (осуществляет преобразование механической энергии в электрическую, а после передачи ее к ведущим колесам, преобразование происходит в обратном направлении);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err="1"/>
              <a:t>гидрообъемная</a:t>
            </a:r>
            <a:r>
              <a:rPr lang="ru-RU" dirty="0"/>
              <a:t> (выполняет преобразование механической энергии в энергию направленного потока жидкости и после процесса ее передачи на ведущие колеса преобразует в обратной последовательности);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комбинированная</a:t>
            </a:r>
            <a:r>
              <a:rPr lang="ru-RU" dirty="0"/>
              <a:t> (гидромеханическая, электромеханическая - т.н. "гибриды")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Прямоугольник 1"/>
          <p:cNvSpPr>
            <a:spLocks noChangeArrowheads="1"/>
          </p:cNvSpPr>
          <p:nvPr/>
        </p:nvSpPr>
        <p:spPr bwMode="auto">
          <a:xfrm>
            <a:off x="357188" y="857250"/>
            <a:ext cx="364330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000" dirty="0">
                <a:latin typeface="Franklin Gothic Demi Cond" pitchFamily="34" charset="0"/>
              </a:rPr>
              <a:t>Если после проверки ощущается осевой зазор вала или вал вращается туго, произвести регулировку подшипников.</a:t>
            </a:r>
          </a:p>
          <a:p>
            <a:r>
              <a:rPr lang="ru-RU" sz="2000" dirty="0">
                <a:latin typeface="Franklin Gothic Demi Cond" pitchFamily="34" charset="0"/>
              </a:rPr>
              <a:t>Регулировка предварительного натяга подшипников производится путем подбора регулировочных шайб.</a:t>
            </a:r>
          </a:p>
          <a:p>
            <a:r>
              <a:rPr lang="ru-RU" sz="2000" dirty="0">
                <a:latin typeface="Franklin Gothic Demi Cond" pitchFamily="34" charset="0"/>
              </a:rPr>
              <a:t>  </a:t>
            </a:r>
          </a:p>
          <a:p>
            <a:r>
              <a:rPr lang="ru-RU" sz="2000" dirty="0">
                <a:latin typeface="Franklin Gothic Demi Cond" pitchFamily="34" charset="0"/>
              </a:rPr>
              <a:t>Момент, необходимый для </a:t>
            </a:r>
          </a:p>
          <a:p>
            <a:r>
              <a:rPr lang="ru-RU" sz="2000" dirty="0">
                <a:latin typeface="Franklin Gothic Demi Cond" pitchFamily="34" charset="0"/>
              </a:rPr>
              <a:t>проворачивания вала ведущего  зубчатого колеса в подшипниках, смазанных маслом, 10</a:t>
            </a:r>
            <a:r>
              <a:rPr lang="ru-RU" sz="2000" dirty="0"/>
              <a:t> – </a:t>
            </a:r>
            <a:r>
              <a:rPr lang="ru-RU" sz="2000" dirty="0">
                <a:latin typeface="Franklin Gothic Demi Cond" pitchFamily="34" charset="0"/>
              </a:rPr>
              <a:t>35 Нм. </a:t>
            </a:r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3">
            <a:lum bright="-2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496" y="857232"/>
            <a:ext cx="4376738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BC3C-D353-4B2F-83C9-738D7A60B2B0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357166"/>
            <a:ext cx="7467600" cy="1285884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dirty="0"/>
              <a:t>Что входит в трансмиссию автомобиля</a:t>
            </a:r>
          </a:p>
          <a:p>
            <a:pPr fontAlgn="base">
              <a:buNone/>
            </a:pPr>
            <a:r>
              <a:rPr lang="ru-RU" dirty="0"/>
              <a:t>Стандартный комплект трансмиссионной передачи состоит из нескольких компонентов:</a:t>
            </a:r>
          </a:p>
          <a:p>
            <a:pPr fontAlgn="base">
              <a:lnSpc>
                <a:spcPct val="110000"/>
              </a:lnSpc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000100" y="1643050"/>
          <a:ext cx="6238876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6786610" cy="5357850"/>
          </a:xfrm>
        </p:spPr>
        <p:txBody>
          <a:bodyPr>
            <a:normAutofit fontScale="70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ru-RU" b="1" i="1" dirty="0"/>
              <a:t>Сцепление</a:t>
            </a:r>
            <a:r>
              <a:rPr lang="ru-RU" dirty="0"/>
              <a:t> – набор деталей, который способен на некоторое время отделить передачу крутящего момента от двигателя к колесам. Узел устанавливают на машинах, оснащенных механическими коробками передач. Принцип действия – сухое трение дисков: Если крайняя левая педаль остается не нажатой, два диска ведомый (трансмиссия) и ведущий (двигатель) остаются плотно прижатыми друг к другу.</a:t>
            </a:r>
          </a:p>
          <a:p>
            <a:pPr fontAlgn="base">
              <a:lnSpc>
                <a:spcPct val="120000"/>
              </a:lnSpc>
            </a:pPr>
            <a:r>
              <a:rPr lang="ru-RU" dirty="0"/>
              <a:t>Механизм крайне чувствителен к неправильным действиям водителя и может часто выходить из строя из-за резкого включения сцепления («сгорают» соприкасающиеся детали). У большинства авто с автоматическими коробками переключения передач роль сцепления играют гидротрансформаторы – две турбины, связанные валами с двигателем и трансмиссией, которые вращаются в моторном масле. Ведущая турбина передает свою энергию вращения жидкости, от движения которой начинает вращаться ведомая.</a:t>
            </a:r>
          </a:p>
          <a:p>
            <a:pPr fontAlgn="base">
              <a:lnSpc>
                <a:spcPct val="120000"/>
              </a:lnSpc>
            </a:pPr>
            <a:r>
              <a:rPr lang="ru-RU" dirty="0"/>
              <a:t>Для простоты восприятия – это как два пропеллера, расположенные друг напротив друга. После включения одного струя воздуха начинает вращать лопасти второго. Вместо пропеллеров – турбины, вместо воздуха – вязкое моторное масло.</a:t>
            </a:r>
          </a:p>
          <a:p>
            <a:endParaRPr lang="ru-RU" dirty="0"/>
          </a:p>
        </p:txBody>
      </p:sp>
      <p:pic>
        <p:nvPicPr>
          <p:cNvPr id="4" name="Picture 2" descr="Сцепл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714620"/>
            <a:ext cx="2857500" cy="211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/>
              <a:t>Коробка передач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7467600" cy="4873752"/>
          </a:xfrm>
        </p:spPr>
        <p:txBody>
          <a:bodyPr/>
          <a:lstStyle/>
          <a:p>
            <a:r>
              <a:rPr lang="ru-RU" i="1" u="sng" dirty="0"/>
              <a:t>Коробка передач</a:t>
            </a:r>
            <a:r>
              <a:rPr lang="ru-RU" dirty="0"/>
              <a:t> служит для изменения крутящего момента, скорости и направления движения автомобиля, а также длительного разъединения двигателя от трансмиссии  при включении нейтральной передачи. Коробки передач бывают механические и автоматические.</a:t>
            </a:r>
          </a:p>
          <a:p>
            <a:endParaRPr lang="ru-RU" dirty="0"/>
          </a:p>
        </p:txBody>
      </p:sp>
      <p:pic>
        <p:nvPicPr>
          <p:cNvPr id="4" name="Picture 2" descr="Коробка переда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653316"/>
            <a:ext cx="4357718" cy="28034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/>
              <a:t>Карданная передача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u="sng" dirty="0"/>
              <a:t>Карданная передача</a:t>
            </a:r>
            <a:r>
              <a:rPr lang="ru-RU" dirty="0"/>
              <a:t> служит для передачи крутящего момента от вторичного вала коробки передач на солнечную шестерню вала главной передачи. Карданная передача представляет собой механизм, который передает крутящий момент между валами, пересекающимися в центре карданной передачи и имеющими способность взаимного углового перемещения.</a:t>
            </a:r>
          </a:p>
          <a:p>
            <a:endParaRPr lang="ru-RU" dirty="0"/>
          </a:p>
        </p:txBody>
      </p:sp>
      <p:pic>
        <p:nvPicPr>
          <p:cNvPr id="4" name="Picture 2" descr="Карданный ва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357694"/>
            <a:ext cx="3429004" cy="19202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/>
              <a:t>Главная передача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u="sng" dirty="0"/>
              <a:t>Главная передача</a:t>
            </a:r>
            <a:r>
              <a:rPr lang="ru-RU" dirty="0"/>
              <a:t> увеличивает крутящий момент и передает его через полуоси к ведущим колесам. Главная передача это зубчатый механизм автомобиля, который служит для увеличения крутящего момента и передачи его к ведущим колёсам под углом 90 градусов.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/>
              <a:t>Дифференциал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u="sng" dirty="0"/>
              <a:t>Дифференциал</a:t>
            </a:r>
            <a:r>
              <a:rPr lang="ru-RU" dirty="0"/>
              <a:t> распределяет крутящий момент между ведущими колесами и обеспечивает вращение колес с разными угловыми скоростями (при повороте автомобиля). Дифференциал это механическое устройство, которое делает момент входного вала между выходными валами. Дифференциал используется в конструкции привода автомобиля.</a:t>
            </a:r>
          </a:p>
          <a:p>
            <a:endParaRPr lang="ru-RU" dirty="0"/>
          </a:p>
        </p:txBody>
      </p:sp>
      <p:pic>
        <p:nvPicPr>
          <p:cNvPr id="4" name="Picture 2" descr="Дифференциа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4214818"/>
            <a:ext cx="3092093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2241</Words>
  <Application>Microsoft Office PowerPoint</Application>
  <PresentationFormat>Экран (4:3)</PresentationFormat>
  <Paragraphs>256</Paragraphs>
  <Slides>30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Calibri</vt:lpstr>
      <vt:lpstr>Franklin Gothic Demi Cond</vt:lpstr>
      <vt:lpstr>Segoe UI Webfont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Классификация трансмиссий</vt:lpstr>
      <vt:lpstr>Презентация PowerPoint</vt:lpstr>
      <vt:lpstr>Презентация PowerPoint</vt:lpstr>
      <vt:lpstr>Коробка передач</vt:lpstr>
      <vt:lpstr>Карданная передача</vt:lpstr>
      <vt:lpstr>Главная передача</vt:lpstr>
      <vt:lpstr>Дифференциал </vt:lpstr>
      <vt:lpstr>Раздаточная коробка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Nurbol Kamzanov</cp:lastModifiedBy>
  <cp:revision>11</cp:revision>
  <dcterms:created xsi:type="dcterms:W3CDTF">2020-11-06T14:46:12Z</dcterms:created>
  <dcterms:modified xsi:type="dcterms:W3CDTF">2021-12-27T09:00:29Z</dcterms:modified>
</cp:coreProperties>
</file>