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70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79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0B9B2-C664-3446-B603-92F777C9EB9D}" type="doc">
      <dgm:prSet loTypeId="urn:microsoft.com/office/officeart/2005/8/layout/vProcess5" loCatId="process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271DD53D-4C85-9347-8F17-D0E023844479}">
      <dgm:prSet/>
      <dgm:spPr/>
      <dgm:t>
        <a:bodyPr/>
        <a:lstStyle/>
        <a:p>
          <a:pPr rtl="0"/>
          <a:r>
            <a:rPr lang="en-US" i="1" dirty="0" err="1">
              <a:solidFill>
                <a:srgbClr val="000000"/>
              </a:solidFill>
            </a:rPr>
            <a:t>Горючая</a:t>
          </a:r>
          <a:r>
            <a:rPr lang="en-US" i="1" dirty="0">
              <a:solidFill>
                <a:srgbClr val="000000"/>
              </a:solidFill>
            </a:rPr>
            <a:t> </a:t>
          </a:r>
          <a:r>
            <a:rPr lang="en-US" i="1" dirty="0" err="1">
              <a:solidFill>
                <a:srgbClr val="000000"/>
              </a:solidFill>
            </a:rPr>
            <a:t>часть</a:t>
          </a:r>
          <a:r>
            <a:rPr lang="en-US" i="1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топлива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представляет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собой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совокупность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различных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органических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соединений</a:t>
          </a:r>
          <a:r>
            <a:rPr lang="en-US" dirty="0">
              <a:solidFill>
                <a:srgbClr val="000000"/>
              </a:solidFill>
            </a:rPr>
            <a:t>, </a:t>
          </a:r>
          <a:r>
            <a:rPr lang="en-US" dirty="0" err="1">
              <a:solidFill>
                <a:srgbClr val="000000"/>
              </a:solidFill>
            </a:rPr>
            <a:t>в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которую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входят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углерод</a:t>
          </a:r>
          <a:r>
            <a:rPr lang="en-US" dirty="0">
              <a:solidFill>
                <a:srgbClr val="000000"/>
              </a:solidFill>
            </a:rPr>
            <a:t>, </a:t>
          </a:r>
          <a:r>
            <a:rPr lang="en-US" dirty="0" err="1">
              <a:solidFill>
                <a:srgbClr val="000000"/>
              </a:solidFill>
            </a:rPr>
            <a:t>водород</a:t>
          </a:r>
          <a:r>
            <a:rPr lang="en-US" dirty="0">
              <a:solidFill>
                <a:srgbClr val="000000"/>
              </a:solidFill>
            </a:rPr>
            <a:t>, </a:t>
          </a:r>
          <a:r>
            <a:rPr lang="en-US" dirty="0" err="1">
              <a:solidFill>
                <a:srgbClr val="000000"/>
              </a:solidFill>
            </a:rPr>
            <a:t>кислород</a:t>
          </a:r>
          <a:r>
            <a:rPr lang="en-US" dirty="0">
              <a:solidFill>
                <a:srgbClr val="000000"/>
              </a:solidFill>
            </a:rPr>
            <a:t>, </a:t>
          </a:r>
          <a:r>
            <a:rPr lang="en-US" dirty="0" err="1">
              <a:solidFill>
                <a:srgbClr val="000000"/>
              </a:solidFill>
            </a:rPr>
            <a:t>азот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и</a:t>
          </a:r>
          <a:r>
            <a:rPr lang="en-US" dirty="0">
              <a:solidFill>
                <a:srgbClr val="000000"/>
              </a:solidFill>
            </a:rPr>
            <a:t> </a:t>
          </a:r>
          <a:r>
            <a:rPr lang="en-US" dirty="0" err="1">
              <a:solidFill>
                <a:srgbClr val="000000"/>
              </a:solidFill>
            </a:rPr>
            <a:t>сера</a:t>
          </a:r>
          <a:r>
            <a:rPr lang="en-US" dirty="0">
              <a:solidFill>
                <a:srgbClr val="000000"/>
              </a:solidFill>
            </a:rPr>
            <a:t>.</a:t>
          </a:r>
        </a:p>
      </dgm:t>
    </dgm:pt>
    <dgm:pt modelId="{C0A437EE-83B8-B249-8258-B78040DBF822}" type="parTrans" cxnId="{D516CE66-0DD0-3E4B-9AAD-91947D12916D}">
      <dgm:prSet/>
      <dgm:spPr/>
      <dgm:t>
        <a:bodyPr/>
        <a:lstStyle/>
        <a:p>
          <a:endParaRPr lang="en-US"/>
        </a:p>
      </dgm:t>
    </dgm:pt>
    <dgm:pt modelId="{EE6F02D2-9756-1343-AB0C-7FCFF4DB62D2}" type="sibTrans" cxnId="{D516CE66-0DD0-3E4B-9AAD-91947D12916D}">
      <dgm:prSet/>
      <dgm:spPr/>
      <dgm:t>
        <a:bodyPr/>
        <a:lstStyle/>
        <a:p>
          <a:endParaRPr lang="en-US"/>
        </a:p>
      </dgm:t>
    </dgm:pt>
    <dgm:pt modelId="{2491479B-5896-A341-AE40-1D0CD41E8354}">
      <dgm:prSet/>
      <dgm:spPr/>
      <dgm:t>
        <a:bodyPr/>
        <a:lstStyle/>
        <a:p>
          <a:pPr rtl="0"/>
          <a:r>
            <a:rPr lang="ru-RU" i="1" dirty="0">
              <a:solidFill>
                <a:srgbClr val="000000"/>
              </a:solidFill>
            </a:rPr>
            <a:t>Негорючая часть</a:t>
          </a:r>
          <a:r>
            <a:rPr lang="ru-RU" dirty="0">
              <a:solidFill>
                <a:srgbClr val="000000"/>
              </a:solidFill>
            </a:rPr>
            <a:t> (балласт) представляет собой содержание минеральных примесей, в которые входят зола и влага.</a:t>
          </a:r>
        </a:p>
      </dgm:t>
    </dgm:pt>
    <dgm:pt modelId="{AA4529F6-9EF3-8348-9649-0C4FC1EFC893}" type="parTrans" cxnId="{DD2141F7-1B2F-F243-B7A6-8AADF4B6509D}">
      <dgm:prSet/>
      <dgm:spPr/>
      <dgm:t>
        <a:bodyPr/>
        <a:lstStyle/>
        <a:p>
          <a:endParaRPr lang="en-US"/>
        </a:p>
      </dgm:t>
    </dgm:pt>
    <dgm:pt modelId="{A0DDC5C3-B662-5042-B781-3821358A46BC}" type="sibTrans" cxnId="{DD2141F7-1B2F-F243-B7A6-8AADF4B6509D}">
      <dgm:prSet/>
      <dgm:spPr/>
      <dgm:t>
        <a:bodyPr/>
        <a:lstStyle/>
        <a:p>
          <a:endParaRPr lang="en-US"/>
        </a:p>
      </dgm:t>
    </dgm:pt>
    <dgm:pt modelId="{40908E7C-20EE-094C-A753-1CDD6217B7DA}" type="pres">
      <dgm:prSet presAssocID="{DA80B9B2-C664-3446-B603-92F777C9EB9D}" presName="outerComposite" presStyleCnt="0">
        <dgm:presLayoutVars>
          <dgm:chMax val="5"/>
          <dgm:dir/>
          <dgm:resizeHandles val="exact"/>
        </dgm:presLayoutVars>
      </dgm:prSet>
      <dgm:spPr/>
    </dgm:pt>
    <dgm:pt modelId="{C9ADDFB6-7B2E-EA47-A375-128E38FFA887}" type="pres">
      <dgm:prSet presAssocID="{DA80B9B2-C664-3446-B603-92F777C9EB9D}" presName="dummyMaxCanvas" presStyleCnt="0">
        <dgm:presLayoutVars/>
      </dgm:prSet>
      <dgm:spPr/>
    </dgm:pt>
    <dgm:pt modelId="{45831370-D110-9B44-97A1-797D2EE08BCD}" type="pres">
      <dgm:prSet presAssocID="{DA80B9B2-C664-3446-B603-92F777C9EB9D}" presName="TwoNodes_1" presStyleLbl="node1" presStyleIdx="0" presStyleCnt="2">
        <dgm:presLayoutVars>
          <dgm:bulletEnabled val="1"/>
        </dgm:presLayoutVars>
      </dgm:prSet>
      <dgm:spPr/>
    </dgm:pt>
    <dgm:pt modelId="{9730EBB4-15D2-2048-970F-AD3272A8FC25}" type="pres">
      <dgm:prSet presAssocID="{DA80B9B2-C664-3446-B603-92F777C9EB9D}" presName="TwoNodes_2" presStyleLbl="node1" presStyleIdx="1" presStyleCnt="2">
        <dgm:presLayoutVars>
          <dgm:bulletEnabled val="1"/>
        </dgm:presLayoutVars>
      </dgm:prSet>
      <dgm:spPr/>
    </dgm:pt>
    <dgm:pt modelId="{96CE2ABA-03FA-1644-A7A8-2CF27EAFB8DF}" type="pres">
      <dgm:prSet presAssocID="{DA80B9B2-C664-3446-B603-92F777C9EB9D}" presName="TwoConn_1-2" presStyleLbl="fgAccFollowNode1" presStyleIdx="0" presStyleCnt="1">
        <dgm:presLayoutVars>
          <dgm:bulletEnabled val="1"/>
        </dgm:presLayoutVars>
      </dgm:prSet>
      <dgm:spPr/>
    </dgm:pt>
    <dgm:pt modelId="{9C51D837-3CAB-0445-8E1B-C87149BF84B0}" type="pres">
      <dgm:prSet presAssocID="{DA80B9B2-C664-3446-B603-92F777C9EB9D}" presName="TwoNodes_1_text" presStyleLbl="node1" presStyleIdx="1" presStyleCnt="2">
        <dgm:presLayoutVars>
          <dgm:bulletEnabled val="1"/>
        </dgm:presLayoutVars>
      </dgm:prSet>
      <dgm:spPr/>
    </dgm:pt>
    <dgm:pt modelId="{A22FA9D7-7966-5045-8ED5-2F65FFBF02EF}" type="pres">
      <dgm:prSet presAssocID="{DA80B9B2-C664-3446-B603-92F777C9EB9D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4C90A61C-1218-42C0-AE72-4B46A2192B64}" type="presOf" srcId="{271DD53D-4C85-9347-8F17-D0E023844479}" destId="{9C51D837-3CAB-0445-8E1B-C87149BF84B0}" srcOrd="1" destOrd="0" presId="urn:microsoft.com/office/officeart/2005/8/layout/vProcess5"/>
    <dgm:cxn modelId="{8247EB35-CD29-40D1-A4DC-3A6388271561}" type="presOf" srcId="{271DD53D-4C85-9347-8F17-D0E023844479}" destId="{45831370-D110-9B44-97A1-797D2EE08BCD}" srcOrd="0" destOrd="0" presId="urn:microsoft.com/office/officeart/2005/8/layout/vProcess5"/>
    <dgm:cxn modelId="{41FC083D-9335-4F9E-95C7-651BB6318C64}" type="presOf" srcId="{EE6F02D2-9756-1343-AB0C-7FCFF4DB62D2}" destId="{96CE2ABA-03FA-1644-A7A8-2CF27EAFB8DF}" srcOrd="0" destOrd="0" presId="urn:microsoft.com/office/officeart/2005/8/layout/vProcess5"/>
    <dgm:cxn modelId="{D516CE66-0DD0-3E4B-9AAD-91947D12916D}" srcId="{DA80B9B2-C664-3446-B603-92F777C9EB9D}" destId="{271DD53D-4C85-9347-8F17-D0E023844479}" srcOrd="0" destOrd="0" parTransId="{C0A437EE-83B8-B249-8258-B78040DBF822}" sibTransId="{EE6F02D2-9756-1343-AB0C-7FCFF4DB62D2}"/>
    <dgm:cxn modelId="{94EAEE94-D77E-4CA8-84BB-3499B78CCB51}" type="presOf" srcId="{2491479B-5896-A341-AE40-1D0CD41E8354}" destId="{9730EBB4-15D2-2048-970F-AD3272A8FC25}" srcOrd="0" destOrd="0" presId="urn:microsoft.com/office/officeart/2005/8/layout/vProcess5"/>
    <dgm:cxn modelId="{F807D8D3-461B-4712-8574-0AEE4D9D8EED}" type="presOf" srcId="{2491479B-5896-A341-AE40-1D0CD41E8354}" destId="{A22FA9D7-7966-5045-8ED5-2F65FFBF02EF}" srcOrd="1" destOrd="0" presId="urn:microsoft.com/office/officeart/2005/8/layout/vProcess5"/>
    <dgm:cxn modelId="{7E28B6E4-45A8-4624-A59C-C244C25E9646}" type="presOf" srcId="{DA80B9B2-C664-3446-B603-92F777C9EB9D}" destId="{40908E7C-20EE-094C-A753-1CDD6217B7DA}" srcOrd="0" destOrd="0" presId="urn:microsoft.com/office/officeart/2005/8/layout/vProcess5"/>
    <dgm:cxn modelId="{DD2141F7-1B2F-F243-B7A6-8AADF4B6509D}" srcId="{DA80B9B2-C664-3446-B603-92F777C9EB9D}" destId="{2491479B-5896-A341-AE40-1D0CD41E8354}" srcOrd="1" destOrd="0" parTransId="{AA4529F6-9EF3-8348-9649-0C4FC1EFC893}" sibTransId="{A0DDC5C3-B662-5042-B781-3821358A46BC}"/>
    <dgm:cxn modelId="{358A95AF-488F-486F-82BA-F164FA8A0E06}" type="presParOf" srcId="{40908E7C-20EE-094C-A753-1CDD6217B7DA}" destId="{C9ADDFB6-7B2E-EA47-A375-128E38FFA887}" srcOrd="0" destOrd="0" presId="urn:microsoft.com/office/officeart/2005/8/layout/vProcess5"/>
    <dgm:cxn modelId="{481FCA06-AF5F-4CF8-8159-C1E5FC71AF2A}" type="presParOf" srcId="{40908E7C-20EE-094C-A753-1CDD6217B7DA}" destId="{45831370-D110-9B44-97A1-797D2EE08BCD}" srcOrd="1" destOrd="0" presId="urn:microsoft.com/office/officeart/2005/8/layout/vProcess5"/>
    <dgm:cxn modelId="{10C23A86-B270-4F1F-BBEC-B0B65C4D7370}" type="presParOf" srcId="{40908E7C-20EE-094C-A753-1CDD6217B7DA}" destId="{9730EBB4-15D2-2048-970F-AD3272A8FC25}" srcOrd="2" destOrd="0" presId="urn:microsoft.com/office/officeart/2005/8/layout/vProcess5"/>
    <dgm:cxn modelId="{4E3BC391-8692-48C9-A69D-14EFD074EED5}" type="presParOf" srcId="{40908E7C-20EE-094C-A753-1CDD6217B7DA}" destId="{96CE2ABA-03FA-1644-A7A8-2CF27EAFB8DF}" srcOrd="3" destOrd="0" presId="urn:microsoft.com/office/officeart/2005/8/layout/vProcess5"/>
    <dgm:cxn modelId="{26343911-8D48-41AA-B4CA-7E429FCC3F07}" type="presParOf" srcId="{40908E7C-20EE-094C-A753-1CDD6217B7DA}" destId="{9C51D837-3CAB-0445-8E1B-C87149BF84B0}" srcOrd="4" destOrd="0" presId="urn:microsoft.com/office/officeart/2005/8/layout/vProcess5"/>
    <dgm:cxn modelId="{385E6F77-38AD-47A0-94F6-9758649509C9}" type="presParOf" srcId="{40908E7C-20EE-094C-A753-1CDD6217B7DA}" destId="{A22FA9D7-7966-5045-8ED5-2F65FFBF02E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7925B9-F682-2B41-A73B-100F354B81E3}" type="doc">
      <dgm:prSet loTypeId="urn:microsoft.com/office/officeart/2005/8/layout/arrow4" loCatId="relationship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38EC91F3-BDCB-F74D-8046-E6DDECABF1C6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n-US" sz="3000" dirty="0" err="1"/>
            <a:t>естественное</a:t>
          </a:r>
          <a:r>
            <a:rPr lang="en-US" sz="3000" dirty="0"/>
            <a:t> </a:t>
          </a:r>
          <a:endParaRPr lang="ru-RU" sz="3000" dirty="0"/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en-US" sz="3000" dirty="0"/>
            <a:t>(</a:t>
          </a:r>
          <a:r>
            <a:rPr lang="en-US" sz="3000" dirty="0" err="1"/>
            <a:t>не</a:t>
          </a:r>
          <a:r>
            <a:rPr lang="en-US" sz="3000" dirty="0"/>
            <a:t> </a:t>
          </a:r>
          <a:r>
            <a:rPr lang="en-US" sz="3000" dirty="0" err="1"/>
            <a:t>требующее</a:t>
          </a:r>
          <a:r>
            <a:rPr lang="en-US" sz="3000" dirty="0"/>
            <a:t> </a:t>
          </a:r>
          <a:r>
            <a:rPr lang="en-US" sz="3000" dirty="0" err="1"/>
            <a:t>предварительной</a:t>
          </a:r>
          <a:r>
            <a:rPr lang="en-US" sz="3000" dirty="0"/>
            <a:t> </a:t>
          </a:r>
          <a:r>
            <a:rPr lang="en-US" sz="3000" dirty="0" err="1"/>
            <a:t>переработки</a:t>
          </a:r>
          <a:r>
            <a:rPr lang="en-US" sz="3000" dirty="0"/>
            <a:t>)</a:t>
          </a:r>
        </a:p>
      </dgm:t>
    </dgm:pt>
    <dgm:pt modelId="{28F50C71-3C72-D949-8912-C6DEBC220F7C}" type="parTrans" cxnId="{4DE5FCFB-8D3F-5043-A2B4-EB6747FAB2FE}">
      <dgm:prSet/>
      <dgm:spPr/>
      <dgm:t>
        <a:bodyPr/>
        <a:lstStyle/>
        <a:p>
          <a:endParaRPr lang="en-US"/>
        </a:p>
      </dgm:t>
    </dgm:pt>
    <dgm:pt modelId="{687F805E-44F2-0D48-B294-D1070C746429}" type="sibTrans" cxnId="{4DE5FCFB-8D3F-5043-A2B4-EB6747FAB2FE}">
      <dgm:prSet/>
      <dgm:spPr/>
      <dgm:t>
        <a:bodyPr/>
        <a:lstStyle/>
        <a:p>
          <a:endParaRPr lang="en-US"/>
        </a:p>
      </dgm:t>
    </dgm:pt>
    <dgm:pt modelId="{685B2101-AFF8-6442-B8EF-6B7A2FA2CA1A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3000" dirty="0"/>
            <a:t>Искусственное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3000" dirty="0"/>
            <a:t>(предварительно перерабатываемое) </a:t>
          </a:r>
          <a:endParaRPr lang="en-US" sz="3000" dirty="0"/>
        </a:p>
      </dgm:t>
    </dgm:pt>
    <dgm:pt modelId="{C2614E23-3FB5-6748-BDE6-E10A94FCD8B1}" type="parTrans" cxnId="{8F590BC9-A256-FD45-84FF-B621EE1D9CBD}">
      <dgm:prSet/>
      <dgm:spPr/>
      <dgm:t>
        <a:bodyPr/>
        <a:lstStyle/>
        <a:p>
          <a:endParaRPr lang="en-US"/>
        </a:p>
      </dgm:t>
    </dgm:pt>
    <dgm:pt modelId="{BE2A3DCB-4F96-324A-BF14-1DDF6C42FBF5}" type="sibTrans" cxnId="{8F590BC9-A256-FD45-84FF-B621EE1D9CBD}">
      <dgm:prSet/>
      <dgm:spPr/>
      <dgm:t>
        <a:bodyPr/>
        <a:lstStyle/>
        <a:p>
          <a:endParaRPr lang="en-US"/>
        </a:p>
      </dgm:t>
    </dgm:pt>
    <dgm:pt modelId="{8AD878C7-8FA0-AE44-9E7A-165176F1BD23}" type="pres">
      <dgm:prSet presAssocID="{C57925B9-F682-2B41-A73B-100F354B81E3}" presName="compositeShape" presStyleCnt="0">
        <dgm:presLayoutVars>
          <dgm:chMax val="2"/>
          <dgm:dir/>
          <dgm:resizeHandles val="exact"/>
        </dgm:presLayoutVars>
      </dgm:prSet>
      <dgm:spPr/>
    </dgm:pt>
    <dgm:pt modelId="{47DD5E5B-D1CE-4745-82ED-DE6C7244B1F8}" type="pres">
      <dgm:prSet presAssocID="{38EC91F3-BDCB-F74D-8046-E6DDECABF1C6}" presName="upArrow" presStyleLbl="node1" presStyleIdx="0" presStyleCnt="2"/>
      <dgm:spPr/>
    </dgm:pt>
    <dgm:pt modelId="{E497CA8D-70E5-2D42-A885-81AE1D89A33E}" type="pres">
      <dgm:prSet presAssocID="{38EC91F3-BDCB-F74D-8046-E6DDECABF1C6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214D85A5-84F3-0D44-8849-AE2AB8988429}" type="pres">
      <dgm:prSet presAssocID="{685B2101-AFF8-6442-B8EF-6B7A2FA2CA1A}" presName="downArrow" presStyleLbl="node1" presStyleIdx="1" presStyleCnt="2"/>
      <dgm:spPr/>
    </dgm:pt>
    <dgm:pt modelId="{B5BD9886-39AC-9842-A1F9-70AB5D6667C0}" type="pres">
      <dgm:prSet presAssocID="{685B2101-AFF8-6442-B8EF-6B7A2FA2CA1A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FD67C45F-861D-4DB2-AE6F-AE1372118231}" type="presOf" srcId="{C57925B9-F682-2B41-A73B-100F354B81E3}" destId="{8AD878C7-8FA0-AE44-9E7A-165176F1BD23}" srcOrd="0" destOrd="0" presId="urn:microsoft.com/office/officeart/2005/8/layout/arrow4"/>
    <dgm:cxn modelId="{68710099-5C9F-4335-993C-30343F865162}" type="presOf" srcId="{685B2101-AFF8-6442-B8EF-6B7A2FA2CA1A}" destId="{B5BD9886-39AC-9842-A1F9-70AB5D6667C0}" srcOrd="0" destOrd="0" presId="urn:microsoft.com/office/officeart/2005/8/layout/arrow4"/>
    <dgm:cxn modelId="{F8B38599-CECA-431C-AE1B-3FE1202F1863}" type="presOf" srcId="{38EC91F3-BDCB-F74D-8046-E6DDECABF1C6}" destId="{E497CA8D-70E5-2D42-A885-81AE1D89A33E}" srcOrd="0" destOrd="0" presId="urn:microsoft.com/office/officeart/2005/8/layout/arrow4"/>
    <dgm:cxn modelId="{8F590BC9-A256-FD45-84FF-B621EE1D9CBD}" srcId="{C57925B9-F682-2B41-A73B-100F354B81E3}" destId="{685B2101-AFF8-6442-B8EF-6B7A2FA2CA1A}" srcOrd="1" destOrd="0" parTransId="{C2614E23-3FB5-6748-BDE6-E10A94FCD8B1}" sibTransId="{BE2A3DCB-4F96-324A-BF14-1DDF6C42FBF5}"/>
    <dgm:cxn modelId="{4DE5FCFB-8D3F-5043-A2B4-EB6747FAB2FE}" srcId="{C57925B9-F682-2B41-A73B-100F354B81E3}" destId="{38EC91F3-BDCB-F74D-8046-E6DDECABF1C6}" srcOrd="0" destOrd="0" parTransId="{28F50C71-3C72-D949-8912-C6DEBC220F7C}" sibTransId="{687F805E-44F2-0D48-B294-D1070C746429}"/>
    <dgm:cxn modelId="{4AF12529-B5E8-4A2D-A0C0-BD3BFDF72117}" type="presParOf" srcId="{8AD878C7-8FA0-AE44-9E7A-165176F1BD23}" destId="{47DD5E5B-D1CE-4745-82ED-DE6C7244B1F8}" srcOrd="0" destOrd="0" presId="urn:microsoft.com/office/officeart/2005/8/layout/arrow4"/>
    <dgm:cxn modelId="{8078E671-DAF3-469D-BF72-93737C75D09F}" type="presParOf" srcId="{8AD878C7-8FA0-AE44-9E7A-165176F1BD23}" destId="{E497CA8D-70E5-2D42-A885-81AE1D89A33E}" srcOrd="1" destOrd="0" presId="urn:microsoft.com/office/officeart/2005/8/layout/arrow4"/>
    <dgm:cxn modelId="{906D7F00-ACEA-4F00-881C-5A9C19C526F8}" type="presParOf" srcId="{8AD878C7-8FA0-AE44-9E7A-165176F1BD23}" destId="{214D85A5-84F3-0D44-8849-AE2AB8988429}" srcOrd="2" destOrd="0" presId="urn:microsoft.com/office/officeart/2005/8/layout/arrow4"/>
    <dgm:cxn modelId="{6589CA39-ADB4-4289-A60B-56E57EA89E2B}" type="presParOf" srcId="{8AD878C7-8FA0-AE44-9E7A-165176F1BD23}" destId="{B5BD9886-39AC-9842-A1F9-70AB5D6667C0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31370-D110-9B44-97A1-797D2EE08BCD}">
      <dsp:nvSpPr>
        <dsp:cNvPr id="0" name=""/>
        <dsp:cNvSpPr/>
      </dsp:nvSpPr>
      <dsp:spPr>
        <a:xfrm>
          <a:off x="0" y="0"/>
          <a:ext cx="6696969" cy="2087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0000"/>
                <a:satMod val="110000"/>
                <a:lumMod val="70000"/>
              </a:schemeClr>
            </a:gs>
            <a:gs pos="65000">
              <a:schemeClr val="accent6">
                <a:shade val="80000"/>
                <a:hueOff val="0"/>
                <a:satOff val="0"/>
                <a:lumOff val="0"/>
                <a:alphaOff val="0"/>
                <a:shade val="90000"/>
                <a:satMod val="200000"/>
                <a:lumMod val="11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  <a:ln>
          <a:noFill/>
        </a:ln>
        <a:effectLst>
          <a:reflection blurRad="12700" stA="25000" endPos="15000" dist="508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i="1" kern="1200" dirty="0" err="1">
              <a:solidFill>
                <a:srgbClr val="000000"/>
              </a:solidFill>
            </a:rPr>
            <a:t>Горючая</a:t>
          </a:r>
          <a:r>
            <a:rPr lang="en-US" sz="2200" i="1" kern="1200" dirty="0">
              <a:solidFill>
                <a:srgbClr val="000000"/>
              </a:solidFill>
            </a:rPr>
            <a:t> </a:t>
          </a:r>
          <a:r>
            <a:rPr lang="en-US" sz="2200" i="1" kern="1200" dirty="0" err="1">
              <a:solidFill>
                <a:srgbClr val="000000"/>
              </a:solidFill>
            </a:rPr>
            <a:t>часть</a:t>
          </a:r>
          <a:r>
            <a:rPr lang="en-US" sz="2200" i="1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топлива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представляет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собой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совокупность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различных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органических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соединений</a:t>
          </a:r>
          <a:r>
            <a:rPr lang="en-US" sz="2200" kern="1200" dirty="0">
              <a:solidFill>
                <a:srgbClr val="000000"/>
              </a:solidFill>
            </a:rPr>
            <a:t>, </a:t>
          </a:r>
          <a:r>
            <a:rPr lang="en-US" sz="2200" kern="1200" dirty="0" err="1">
              <a:solidFill>
                <a:srgbClr val="000000"/>
              </a:solidFill>
            </a:rPr>
            <a:t>в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которую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входят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углерод</a:t>
          </a:r>
          <a:r>
            <a:rPr lang="en-US" sz="2200" kern="1200" dirty="0">
              <a:solidFill>
                <a:srgbClr val="000000"/>
              </a:solidFill>
            </a:rPr>
            <a:t>, </a:t>
          </a:r>
          <a:r>
            <a:rPr lang="en-US" sz="2200" kern="1200" dirty="0" err="1">
              <a:solidFill>
                <a:srgbClr val="000000"/>
              </a:solidFill>
            </a:rPr>
            <a:t>водород</a:t>
          </a:r>
          <a:r>
            <a:rPr lang="en-US" sz="2200" kern="1200" dirty="0">
              <a:solidFill>
                <a:srgbClr val="000000"/>
              </a:solidFill>
            </a:rPr>
            <a:t>, </a:t>
          </a:r>
          <a:r>
            <a:rPr lang="en-US" sz="2200" kern="1200" dirty="0" err="1">
              <a:solidFill>
                <a:srgbClr val="000000"/>
              </a:solidFill>
            </a:rPr>
            <a:t>кислород</a:t>
          </a:r>
          <a:r>
            <a:rPr lang="en-US" sz="2200" kern="1200" dirty="0">
              <a:solidFill>
                <a:srgbClr val="000000"/>
              </a:solidFill>
            </a:rPr>
            <a:t>, </a:t>
          </a:r>
          <a:r>
            <a:rPr lang="en-US" sz="2200" kern="1200" dirty="0" err="1">
              <a:solidFill>
                <a:srgbClr val="000000"/>
              </a:solidFill>
            </a:rPr>
            <a:t>азот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и</a:t>
          </a:r>
          <a:r>
            <a:rPr lang="en-US" sz="2200" kern="1200" dirty="0">
              <a:solidFill>
                <a:srgbClr val="000000"/>
              </a:solidFill>
            </a:rPr>
            <a:t> </a:t>
          </a:r>
          <a:r>
            <a:rPr lang="en-US" sz="2200" kern="1200" dirty="0" err="1">
              <a:solidFill>
                <a:srgbClr val="000000"/>
              </a:solidFill>
            </a:rPr>
            <a:t>сера</a:t>
          </a:r>
          <a:r>
            <a:rPr lang="en-US" sz="2200" kern="1200" dirty="0">
              <a:solidFill>
                <a:srgbClr val="000000"/>
              </a:solidFill>
            </a:rPr>
            <a:t>.</a:t>
          </a:r>
        </a:p>
      </dsp:txBody>
      <dsp:txXfrm>
        <a:off x="61145" y="61145"/>
        <a:ext cx="4539215" cy="1965365"/>
      </dsp:txXfrm>
    </dsp:sp>
    <dsp:sp modelId="{9730EBB4-15D2-2048-970F-AD3272A8FC25}">
      <dsp:nvSpPr>
        <dsp:cNvPr id="0" name=""/>
        <dsp:cNvSpPr/>
      </dsp:nvSpPr>
      <dsp:spPr>
        <a:xfrm>
          <a:off x="1181818" y="2551579"/>
          <a:ext cx="6696969" cy="2087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128708"/>
                <a:satOff val="2016"/>
                <a:lumOff val="21229"/>
                <a:alphaOff val="0"/>
                <a:shade val="50000"/>
                <a:satMod val="110000"/>
                <a:lumMod val="70000"/>
              </a:schemeClr>
            </a:gs>
            <a:gs pos="65000">
              <a:schemeClr val="accent6">
                <a:shade val="80000"/>
                <a:hueOff val="-128708"/>
                <a:satOff val="2016"/>
                <a:lumOff val="21229"/>
                <a:alphaOff val="0"/>
                <a:shade val="90000"/>
                <a:satMod val="200000"/>
                <a:lumMod val="110000"/>
              </a:schemeClr>
            </a:gs>
            <a:gs pos="100000">
              <a:schemeClr val="accent6">
                <a:shade val="80000"/>
                <a:hueOff val="-128708"/>
                <a:satOff val="2016"/>
                <a:lumOff val="21229"/>
                <a:alphaOff val="0"/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  <a:ln>
          <a:noFill/>
        </a:ln>
        <a:effectLst>
          <a:reflection blurRad="12700" stA="25000" endPos="15000" dist="508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i="1" kern="1200" dirty="0">
              <a:solidFill>
                <a:srgbClr val="000000"/>
              </a:solidFill>
            </a:rPr>
            <a:t>Негорючая часть</a:t>
          </a:r>
          <a:r>
            <a:rPr lang="ru-RU" sz="2200" kern="1200" dirty="0">
              <a:solidFill>
                <a:srgbClr val="000000"/>
              </a:solidFill>
            </a:rPr>
            <a:t> (балласт) представляет собой содержание минеральных примесей, в которые входят зола и влага.</a:t>
          </a:r>
        </a:p>
      </dsp:txBody>
      <dsp:txXfrm>
        <a:off x="1242963" y="2612724"/>
        <a:ext cx="4035885" cy="1965365"/>
      </dsp:txXfrm>
    </dsp:sp>
    <dsp:sp modelId="{96CE2ABA-03FA-1644-A7A8-2CF27EAFB8DF}">
      <dsp:nvSpPr>
        <dsp:cNvPr id="0" name=""/>
        <dsp:cNvSpPr/>
      </dsp:nvSpPr>
      <dsp:spPr>
        <a:xfrm>
          <a:off x="5339993" y="1641129"/>
          <a:ext cx="1356976" cy="1356976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645313" y="1641129"/>
        <a:ext cx="746336" cy="10211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D5E5B-D1CE-4745-82ED-DE6C7244B1F8}">
      <dsp:nvSpPr>
        <dsp:cNvPr id="0" name=""/>
        <dsp:cNvSpPr/>
      </dsp:nvSpPr>
      <dsp:spPr>
        <a:xfrm>
          <a:off x="4333" y="0"/>
          <a:ext cx="2600000" cy="2226832"/>
        </a:xfrm>
        <a:prstGeom prst="upArrow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0000"/>
                <a:satMod val="110000"/>
                <a:lumMod val="70000"/>
              </a:schemeClr>
            </a:gs>
            <a:gs pos="65000">
              <a:schemeClr val="accent6">
                <a:shade val="50000"/>
                <a:hueOff val="0"/>
                <a:satOff val="0"/>
                <a:lumOff val="0"/>
                <a:alphaOff val="0"/>
                <a:shade val="90000"/>
                <a:satMod val="200000"/>
                <a:lumMod val="11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  <a:ln>
          <a:noFill/>
        </a:ln>
        <a:effectLst>
          <a:reflection blurRad="12700" stA="25000" endPos="15000" dist="508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97CA8D-70E5-2D42-A885-81AE1D89A33E}">
      <dsp:nvSpPr>
        <dsp:cNvPr id="0" name=""/>
        <dsp:cNvSpPr/>
      </dsp:nvSpPr>
      <dsp:spPr>
        <a:xfrm>
          <a:off x="2682333" y="0"/>
          <a:ext cx="4412121" cy="2226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0" rIns="213360" bIns="213360" numCol="1" spcCol="1270" anchor="ctr" anchorCtr="0">
          <a:noAutofit/>
        </a:bodyPr>
        <a:lstStyle/>
        <a:p>
          <a:pPr marL="0" lvl="0" indent="0" algn="l" defTabSz="13335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000" kern="1200" dirty="0" err="1"/>
            <a:t>естественное</a:t>
          </a:r>
          <a:r>
            <a:rPr lang="en-US" sz="3000" kern="1200" dirty="0"/>
            <a:t> </a:t>
          </a:r>
          <a:endParaRPr lang="ru-RU" sz="3000" kern="1200" dirty="0"/>
        </a:p>
        <a:p>
          <a:pPr marL="0" lvl="0" indent="0" algn="l" defTabSz="13335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000" kern="1200" dirty="0"/>
            <a:t>(</a:t>
          </a:r>
          <a:r>
            <a:rPr lang="en-US" sz="3000" kern="1200" dirty="0" err="1"/>
            <a:t>не</a:t>
          </a:r>
          <a:r>
            <a:rPr lang="en-US" sz="3000" kern="1200" dirty="0"/>
            <a:t> </a:t>
          </a:r>
          <a:r>
            <a:rPr lang="en-US" sz="3000" kern="1200" dirty="0" err="1"/>
            <a:t>требующее</a:t>
          </a:r>
          <a:r>
            <a:rPr lang="en-US" sz="3000" kern="1200" dirty="0"/>
            <a:t> </a:t>
          </a:r>
          <a:r>
            <a:rPr lang="en-US" sz="3000" kern="1200" dirty="0" err="1"/>
            <a:t>предварительной</a:t>
          </a:r>
          <a:r>
            <a:rPr lang="en-US" sz="3000" kern="1200" dirty="0"/>
            <a:t> </a:t>
          </a:r>
          <a:r>
            <a:rPr lang="en-US" sz="3000" kern="1200" dirty="0" err="1"/>
            <a:t>переработки</a:t>
          </a:r>
          <a:r>
            <a:rPr lang="en-US" sz="3000" kern="1200" dirty="0"/>
            <a:t>)</a:t>
          </a:r>
        </a:p>
      </dsp:txBody>
      <dsp:txXfrm>
        <a:off x="2682333" y="0"/>
        <a:ext cx="4412121" cy="2226832"/>
      </dsp:txXfrm>
    </dsp:sp>
    <dsp:sp modelId="{214D85A5-84F3-0D44-8849-AE2AB8988429}">
      <dsp:nvSpPr>
        <dsp:cNvPr id="0" name=""/>
        <dsp:cNvSpPr/>
      </dsp:nvSpPr>
      <dsp:spPr>
        <a:xfrm>
          <a:off x="784333" y="2412402"/>
          <a:ext cx="2600000" cy="2226832"/>
        </a:xfrm>
        <a:prstGeom prst="downArrow">
          <a:avLst/>
        </a:prstGeom>
        <a:gradFill rotWithShape="0">
          <a:gsLst>
            <a:gs pos="0">
              <a:schemeClr val="accent6">
                <a:shade val="50000"/>
                <a:hueOff val="-162515"/>
                <a:satOff val="4432"/>
                <a:lumOff val="38006"/>
                <a:alphaOff val="0"/>
                <a:shade val="50000"/>
                <a:satMod val="110000"/>
                <a:lumMod val="70000"/>
              </a:schemeClr>
            </a:gs>
            <a:gs pos="65000">
              <a:schemeClr val="accent6">
                <a:shade val="50000"/>
                <a:hueOff val="-162515"/>
                <a:satOff val="4432"/>
                <a:lumOff val="38006"/>
                <a:alphaOff val="0"/>
                <a:shade val="90000"/>
                <a:satMod val="200000"/>
                <a:lumMod val="110000"/>
              </a:schemeClr>
            </a:gs>
            <a:gs pos="100000">
              <a:schemeClr val="accent6">
                <a:shade val="50000"/>
                <a:hueOff val="-162515"/>
                <a:satOff val="4432"/>
                <a:lumOff val="38006"/>
                <a:alphaOff val="0"/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  <a:ln>
          <a:noFill/>
        </a:ln>
        <a:effectLst>
          <a:reflection blurRad="12700" stA="25000" endPos="15000" dist="508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BD9886-39AC-9842-A1F9-70AB5D6667C0}">
      <dsp:nvSpPr>
        <dsp:cNvPr id="0" name=""/>
        <dsp:cNvSpPr/>
      </dsp:nvSpPr>
      <dsp:spPr>
        <a:xfrm>
          <a:off x="3462333" y="2412402"/>
          <a:ext cx="4412121" cy="2226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0" rIns="213360" bIns="213360" numCol="1" spcCol="1270" anchor="ctr" anchorCtr="0">
          <a:noAutofit/>
        </a:bodyPr>
        <a:lstStyle/>
        <a:p>
          <a:pPr marL="0" lvl="0" indent="0" algn="l" defTabSz="13335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3000" kern="1200" dirty="0"/>
            <a:t>Искусственное</a:t>
          </a:r>
        </a:p>
        <a:p>
          <a:pPr marL="0" lvl="0" indent="0" algn="l" defTabSz="13335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3000" kern="1200" dirty="0"/>
            <a:t>(предварительно перерабатываемое) </a:t>
          </a:r>
          <a:endParaRPr lang="en-US" sz="3000" kern="1200" dirty="0"/>
        </a:p>
      </dsp:txBody>
      <dsp:txXfrm>
        <a:off x="3462333" y="2412402"/>
        <a:ext cx="4412121" cy="2226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646113" y="1447800"/>
            <a:ext cx="7851775" cy="3200400"/>
          </a:xfrm>
          <a:prstGeom prst="rect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1537447"/>
            <a:ext cx="7826281" cy="1627093"/>
          </a:xfrm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13" y="3218329"/>
            <a:ext cx="7826281" cy="86061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300"/>
              </a:spcBef>
              <a:buFont typeface="Wingdings 2" pitchFamily="18" charset="2"/>
              <a:buNone/>
              <a:defRPr sz="1800" kern="1200">
                <a:gradFill>
                  <a:gsLst>
                    <a:gs pos="0">
                      <a:schemeClr val="tx1">
                        <a:lumMod val="85000"/>
                      </a:schemeClr>
                    </a:gs>
                    <a:gs pos="100000">
                      <a:schemeClr val="tx1"/>
                    </a:gs>
                  </a:gsLst>
                  <a:lin ang="16200000" scaled="1"/>
                </a:gra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B0081-8641-42C6-BC5D-6F10B468CD30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55B4-9B50-45A7-A21D-3357E8588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280988" y="25876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Freeform 8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2856" y="1600200"/>
            <a:ext cx="3931920" cy="56673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792" y="457200"/>
            <a:ext cx="3474720" cy="510235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2856" y="2240280"/>
            <a:ext cx="3931920" cy="2103120"/>
          </a:xfrm>
        </p:spPr>
        <p:txBody>
          <a:bodyPr rtlCol="0">
            <a:normAutofit/>
          </a:bodyPr>
          <a:lstStyle>
            <a:lvl1pPr marL="0" indent="0">
              <a:buNone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362DD-C1B5-4657-BD71-BC0218843C79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BC335-8759-48D1-847A-C70CD71EA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8577263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9C361-7725-4A26-88A3-C20ECA3867FF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CBA0A-7FA0-44D3-932C-D67D47B77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4745038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575" y="458788"/>
            <a:ext cx="4114800" cy="3884612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1353312"/>
          </a:xfrm>
        </p:spPr>
        <p:txBody>
          <a:bodyPr anchor="t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A00B6-3E0A-43A5-815B-B1A202E2AC38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90AA3-C48C-4D12-A044-15F6C4900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75" y="4920520"/>
            <a:ext cx="3931920" cy="566738"/>
          </a:xfrm>
        </p:spPr>
        <p:txBody>
          <a:bodyPr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575" y="5563458"/>
            <a:ext cx="3931920" cy="652462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927918" y="4899025"/>
            <a:ext cx="3931920" cy="135245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300"/>
              </a:spcBef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12" name="Media Placeholder 11"/>
          <p:cNvSpPr>
            <a:spLocks noGrp="1"/>
          </p:cNvSpPr>
          <p:nvPr>
            <p:ph type="media" sz="quarter" idx="14"/>
          </p:nvPr>
        </p:nvSpPr>
        <p:spPr>
          <a:xfrm>
            <a:off x="282575" y="458788"/>
            <a:ext cx="8577263" cy="3849624"/>
          </a:xfrm>
          <a:noFill/>
          <a:ln w="44450">
            <a:solidFill>
              <a:schemeClr val="bg1"/>
            </a:solidFill>
            <a:miter lim="800000"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/>
              <a:t>Click icon to add media</a:t>
            </a:r>
            <a:endParaRPr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2BD41-BEAF-4568-8FFD-68D21E71879E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E88E-15F4-46E4-BAC7-ADECB18EA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280988" y="1525588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Freeform 7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C7FC3-45A2-4934-87EF-FF081F3342F8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A0D0D-4D83-4C72-95C3-91B13158E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280988" y="25876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Freeform 7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458788"/>
            <a:ext cx="1447800" cy="5792787"/>
          </a:xfrm>
        </p:spPr>
        <p:txBody>
          <a:bodyPr vert="eaVert"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0" y="458788"/>
            <a:ext cx="6521450" cy="5792787"/>
          </a:xfrm>
        </p:spPr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9AFE7-8D76-4B44-BA16-A8BF00223278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3BED0-94AF-4CF8-B74B-9DFE6609A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/>
          <p:nvPr/>
        </p:nvSpPr>
        <p:spPr>
          <a:xfrm>
            <a:off x="280988" y="1525588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Freeform 19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94CF-9574-44B5-941C-E3CBC8ACFAC0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DC78-BB2D-4FEF-B886-43EF0AF9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371725" y="381000"/>
            <a:ext cx="4400550" cy="3048000"/>
          </a:xfrm>
          <a:noFill/>
          <a:ln w="44450">
            <a:solidFill>
              <a:schemeClr val="bg1"/>
            </a:solidFill>
            <a:miter lim="800000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ru-RU" noProof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350" y="4146363"/>
            <a:ext cx="7856538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350" y="5620871"/>
            <a:ext cx="7856538" cy="614081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2540-FA7C-4CAD-98AE-1BCEC5C9A203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F9DBD-76AE-44C6-AF14-3E1212C2A25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17059"/>
            <a:ext cx="7772400" cy="1655064"/>
          </a:xfrm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62979"/>
            <a:ext cx="7772400" cy="1500187"/>
          </a:xfrm>
        </p:spPr>
        <p:txBody>
          <a:bodyPr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19D3C-31A3-4042-B14B-433DBE9D561C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0ADFA-0411-4A5D-A64E-85DA9DD50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5"/>
          <p:cNvSpPr/>
          <p:nvPr/>
        </p:nvSpPr>
        <p:spPr>
          <a:xfrm>
            <a:off x="280988" y="1525588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Freeform 16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501" y="1600200"/>
            <a:ext cx="3749040" cy="4651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884FC-137C-4D7C-B596-F6DA9852C5F5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DF41B-F967-4FDD-8105-A07CF2CC3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9"/>
          <p:cNvSpPr/>
          <p:nvPr/>
        </p:nvSpPr>
        <p:spPr>
          <a:xfrm>
            <a:off x="280988" y="1525588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Freeform 10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350" y="1532964"/>
            <a:ext cx="3749040" cy="833718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50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2601" y="1532964"/>
            <a:ext cx="3749040" cy="833718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2362200"/>
            <a:ext cx="3749040" cy="38893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4EDC1-9FD3-461E-B00F-97E3879FAA91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D41C-25E9-47F1-A603-5310784C6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/>
          <p:nvPr/>
        </p:nvSpPr>
        <p:spPr>
          <a:xfrm>
            <a:off x="280988" y="1525588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Freeform 6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Freeform 7"/>
          <p:cNvSpPr/>
          <p:nvPr/>
        </p:nvSpPr>
        <p:spPr>
          <a:xfrm>
            <a:off x="280988" y="1525588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Freeform 8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Freeform 9"/>
          <p:cNvSpPr/>
          <p:nvPr/>
        </p:nvSpPr>
        <p:spPr>
          <a:xfrm>
            <a:off x="280988" y="1525588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Freeform 10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Freeform 11"/>
          <p:cNvSpPr/>
          <p:nvPr/>
        </p:nvSpPr>
        <p:spPr>
          <a:xfrm>
            <a:off x="280988" y="1525588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Freeform 12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9AF4F-3AC0-443D-87C2-43078F0AD571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93D42-19EF-45AB-A65F-5757D3249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69CB9-703B-4116-AA3B-DCEC0ED3199F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AA00D-898C-4205-9F29-AF66F4BDA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280988" y="25876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Freeform 8"/>
          <p:cNvSpPr/>
          <p:nvPr/>
        </p:nvSpPr>
        <p:spPr>
          <a:xfrm>
            <a:off x="280988" y="6399213"/>
            <a:ext cx="8558212" cy="0"/>
          </a:xfrm>
          <a:custGeom>
            <a:avLst/>
            <a:gdLst>
              <a:gd name="connsiteX0" fmla="*/ 0 w 8592671"/>
              <a:gd name="connsiteY0" fmla="*/ 0 h 0"/>
              <a:gd name="connsiteX1" fmla="*/ 8592671 w 859267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592671">
                <a:moveTo>
                  <a:pt x="0" y="0"/>
                </a:moveTo>
                <a:lnTo>
                  <a:pt x="8592671" y="0"/>
                </a:lnTo>
              </a:path>
            </a:pathLst>
          </a:custGeom>
          <a:ln w="31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0" y="802910"/>
            <a:ext cx="3474720" cy="1162050"/>
          </a:xfrm>
        </p:spPr>
        <p:txBody>
          <a:bodyPr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2010" y="449705"/>
            <a:ext cx="3931920" cy="57813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340" y="2057399"/>
            <a:ext cx="3474720" cy="37338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84F77-3838-485A-9EFB-D55814C7DB52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EF9C8-C0CC-4BBA-8517-564B6641A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41350" y="107950"/>
            <a:ext cx="7856538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9125" y="1600200"/>
            <a:ext cx="7878763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D74FC2-900F-4592-A318-93D08192AB4F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988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622186-C3AA-4796-94D0-7CEABD2B5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0" r:id="rId4"/>
    <p:sldLayoutId id="2147483765" r:id="rId5"/>
    <p:sldLayoutId id="2147483766" r:id="rId6"/>
    <p:sldLayoutId id="2147483767" r:id="rId7"/>
    <p:sldLayoutId id="2147483761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Font typeface="Wingdings 2" pitchFamily="18" charset="2"/>
        <a:buChar char="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Font typeface="Wingdings 2" pitchFamily="18" charset="2"/>
        <a:buChar char="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B29C2-72B3-4BE0-B279-29C5FF00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709-D6D9-4F80-9E36-ED5E20569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E7ACA24-30B8-4F86-B481-96DD247FB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295D51-E479-413C-A348-B0DE4F43765F}"/>
              </a:ext>
            </a:extLst>
          </p:cNvPr>
          <p:cNvSpPr txBox="1"/>
          <p:nvPr/>
        </p:nvSpPr>
        <p:spPr>
          <a:xfrm>
            <a:off x="125759" y="1320045"/>
            <a:ext cx="8892480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Дисциплина «Основы технической эксплуатации транспортной техники»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Лекция №15 «</a:t>
            </a:r>
            <a:r>
              <a:rPr lang="ru-RU" sz="3600" b="1" dirty="0">
                <a:solidFill>
                  <a:schemeClr val="bg1"/>
                </a:solidFill>
              </a:rPr>
              <a:t>Топливо и заправка</a:t>
            </a:r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</a:t>
            </a:r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Камзанов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Нурбол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Садыканович</a:t>
            </a:r>
            <a:endParaRPr lang="ru-RU" b="1" i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магистр </a:t>
            </a:r>
            <a:r>
              <a:rPr lang="ru-RU" b="1" dirty="0" err="1">
                <a:solidFill>
                  <a:schemeClr val="bg1"/>
                </a:solidFill>
              </a:rPr>
              <a:t>техн.наук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сениор</a:t>
            </a:r>
            <a:r>
              <a:rPr lang="ru-RU" b="1" dirty="0">
                <a:solidFill>
                  <a:schemeClr val="bg1"/>
                </a:solidFill>
              </a:rPr>
              <a:t> лектор кафедры «Технологические машины и транспорт»</a:t>
            </a:r>
            <a:br>
              <a:rPr lang="en-US" b="1" dirty="0"/>
            </a:br>
            <a:br>
              <a:rPr lang="ru-RU" b="1" dirty="0"/>
            </a:br>
            <a:r>
              <a:rPr lang="en-US" b="1" i="0" dirty="0" err="1">
                <a:solidFill>
                  <a:schemeClr val="bg1"/>
                </a:solidFill>
                <a:effectLst/>
                <a:latin typeface="Segoe UI Webfont"/>
              </a:rPr>
              <a:t>n.kamzanov@satbayev.university</a:t>
            </a:r>
            <a:br>
              <a:rPr lang="en-US" b="1" dirty="0"/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17B5ECE-979D-4E4C-9B9D-70B5BF0A61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53" y="372231"/>
            <a:ext cx="4178893" cy="94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86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dirty="0">
                <a:latin typeface="+mn-lt"/>
              </a:rPr>
              <a:t>Топливо для дизельных двигателей 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Char char="ü"/>
              <a:defRPr/>
            </a:pPr>
            <a:r>
              <a:rPr lang="ru-RU" dirty="0"/>
              <a:t>Отличительной чертой процессов, происходящих в дизельном двигателе, является особенность приготовления и воспламенения рабочей смеси. В дизельном двигателе воздух и топливо подаются в камеру сгорания раздельно. Топливо под давлением впрыскивается непосредственно в среду сжатого нагревшегося в цилиндре двигателя воздуха, где за очень небольшой период образуется топливно-воздушная смесь, которая самовоспламеняется. Более высокая экономичность дизельных двигателей в сравнении с карбюраторными определяется своевременным воспламенением и полным сгоранием впрыснутого топлива благодаря увеличенной степени сжатия и достаточному количеству кислорода для сгорания.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23838" y="509588"/>
            <a:ext cx="8274050" cy="1309687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b="1" dirty="0">
                <a:latin typeface="+mn-lt"/>
              </a:rPr>
              <a:t>В качестве топлива для дизельных двигателей используются дизельные топлива различных марок, которые должны отвечать следующим требованиям.</a:t>
            </a:r>
            <a:br>
              <a:rPr lang="ru-RU" sz="2400" b="1" dirty="0">
                <a:latin typeface="+mn-lt"/>
              </a:rPr>
            </a:br>
            <a:endParaRPr 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8" y="1600200"/>
            <a:ext cx="8301037" cy="4638675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/>
              <a:t>	1 Дизельное топливо должно отличаться высокой самовоспламеняемостью. 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/>
              <a:t>	2 Дизельное топливо должно обеспечивать нормальное смесеоб­разование, которое зависит от следующих факторов: температуры и давления в камере сгорания, надежности подачи топлива, степени распыливания топлива при впрыске, физико-химических свойств топлива.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/>
              <a:t>	3  Дизельное топливо должно обладать надлежащей  испаряемостью, которая определяет скорость смесеобразования и полноту испарения топлива. 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/>
              <a:t>	4  Дизельное топливо не должно вызывать образования смол, осадков и коррозии.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41350" y="509588"/>
            <a:ext cx="7856538" cy="1309687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000" b="1" dirty="0">
                <a:latin typeface="+mn-lt"/>
              </a:rPr>
              <a:t>Промышленностью выпускается дизельное топливо следующих марок:</a:t>
            </a:r>
            <a:br>
              <a:rPr lang="ru-RU" sz="3000" b="1" dirty="0">
                <a:latin typeface="+mn-lt"/>
              </a:rPr>
            </a:br>
            <a:endParaRPr lang="en-US" sz="3000" b="1" dirty="0">
              <a:latin typeface="+mn-lt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19125" y="1600200"/>
            <a:ext cx="7878763" cy="3165475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</a:pPr>
            <a:r>
              <a:rPr lang="ru-RU"/>
              <a:t>Л – летнее, рекомендуемое для эксплуатации дизелей при температуре окружающего воздуха 0° С и выше;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ru-RU"/>
              <a:t>3 – зимнее для эксплуатации дизелей при температуре окру­жающего воздуха минус 20° С и выше;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ru-RU"/>
              <a:t>ЗС – зимнее северное для эксплуатации дизелей при температуре окружающего воздуха минус 30° С и выше;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ru-RU"/>
              <a:t>А – арктическое для эксплуатации при температуре окружающего воздуха минус 50° С и выше.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 </a:t>
            </a:r>
            <a:r>
              <a:rPr lang="ru-RU" sz="4000" b="1" dirty="0">
                <a:latin typeface="+mn-lt"/>
              </a:rPr>
              <a:t>Хранение, транспортирование и раздача топлива</a:t>
            </a:r>
            <a:r>
              <a:rPr lang="ru-RU" sz="4000" dirty="0">
                <a:latin typeface="+mn-lt"/>
              </a:rPr>
              <a:t> 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99463" cy="4638675"/>
          </a:xfrm>
        </p:spPr>
        <p:txBody>
          <a:bodyPr rtlCol="0">
            <a:normAutofit fontScale="92500" lnSpcReduction="10000"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defRPr/>
            </a:pPr>
            <a:r>
              <a:rPr lang="ru-RU" dirty="0"/>
              <a:t>Топливо хранится в условиях нефтескладов, общая вместимость резервуаров которых 40 – 1200 м</a:t>
            </a:r>
            <a:r>
              <a:rPr lang="ru-RU" baseline="30000" dirty="0"/>
              <a:t>3</a:t>
            </a:r>
            <a:r>
              <a:rPr lang="ru-RU" dirty="0"/>
              <a:t>. Нефтесклады проектируются в двух вариантах: с расположением всех резервуаров под землей; с расположением основных резервуаров для хранения топлива на поверхности земли, а раздаточных резервуаров под землей.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/>
              <a:buChar char="o"/>
              <a:defRPr/>
            </a:pPr>
            <a:r>
              <a:rPr lang="ru-RU" dirty="0"/>
              <a:t>Основным свойством жидкого топлива, определяющим условия его хранения, является огнеопасность (взрывчатость). Поэтому необходимо предусмотреть меры, обеспечивающие полную безопас­ность при хранении топлива. Существуют различные системы хранения топлива в резервуарах, отвечающие требованиям безопасности: система с огневыми предохранителями, с применением защитных инертных газов с защитной гидравлической средой и система, основанная на принципе насыщения.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spcBef>
                <a:spcPct val="0"/>
              </a:spcBef>
            </a:pPr>
            <a:r>
              <a:rPr lang="ru-RU"/>
              <a:t>Широко применяют передвижные механизированные заправочные агрегаты, что определяется особенностями транспортного строительства, осуществляемого на значительном расстоянии от стационарных баз технического обслуживания и значительной протяжен­ностью выполнения работ. Эти средства обычно представляют собой автомобиль или прицеп с цистерной вместимостью от 1300 до 2400 л, а также механизмами для раздачи топлива потребителям.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52475" y="346075"/>
            <a:ext cx="7856538" cy="8223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>
                <a:latin typeface="+mn-lt"/>
              </a:rPr>
              <a:t>Топливо</a:t>
            </a:r>
            <a:endParaRPr lang="en-US" sz="4000" b="1" dirty="0">
              <a:latin typeface="+mn-lt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spcBef>
                <a:spcPts val="0"/>
              </a:spcBef>
              <a:defRPr/>
            </a:pPr>
            <a:r>
              <a:rPr lang="ru-RU" dirty="0"/>
              <a:t>Топливо должно отвечать следующим основным требованиям: при сгорании выделять возможно большее количество теплоты, легко загораться и развивать высокую температуру, быть достаточно дешевым, сохранять свои свойства при хранении, а также не выделять вещества, загрязняющие окружающую среду.</a:t>
            </a:r>
          </a:p>
          <a:p>
            <a:pPr marL="0" indent="0" algn="just" eaLnBrk="1" hangingPunct="1">
              <a:spcBef>
                <a:spcPts val="0"/>
              </a:spcBef>
              <a:defRPr/>
            </a:pPr>
            <a:r>
              <a:rPr lang="ru-RU" dirty="0"/>
              <a:t>Перечисленным требованиям наиболее полно отвечают вещества органического происхождения: нефть, природные газы, уголь, дрова, горючие сланцы и торф.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123825"/>
            <a:ext cx="7856538" cy="13096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sz="4111" b="1" dirty="0"/>
            </a:br>
            <a:r>
              <a:rPr lang="ru-RU" sz="4000" b="1" dirty="0">
                <a:latin typeface="+mn-lt"/>
              </a:rPr>
              <a:t>Общая классификация топлива</a:t>
            </a:r>
            <a:br>
              <a:rPr lang="ru-RU" sz="4000" dirty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763" y="1086796"/>
          <a:ext cx="8132619" cy="5153634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98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3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7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388">
                <a:tc rowSpan="2">
                  <a:txBody>
                    <a:bodyPr/>
                    <a:lstStyle/>
                    <a:p>
                      <a:pPr algn="ctr"/>
                      <a:r>
                        <a:rPr lang="ru-RU" sz="2300" b="1" dirty="0">
                          <a:solidFill>
                            <a:srgbClr val="000000"/>
                          </a:solidFill>
                        </a:rPr>
                        <a:t>Агрегатное состояние</a:t>
                      </a:r>
                      <a:endParaRPr lang="en-US" sz="23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300" b="1" dirty="0">
                          <a:solidFill>
                            <a:srgbClr val="000000"/>
                          </a:solidFill>
                        </a:rPr>
                        <a:t>Происхождение</a:t>
                      </a:r>
                      <a:endParaRPr lang="en-US" sz="23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7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>
                          <a:solidFill>
                            <a:srgbClr val="000000"/>
                          </a:solidFill>
                        </a:rPr>
                        <a:t>естественное</a:t>
                      </a:r>
                      <a:endParaRPr lang="en-US" sz="23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искусственное</a:t>
                      </a:r>
                      <a:r>
                        <a:rPr lang="ru-RU" sz="2300" b="1" dirty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sz="23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Жидкое</a:t>
                      </a:r>
                    </a:p>
                    <a:p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dirty="0">
                          <a:solidFill>
                            <a:srgbClr val="000000"/>
                          </a:solidFill>
                        </a:rPr>
                        <a:t>нефть</a:t>
                      </a:r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Бензин, керосин, дизельное топливо, спирт, бензол, смолы (каменноугольная, торфяная, сланцевая) и др.</a:t>
                      </a:r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46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Газообразное</a:t>
                      </a:r>
                    </a:p>
                    <a:p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Природный и нефтепромысловый газы</a:t>
                      </a:r>
                    </a:p>
                    <a:p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Газы: генераторный, водяной, светильный, коксовый, нефтеперерабатывающих заводов и др.</a:t>
                      </a:r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7449">
                <a:tc>
                  <a:txBody>
                    <a:bodyPr/>
                    <a:lstStyle/>
                    <a:p>
                      <a:r>
                        <a:rPr lang="ru-RU" sz="1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Твердое</a:t>
                      </a:r>
                      <a:r>
                        <a:rPr lang="ru-RU" sz="1900" dirty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Ископаемые угли, горючие сланцы, торф, дрова</a:t>
                      </a:r>
                    </a:p>
                    <a:p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Каменноугольный кокс, брикитированное и пылевидное топливо, древесный уголь и др.</a:t>
                      </a:r>
                      <a:r>
                        <a:rPr lang="ru-RU" sz="190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  <a:p>
                      <a:endParaRPr lang="en-US" sz="19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61938"/>
            <a:ext cx="7856538" cy="10334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ru-RU" sz="2800" b="1" dirty="0">
                <a:latin typeface="+mn-lt"/>
              </a:rPr>
            </a:br>
            <a:br>
              <a:rPr lang="ru-RU" sz="2800" b="1" dirty="0">
                <a:latin typeface="+mn-lt"/>
              </a:rPr>
            </a:b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Топливо независимо от состояния и происхождения состоит из: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8565" y="1600200"/>
          <a:ext cx="7878788" cy="4639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06375" y="577850"/>
            <a:ext cx="8615363" cy="1309688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000" b="1" dirty="0">
                <a:solidFill>
                  <a:srgbClr val="000000"/>
                </a:solidFill>
                <a:latin typeface="+mn-lt"/>
              </a:rPr>
              <a:t>Горючие вещества, входящие в состав топлива, характеризуются различной молекулярной массой с трудно устанавливаемой химической природой. В связи с этим, характеризуя химический состав и свойства топлив, обычно определяют их элементарный состав.</a:t>
            </a:r>
            <a:br>
              <a:rPr lang="ru-RU" sz="2000" dirty="0">
                <a:latin typeface="+mn-lt"/>
              </a:rPr>
            </a:br>
            <a:endParaRPr lang="en-US" sz="2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Углерод (С) – основная горючая часть топлива. Увеличение его содержания повышает тепловую ценность топлива. Для различных топлив содержание углерода находится в пределах от 57 до 97%.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Водород (Н) – вторая по значимости горючая составляющая топлива. Содержание водорода в топливе составляет до 25%, однако в сравнении с углеродом при его сгорании выделяется теплоты в 4 ра­за больше.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Кислород (О) является внутренним балластом топлива, так как он не горит и не выделяет тепла. В зависимости от вида топлива в нем содержится от 0,5 до 43% кислорода.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Азот (</a:t>
            </a:r>
            <a:r>
              <a:rPr lang="en-US" b="1" dirty="0"/>
              <a:t>N</a:t>
            </a:r>
            <a:r>
              <a:rPr lang="ru-RU" b="1" dirty="0"/>
              <a:t>) относится к инертным частям топлива и также является его внутренним балластом. Его содержание невелико и находится в пределах от 0,5 до 1,5%.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612775"/>
            <a:ext cx="8307388" cy="5441950"/>
          </a:xfrm>
        </p:spPr>
        <p:txBody>
          <a:bodyPr rtlCol="0">
            <a:normAutofit fontScale="70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10" b="1" dirty="0"/>
              <a:t>Сера (</a:t>
            </a:r>
            <a:r>
              <a:rPr lang="en-US" sz="2710" b="1" dirty="0"/>
              <a:t>S</a:t>
            </a:r>
            <a:r>
              <a:rPr lang="ru-RU" sz="2710" b="1" dirty="0"/>
              <a:t>) является вредной составляющей топлива, несмотря на то что при ее сгорании выделяется тепло. Это определяется образованием сернистого и серного ангидридов, которые вызывают газовую коррозию металлических поверхностей. Содержание серы в твердом топливе колеблется от долей процента до 8%, а в нефтях от 0,1 до 5% и редко более.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10" b="1" dirty="0"/>
              <a:t>Зола (А) представляет собой негорючий остаток, образующийся после сгорания топлива, который вредно сказывается на процессе горения (снижение теплоты сгорания, ухудшение загораемости и др.).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10" b="1" dirty="0"/>
              <a:t>Влага  относится к вредным примесям топлива, так как, отбирая часть теплоты на свое испарение, снижает теплоту и темпера­туру сгорания топлива.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10" b="1" dirty="0"/>
              <a:t>Минеральные примеси (золу и влагу) принято подразделять на внешние и внутренние. Первые попадают в топливо из окружающей среды при его добыче, транспортировании или хранении, а вторые входят в его химический состав.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20738" y="360363"/>
            <a:ext cx="7856537" cy="8350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>
                <a:latin typeface="+mn-lt"/>
              </a:rPr>
              <a:t>Горение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i="1" dirty="0"/>
              <a:t>	</a:t>
            </a:r>
            <a:r>
              <a:rPr lang="ru-RU" b="1" i="1" dirty="0"/>
              <a:t>Горение</a:t>
            </a:r>
            <a:r>
              <a:rPr lang="ru-RU" b="1" dirty="0"/>
              <a:t> представляет собой химический процесс соединения горючего вещества и окислителя, сопровождающийся интенсивным выделением тепла и резким повышением температуры. Практически горение представляет собой процесс окисления топлива кислородом воздуха. В результате этого выделяется тепловая энергия.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/>
              <a:t>	Процесс горения топлива может протекать как при недостатке, так и при избытке окислителя. Полное сгорание топлива происходит при таком соотношении топлива и окислителя, которое соответствует химическим реакциям полного окисления горючих элементов.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41350" y="484188"/>
            <a:ext cx="7856538" cy="93345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4000" b="1" dirty="0">
                <a:latin typeface="+mn-lt"/>
              </a:rPr>
              <a:t>Топливо подразделяется на:</a:t>
            </a:r>
            <a:endParaRPr lang="en-US" sz="40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8565" y="1600200"/>
          <a:ext cx="7878788" cy="4639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800" b="1" dirty="0">
                <a:latin typeface="+mn-lt"/>
              </a:rPr>
              <a:t>Топливо для карбюраторных двигателей</a:t>
            </a:r>
            <a:r>
              <a:rPr lang="ru-RU" sz="3800" dirty="0">
                <a:latin typeface="+mn-lt"/>
              </a:rPr>
              <a:t> </a:t>
            </a:r>
            <a:endParaRPr lang="en-US" sz="3800" dirty="0">
              <a:latin typeface="+mn-lt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31850" y="1600200"/>
            <a:ext cx="7827963" cy="434340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/>
              <a:t>	</a:t>
            </a:r>
            <a:r>
              <a:rPr lang="ru-RU" b="1"/>
              <a:t>В качестве топлива для карбюраторных двигателей используются бензины различных видов и которые должны отвечать следующим требованиям:</a:t>
            </a:r>
          </a:p>
          <a:p>
            <a:pPr marL="0" indent="0"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/>
              <a:t>	1  Иметь хорошие смесеобразующие свойства, </a:t>
            </a:r>
          </a:p>
          <a:p>
            <a:pPr marL="0" indent="0"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/>
              <a:t>т. е. образовывать горючие смеси заданного состава. </a:t>
            </a:r>
          </a:p>
          <a:p>
            <a:pPr marL="0" indent="0"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/>
              <a:t>	2  Обладать  достаточной   детонационной   стойкостью,   обеспе­чивая нормальное сгорание горючей смеси. </a:t>
            </a:r>
          </a:p>
          <a:p>
            <a:pPr marL="0" indent="0"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/>
              <a:t>	3 Иметь высокую стабильность против окисления, не вызывать образования смол и коррозии металлов. </a:t>
            </a:r>
            <a:endParaRPr lang="en-US" b="1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hibi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xhibi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0000"/>
                <a:satMod val="110000"/>
                <a:lumMod val="70000"/>
              </a:schemeClr>
            </a:gs>
            <a:gs pos="50000">
              <a:schemeClr val="phClr">
                <a:tint val="80000"/>
                <a:satMod val="135000"/>
              </a:schemeClr>
            </a:gs>
            <a:gs pos="100000">
              <a:schemeClr val="phClr">
                <a:tint val="3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10000"/>
                <a:lumMod val="70000"/>
              </a:schemeClr>
            </a:gs>
            <a:gs pos="65000">
              <a:schemeClr val="phClr">
                <a:shade val="90000"/>
                <a:satMod val="200000"/>
                <a:lumMod val="110000"/>
              </a:schemeClr>
            </a:gs>
            <a:gs pos="100000">
              <a:schemeClr val="phClr">
                <a:tint val="90000"/>
                <a:shade val="100000"/>
                <a:satMod val="250000"/>
                <a:lumMod val="150000"/>
              </a:schemeClr>
            </a:gs>
          </a:gsLst>
          <a:lin ang="16200000" scaled="1"/>
        </a:gradFill>
      </a:fillStyleLst>
      <a:lnStyleLst>
        <a:ln w="31750" cap="flat" cmpd="sng" algn="ctr">
          <a:solidFill>
            <a:schemeClr val="phClr"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alpha val="95000"/>
            </a:schemeClr>
          </a:solidFill>
          <a:prstDash val="solid"/>
        </a:ln>
        <a:ln w="50800" cap="flat" cmpd="sng" algn="ctr">
          <a:solidFill>
            <a:schemeClr val="phClr">
              <a:alpha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5000" endPos="15000" dist="50800" dir="5400000" sy="-100000" rotWithShape="0"/>
          </a:effectLst>
        </a:effectStyle>
        <a:effectStyle>
          <a:effectLst>
            <a:innerShdw blurRad="76200" dist="25400" dir="5400000">
              <a:srgbClr val="FFFFFF">
                <a:alpha val="50000"/>
              </a:srgbClr>
            </a:innerShdw>
            <a:outerShdw blurRad="254000" dist="254000" dir="5400000" sx="90000" sy="-30000" rotWithShape="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  <a:lumMod val="30000"/>
              </a:schemeClr>
              <a:schemeClr val="phClr">
                <a:tint val="70000"/>
                <a:satMod val="500000"/>
                <a:lumMod val="5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48</TotalTime>
  <Words>1154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Courier New</vt:lpstr>
      <vt:lpstr>Segoe UI Webfont</vt:lpstr>
      <vt:lpstr>Times New Roman</vt:lpstr>
      <vt:lpstr>Wingdings</vt:lpstr>
      <vt:lpstr>Wingdings 2</vt:lpstr>
      <vt:lpstr>Exhibit</vt:lpstr>
      <vt:lpstr>Презентация PowerPoint</vt:lpstr>
      <vt:lpstr>Топливо</vt:lpstr>
      <vt:lpstr> Общая классификация топлива </vt:lpstr>
      <vt:lpstr>   Топливо независимо от состояния и происхождения состоит из:</vt:lpstr>
      <vt:lpstr>Горючие вещества, входящие в состав топлива, характеризуются различной молекулярной массой с трудно устанавливаемой химической природой. В связи с этим, характеризуя химический состав и свойства топлив, обычно определяют их элементарный состав. </vt:lpstr>
      <vt:lpstr>Презентация PowerPoint</vt:lpstr>
      <vt:lpstr>Горение</vt:lpstr>
      <vt:lpstr>Топливо подразделяется на:</vt:lpstr>
      <vt:lpstr>Топливо для карбюраторных двигателей </vt:lpstr>
      <vt:lpstr>Топливо для дизельных двигателей </vt:lpstr>
      <vt:lpstr>В качестве топлива для дизельных двигателей используются дизельные топлива различных марок, которые должны отвечать следующим требованиям. </vt:lpstr>
      <vt:lpstr>Промышленностью выпускается дизельное топливо следующих марок: </vt:lpstr>
      <vt:lpstr> Хранение, транспортирование и раздача топлива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Топливо и заправка</dc:title>
  <dc:creator>Бану Ахметова</dc:creator>
  <cp:lastModifiedBy>Nurbol Kamzanov</cp:lastModifiedBy>
  <cp:revision>8</cp:revision>
  <dcterms:created xsi:type="dcterms:W3CDTF">2012-12-01T12:51:56Z</dcterms:created>
  <dcterms:modified xsi:type="dcterms:W3CDTF">2021-12-04T15:29:22Z</dcterms:modified>
</cp:coreProperties>
</file>