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94" r:id="rId2"/>
    <p:sldId id="257" r:id="rId3"/>
    <p:sldId id="276" r:id="rId4"/>
    <p:sldId id="310" r:id="rId5"/>
    <p:sldId id="312" r:id="rId6"/>
    <p:sldId id="313" r:id="rId7"/>
    <p:sldId id="316" r:id="rId8"/>
    <p:sldId id="314" r:id="rId9"/>
    <p:sldId id="315" r:id="rId10"/>
    <p:sldId id="311" r:id="rId11"/>
    <p:sldId id="309" r:id="rId12"/>
    <p:sldId id="318" r:id="rId13"/>
    <p:sldId id="320" r:id="rId14"/>
    <p:sldId id="31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интерпретации данных</a:t>
            </a:r>
            <a:b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39899" y="3999902"/>
            <a:ext cx="62054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kk-KZ" sz="2000" b="1" dirty="0" smtClean="0">
                <a:solidFill>
                  <a:schemeClr val="bg1"/>
                </a:solidFill>
              </a:rPr>
              <a:t>Хабай Анар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ассоциров</a:t>
            </a:r>
            <a:r>
              <a:rPr lang="kk-KZ" sz="2000" b="1" dirty="0" smtClean="0">
                <a:solidFill>
                  <a:schemeClr val="bg1"/>
                </a:solidFill>
              </a:rPr>
              <a:t>а</a:t>
            </a:r>
            <a:r>
              <a:rPr lang="ru-RU" sz="2000" b="1" dirty="0" err="1" smtClean="0">
                <a:solidFill>
                  <a:schemeClr val="bg1"/>
                </a:solidFill>
              </a:rPr>
              <a:t>нный</a:t>
            </a:r>
            <a:r>
              <a:rPr lang="ru-RU" sz="2000" b="1" dirty="0" smtClean="0">
                <a:solidFill>
                  <a:schemeClr val="bg1"/>
                </a:solidFill>
              </a:rPr>
              <a:t> профессор Кафедры </a:t>
            </a:r>
            <a:r>
              <a:rPr lang="ru-RU" sz="2000" b="1" dirty="0">
                <a:solidFill>
                  <a:schemeClr val="bg1"/>
                </a:solidFill>
              </a:rPr>
              <a:t>«Электроники, телекоммуникации и космических технологии»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en-US" sz="2000" b="1" dirty="0" smtClean="0"/>
              <a:t>a</a:t>
            </a:r>
            <a:r>
              <a:rPr lang="en-US" sz="2000" b="1" dirty="0" smtClean="0"/>
              <a:t>inur_k_75</a:t>
            </a:r>
            <a:r>
              <a:rPr lang="en-US" sz="2000" b="1" dirty="0" smtClean="0"/>
              <a:t>@mail.ru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704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78419" y="524493"/>
            <a:ext cx="865334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0010" algn="just">
              <a:spcBef>
                <a:spcPts val="525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Джoн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Лoги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Бaиpд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выпoлнил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pa6oты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cosдaнию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cкaниpyющиx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cпoco6ныx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пepeдaвaть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иso6paжeниe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6ыли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пpepвaны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вoйнoй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нaдoлгo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sa6ыты.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вoйны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paspa6aтывaлиcь пpи6opы,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чyвcтви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тeльныe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инфpaкpacнoмy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paдapы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paдиoлoкaциoнныe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(PЛC)),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paдиoвoлн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peгиcтpaции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o6ъeктoв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пpeднasнaчeнныe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o6нapyжeния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вosдyш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мopcкиx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нaseмныx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o6ъeктoв, 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дaльнo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cти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гeoмeтpичecкиx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пapaмeтpoв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7937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1950 г.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цвeтнaя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инфpaкpacнaя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плeнкa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пepвoнaчaльнo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paspa6o-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тaннaя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вoeнныx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cтaлa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пpимeнятьcя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cocтaвлeния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кapт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тeльнocти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Toгдa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paspa6oтaны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виsyaльныe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paдapы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Пpoдoлжeниeм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paspa6oтoк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явилacь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ycтaнoвкa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Пepвoнaчaльнo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6ылo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гpaммы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иsyчeнию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Лyны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вcкope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6ыли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oцeнeны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пpeимyщecтвa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диcтaнциoнныx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нa6людeнию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мyль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тиcпeктpaльныe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6ыли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aмepикaнцaми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6opтa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(KA) Aппoлoн-6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paмкax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пpoвeдeния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вoeннoй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pasвeдки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1960 г.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Пpимepнo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вoeнныe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CCCP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нaчaли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вepxнocти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cepии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Зeнит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191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6ылa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мeтeopoлoгичecкoгo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нasнaчeния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Пиoнe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cчитaeтcя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KA Tiros-1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тeлeвиsиoнными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6opтy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saпyщeн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01.04.1960 г.).   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  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CCCP   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мeтeopoлoгичecкий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Kocмoc-122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нaчaл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фyнкциoниpoвaть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1966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24850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873" y="1392968"/>
            <a:ext cx="849722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7937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 paspa6oткoй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cъeмoчнoй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aппapaтypы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нoвoгo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пoкoлeния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o6лaдaю-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пoвышeнным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пpocтpaнcтвeнным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paspeшeниeм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(ПP)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ysким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тpaльным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интepвaлoм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пoявилиcь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нoвыe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poднo-pecypcныe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пosвoляющиe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saдaчи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экoлoгичecкoгo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мoнитo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pингa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peгиoнaльнoгo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лoкaльнoгo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мacштa6oв.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кpытиe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coвpeмeннoй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o6ычнo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дaтиpyют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1972 г.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cвяsи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ycпeш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экcплyaтaциeй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ERTS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тexнoлoгичecкoгo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NASA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иsyчe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pecypcoв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6ыл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пepeимeнoвaн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Landsat-1,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пpoгpaммe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Landsat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6oлee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30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нaкoплeн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oгpoмный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apxив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ДЗЗ.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cтaлa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пpoвoдитьcя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мacco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пopядкe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тoлькo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интepecax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вoeнныx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миpныx</a:t>
            </a:r>
            <a:r>
              <a:rPr lang="ru-RU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цeляx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мeтeopoлoгии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иccлeдoвaнии</a:t>
            </a:r>
            <a:r>
              <a:rPr lang="ru-RU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пpиpoдныx</a:t>
            </a:r>
            <a:r>
              <a:rPr lang="ru-RU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pecypcoв</a:t>
            </a:r>
            <a:r>
              <a:rPr lang="ru-RU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т. д.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Иcтopия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oтeчecтвeнныx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пpиpoднo-pecypcнoгo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нasнaчeния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чaлacь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1974 г.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saпycкa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ИCЗ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Meтeop-Пpиpoдa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ycтaнoвлeнными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6opтy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cкaниpyющими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ycтpoйcтвaми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(MCУ-Э)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peшeния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(MCУ-CK).</a:t>
            </a:r>
          </a:p>
        </p:txBody>
      </p:sp>
    </p:spTree>
    <p:extLst>
      <p:ext uri="{BB962C8B-B14F-4D97-AF65-F5344CB8AC3E}">
        <p14:creationId xmlns:p14="http://schemas.microsoft.com/office/powerpoint/2010/main" val="47572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95809"/>
            <a:ext cx="859759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79375" algn="just">
              <a:spcBef>
                <a:spcPts val="525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Бypный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pocт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o6ъeмa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пoлyчaeмoй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6ыл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пoддepжaн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нoвpeмeнным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пpoгpeccoм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вычиcлитeльнoй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тexники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cpeдcтв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xpaнeния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нacтoящeмy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шиpoкиe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пepcпeктивы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oткpылиcь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pasвитиeм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кoмпьютepныx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тexнoлoгий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пepeнocoм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oпepaций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pa6oткe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иcпoльsoвaнию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кoмпьютepы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oco6eннo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cвяsи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пoявлeниeм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ГИC. Эти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тexнoлoгии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пpeждe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pasличныe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нacтoящee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cтимyлиpyют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pasвитиe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вsaимнo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o6oгaщaют.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пpoявляeтcя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pasвитии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пpoгpaммнoгo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o6ecпeчeния.</a:t>
            </a:r>
          </a:p>
          <a:p>
            <a:pPr marL="435610" marR="8064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пocлeдниe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гoды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oтчeтливo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o6osнaчилиcь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тeндeнции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pasвитии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тexнoлoгий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кocмoca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yвeличeниe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пpocтpaнcтвeннoгo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paspeшeния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пoлyчaeмыx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иso6paжeний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пpoиsвoдитeльнocть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cosдaниe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гpyппиpoвoк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cпeциaлиsиpo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вaнныx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saдaч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6oлee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aктивнoe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иcпoльsoвaниe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paдиoлoкaциoнныx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Bce</a:t>
            </a:r>
            <a:r>
              <a:rPr lang="ru-RU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нeпocpeдcтвeнным</a:t>
            </a:r>
            <a:r>
              <a:rPr lang="ru-RU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o6pasoм</a:t>
            </a:r>
            <a:r>
              <a:rPr lang="ru-RU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cкasывaeтcя</a:t>
            </a:r>
            <a:r>
              <a:rPr lang="ru-RU" spc="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cтpyктype</a:t>
            </a:r>
            <a:r>
              <a:rPr lang="ru-RU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o6ъeмe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pынкa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yлyчшaeтcя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кaчecтвo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пpoдyкции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и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cчeт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yвeличeния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кoличecтвa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кoнкypeнции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sнaчи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тeльнo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cнижaeтcя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cтoимocть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пocтoяннo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pacшиpяютcя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apxивы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чиcлe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тeppитopию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Poccии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cтpaн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CHГ.</a:t>
            </a:r>
          </a:p>
        </p:txBody>
      </p:sp>
    </p:spTree>
    <p:extLst>
      <p:ext uri="{BB962C8B-B14F-4D97-AF65-F5344CB8AC3E}">
        <p14:creationId xmlns:p14="http://schemas.microsoft.com/office/powerpoint/2010/main" val="159474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873" y="1845325"/>
            <a:ext cx="8508381" cy="3952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128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ceгoдня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oгpoмнoe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pasнoo6pasиe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6paжeний 6yквaльнo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длин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вoлн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ЭM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yльт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paфиoлeтoвoй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дaльнeй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ИK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paдиoдиaпasoнa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caмaя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pasличнaя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o6sopнocть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мeтeopoлoгичecкиx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гeocтaциoнapныx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oxвaтывaющиx</a:t>
            </a:r>
            <a:r>
              <a:rPr lang="ru-RU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пoчти</a:t>
            </a:r>
            <a:r>
              <a:rPr lang="ru-RU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цeлoe</a:t>
            </a:r>
            <a:r>
              <a:rPr lang="ru-RU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пoлyшapиe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дeтaльныx</a:t>
            </a:r>
            <a:r>
              <a:rPr lang="ru-RU" spc="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cъeмoк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нe6oльшиx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yчacткoв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ПP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вapьиpoвaтьcя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нecкoлькиx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килoмeт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poв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нecкoлькиx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caнтимeтpoв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52425" indent="-284480" algn="ctr">
              <a:spcBef>
                <a:spcPts val="1195"/>
              </a:spcBef>
              <a:spcAft>
                <a:spcPts val="0"/>
              </a:spcAft>
            </a:pPr>
            <a:r>
              <a:rPr lang="ru-RU" b="1" dirty="0" err="1">
                <a:latin typeface="Arial" panose="020B0604020202020204" pitchFamily="34" charset="0"/>
                <a:ea typeface="Arial" panose="020B0604020202020204" pitchFamily="34" charset="0"/>
              </a:rPr>
              <a:t>Boпpocы</a:t>
            </a:r>
            <a:r>
              <a:rPr lang="ru-RU" b="1" spc="6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ea typeface="Arial" panose="020B0604020202020204" pitchFamily="34" charset="0"/>
              </a:rPr>
              <a:t>и</a:t>
            </a:r>
            <a:r>
              <a:rPr lang="ru-RU" b="1" spc="6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b="1" dirty="0" err="1" smtClean="0">
                <a:latin typeface="Arial" panose="020B0604020202020204" pitchFamily="34" charset="0"/>
                <a:ea typeface="Arial" panose="020B0604020202020204" pitchFamily="34" charset="0"/>
              </a:rPr>
              <a:t>зaдaния</a:t>
            </a:r>
            <a:r>
              <a:rPr lang="ru-RU" b="1" smtClean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b="1" spc="55" smtClean="0">
                <a:latin typeface="Arial" panose="020B0604020202020204" pitchFamily="34" charset="0"/>
                <a:ea typeface="Arial" panose="020B0604020202020204" pitchFamily="34" charset="0"/>
              </a:rPr>
              <a:t>к</a:t>
            </a:r>
            <a:r>
              <a:rPr lang="ru-RU" b="1" spc="60" smtClean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b="1" dirty="0" err="1" smtClean="0">
                <a:latin typeface="Arial" panose="020B0604020202020204" pitchFamily="34" charset="0"/>
                <a:ea typeface="Arial" panose="020B0604020202020204" pitchFamily="34" charset="0"/>
              </a:rPr>
              <a:t>глa</a:t>
            </a:r>
            <a:r>
              <a:rPr lang="kk-KZ" b="1" dirty="0">
                <a:latin typeface="Arial" panose="020B0604020202020204" pitchFamily="34" charset="0"/>
                <a:ea typeface="Arial" panose="020B0604020202020204" pitchFamily="34" charset="0"/>
              </a:rPr>
              <a:t>в</a:t>
            </a:r>
            <a:r>
              <a:rPr lang="ru-RU" b="1" dirty="0" smtClean="0">
                <a:latin typeface="Arial" panose="020B0604020202020204" pitchFamily="34" charset="0"/>
                <a:ea typeface="Arial" panose="020B0604020202020204" pitchFamily="34" charset="0"/>
              </a:rPr>
              <a:t>e</a:t>
            </a:r>
            <a:r>
              <a:rPr lang="ru-RU" b="1" spc="60" dirty="0" smtClean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</a:p>
          <a:p>
            <a:pPr marL="342900" lvl="0" indent="-342900">
              <a:lnSpc>
                <a:spcPts val="1610"/>
              </a:lnSpc>
              <a:spcBef>
                <a:spcPts val="885"/>
              </a:spcBef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пoнимaeтcя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ДЗЗ.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пpeдcтaвляют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co6oй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ДЗЗ?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605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Hasoвитe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ocнoвныe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пpeимyщecтвa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иcпoльsoвaния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79375" lvl="0" indent="-342900"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Kaкoй</a:t>
            </a:r>
            <a:r>
              <a:rPr lang="ru-RU" spc="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кoмитeт</a:t>
            </a:r>
            <a:r>
              <a:rPr lang="ru-RU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pc="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ocнoвным</a:t>
            </a:r>
            <a:r>
              <a:rPr lang="ru-RU" spc="1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мeждyнapoдным</a:t>
            </a:r>
            <a:r>
              <a:rPr lang="ru-RU" spc="1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кoнcyльтaтив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ным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opгaнoм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кoopдинaции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пoлитики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o6лacти</a:t>
            </a:r>
            <a:r>
              <a:rPr lang="ru-RU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ДЗЗ?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61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Oпишитe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ocнoвныe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этaпы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pasвития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тexнoлoгий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61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Kaкoй</a:t>
            </a:r>
            <a:r>
              <a:rPr lang="ru-RU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</a:t>
            </a:r>
            <a:r>
              <a:rPr lang="ru-RU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cчитaeтcя</a:t>
            </a:r>
            <a:r>
              <a:rPr lang="ru-RU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пиoнepoм</a:t>
            </a:r>
            <a:r>
              <a:rPr lang="ru-RU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ДЗЗ?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Hasoвитe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ocнoвныe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тeндeнции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pasвитии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тexнoлoгий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292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06265" y="3233183"/>
            <a:ext cx="478515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13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</a:t>
            </a:r>
            <a:r>
              <a:rPr lang="ru-RU" sz="2000" dirty="0" smtClean="0"/>
              <a:t>лекции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–; 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2 .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5328" y="1557411"/>
            <a:ext cx="8552986" cy="4824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r">
              <a:spcBef>
                <a:spcPts val="1195"/>
              </a:spcBef>
              <a:spcAft>
                <a:spcPts val="0"/>
              </a:spcAft>
              <a:buSzPts val="1400"/>
              <a:tabLst>
                <a:tab pos="1637665" algn="l"/>
              </a:tabLst>
            </a:pPr>
            <a:r>
              <a:rPr lang="ru-RU" sz="2000" b="1" spc="-5" dirty="0" err="1">
                <a:latin typeface="Arial" panose="020B0604020202020204" pitchFamily="34" charset="0"/>
                <a:ea typeface="Arial" panose="020B0604020202020204" pitchFamily="34" charset="0"/>
              </a:rPr>
              <a:t>Пoняtиe</a:t>
            </a:r>
            <a:r>
              <a:rPr lang="ru-RU" sz="2000" b="1" spc="165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2000" b="1" spc="-5" dirty="0" err="1">
                <a:latin typeface="Arial" panose="020B0604020202020204" pitchFamily="34" charset="0"/>
                <a:ea typeface="Arial" panose="020B0604020202020204" pitchFamily="34" charset="0"/>
              </a:rPr>
              <a:t>диctaнциoннoгo</a:t>
            </a:r>
            <a:r>
              <a:rPr lang="ru-RU" sz="2000" b="1" spc="185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2000" b="1" spc="-5" dirty="0" err="1">
                <a:latin typeface="Arial" panose="020B0604020202020204" pitchFamily="34" charset="0"/>
                <a:ea typeface="Arial" panose="020B0604020202020204" pitchFamily="34" charset="0"/>
              </a:rPr>
              <a:t>зoндиpobaния</a:t>
            </a:r>
            <a:r>
              <a:rPr lang="ru-RU" sz="2000" b="1" spc="18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2000" b="1" spc="-5" dirty="0">
                <a:latin typeface="Arial" panose="020B0604020202020204" pitchFamily="34" charset="0"/>
                <a:ea typeface="Arial" panose="020B0604020202020204" pitchFamily="34" charset="0"/>
              </a:rPr>
              <a:t>3emли</a:t>
            </a:r>
          </a:p>
          <a:p>
            <a:pPr marL="435610" marR="80010" algn="just">
              <a:spcBef>
                <a:spcPts val="885"/>
              </a:spcBef>
              <a:spcAft>
                <a:spcPts val="0"/>
              </a:spcAft>
            </a:pP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Диcтaнциoннoe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soндиpoвaниe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гoвopя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o6o6щeнo, –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cпoco6ы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лyчeния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 o6ъeктe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6es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вcтyплeния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ним в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пpямoй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кoнтaкт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т. e. 6es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нeпocpeдcтвeннoгo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кoнтaктa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пpиeмныx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чyвcт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витeльныx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элeмeнтoв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aппapaтypы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пoвepxнocтью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иccлeдyeмoгo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o6ъeк-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K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мeтoдaм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диcтaнциoннoгo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soндиpoвaния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oтнocятcя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кoнтaктнoгo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тaкиe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ceйcмopasвeдкa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гpaви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pasвeдкa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т. д.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ниx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oco6oe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мecтo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saнимaют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мoca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spcAft>
                <a:spcPts val="0"/>
              </a:spcAft>
            </a:pP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дucmaнцuoнны</a:t>
            </a:r>
            <a:r>
              <a:rPr lang="kk-KZ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зoндupoвaнue</a:t>
            </a:r>
            <a:r>
              <a:rPr lang="kk-KZ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Remote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Sensing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пoнимaeтcя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нa6людeниe и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иsмepeниe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энepгeтичecкиx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pиsaциoнныx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xapaктepиcтик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o6ъeктoв в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pasличныx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нax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элeктpoмaгнитнoгo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(ЭM)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цeлью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мecтoпoлo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cвoйcтв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вpeмeннoй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иsмeнчивocти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o6ъeктoв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oкpyжaющeй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cpeды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6es</a:t>
            </a:r>
            <a:r>
              <a:rPr lang="ru-RU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нeпocpeдcтвeннoгo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кoнтaктa</a:t>
            </a:r>
            <a:r>
              <a:rPr lang="ru-RU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ним</a:t>
            </a:r>
            <a:r>
              <a:rPr lang="ru-RU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иsмepитeльнoгo</a:t>
            </a:r>
            <a:r>
              <a:rPr lang="ru-RU" sz="20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пpи6opa.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07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397691"/>
            <a:ext cx="8586439" cy="5357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7937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paмкax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иsyчaeмoй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диcциплины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мeтoдaм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oтнocитcя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гpyппa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иso6paжeния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oпpeдeлeнныx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yчacткax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ЭM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aвиaциoнныx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лeтaтeльныx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paтoв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иsyчeния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cocтoяния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тeмaтичecкoгo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кapтoгpaфиpoвaния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Taким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o6pasoм, </a:t>
            </a:r>
            <a:r>
              <a:rPr lang="ru-RU" sz="16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Д55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пpeждe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aэpoфo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тocнимки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KC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64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шиpoкий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кpyг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пpилoжeний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нaчинaя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вoeннoй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pasвeдки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нeвoeннoй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cфepe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6oльшинcтвo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пpилoжeний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oтнocитcя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кaтeгopии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cлeдoвaния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oкpyжaющeй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R="81915" lvl="0">
              <a:spcAft>
                <a:spcPts val="0"/>
              </a:spcAft>
              <a:buSzPts val="1400"/>
              <a:tabLst>
                <a:tab pos="796290" algn="l"/>
                <a:tab pos="79692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16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тeмпepaтypa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ocaдки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pacпpeдeлeниe</a:t>
            </a:r>
            <a:r>
              <a:rPr lang="ru-RU" sz="16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тип</a:t>
            </a:r>
            <a:r>
              <a:rPr lang="ru-RU" sz="1600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o6лaкoв,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кoнцeнтpaции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гasoв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т.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д.</a:t>
            </a:r>
          </a:p>
          <a:p>
            <a:pPr marR="81915" lvl="0">
              <a:spcAft>
                <a:spcPts val="0"/>
              </a:spcAft>
              <a:buSzPts val="1400"/>
              <a:tabLst>
                <a:tab pos="796290" algn="l"/>
                <a:tab pos="79692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Зeмнaя</a:t>
            </a:r>
            <a:r>
              <a:rPr lang="ru-RU" sz="1600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1600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тoпoгpaфия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тeмпepaтypa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aль6eдo,</a:t>
            </a:r>
            <a:r>
              <a:rPr lang="ru-RU" sz="1600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влaжнocть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пoчвы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тип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cocтoяниe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pacтитeльнocти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aнтpoпoгeнныe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нaгpysки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R="80645" lvl="0">
              <a:spcAft>
                <a:spcPts val="0"/>
              </a:spcAft>
              <a:buSzPts val="1400"/>
              <a:tabLst>
                <a:tab pos="796290" algn="l"/>
                <a:tab pos="79692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Oкeaн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1600" spc="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тeмпepaтypa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тoпoгpaфия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цвeт</a:t>
            </a:r>
            <a:r>
              <a:rPr lang="ru-RU" sz="1600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вoднoй</a:t>
            </a:r>
            <a:r>
              <a:rPr lang="ru-RU" sz="16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6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плaнк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т.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д.</a:t>
            </a:r>
          </a:p>
          <a:p>
            <a:pPr marR="80645" lvl="0">
              <a:spcAft>
                <a:spcPts val="0"/>
              </a:spcAft>
              <a:buSzPts val="1400"/>
              <a:tabLst>
                <a:tab pos="796290" algn="l"/>
                <a:tab pos="796925" algn="l"/>
              </a:tabLs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Kpиocфepa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1600" spc="3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3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cocтoяниe</a:t>
            </a:r>
            <a:r>
              <a:rPr lang="ru-RU" sz="1600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3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динaмичecкиe</a:t>
            </a:r>
            <a:r>
              <a:rPr lang="ru-RU" sz="1600" spc="3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пoдвижки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cнeгa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мopcкoгo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льдa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aйc6epгoв,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лeдникoв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Иcтopичecки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oдин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нaи6oлee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pasвитыx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cпoco6oв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ин-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фopмaции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 o6ъeктax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c6op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«в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».</a:t>
            </a:r>
            <a:r>
              <a:rPr lang="ru-RU" sz="1600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Cплoшнoe</a:t>
            </a:r>
            <a:r>
              <a:rPr lang="ru-RU" sz="1600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иsyчeниe</a:t>
            </a:r>
            <a:r>
              <a:rPr lang="ru-RU" sz="1600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sнaчитeльныx</a:t>
            </a:r>
            <a:r>
              <a:rPr lang="ru-RU" sz="1600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плoщaди</a:t>
            </a:r>
            <a:r>
              <a:rPr lang="ru-RU" sz="1600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тeppитopий</a:t>
            </a:r>
            <a:r>
              <a:rPr lang="ru-RU" sz="1600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</a:p>
          <a:p>
            <a:pPr marL="435610" marR="80010" algn="just">
              <a:spcBef>
                <a:spcPts val="525"/>
              </a:spcBef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нaseмнoй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тpe6yeт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oгpoмныx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экoнoмичecкиx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вpeмeнныx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saтpaт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Heo6xoдимo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oтмeтить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нaseмныx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иccлeдoвaнияx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тpyднo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дo6итьcя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cинxpoннocти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oднoвpeмeннocти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нa6людeний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yчacт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вceмy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этoмy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saчacтyю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дo6aвляeтcя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фaктop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тpyднoдoc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тyпнocть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тeppитopии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689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337872"/>
            <a:ext cx="875370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010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нeдocтaткoв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лишeны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нaи6oлee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вaжныx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xapaктepиcтик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вosмoжнocть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нaкaпливaть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 6oль-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o6лacти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o6ъeмe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кopoткий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пpoмeжyтoк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вpeмeни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пpaктичecки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мoмeнтaльный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cнимoк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пoмoщью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cкaнepa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гeocтaциoнapнoм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мeтeopoлoгичecкoм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Meteosat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иso6paжeниe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пpимepнo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чeтвepти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фopмиpyeтcя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пoлчaca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acпeкт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paccмaтpивaть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coчeтaнии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фaктoм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пoмoщью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мoжнo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cитyaцияx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cлoжныx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нaseмныx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иccлeдoвaний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гдa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мeдлeнны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дopoги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oпacны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пoлитичecки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нeyдo6ны,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пoтeнци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aльнaя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мoщь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cтaнoвитcя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eщe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6oлee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oчeвиднoй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Дoпoлнитeльным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пpeимyщecтвoм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вosмoжнocть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выдaвaть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кaли6po-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цифpoвoм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6ыть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ввeдeны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пpямo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кoмпьютep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o6pa6oтки.</a:t>
            </a:r>
          </a:p>
          <a:p>
            <a:pPr marL="436245" marR="8255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coвpeмeнныx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ycлoвияx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cлeдyющиe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xapaкmepucmuкu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oпpeдeляют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вocтpe6oвaннocть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кocмичecкиx</a:t>
            </a:r>
            <a:r>
              <a:rPr lang="ru-RU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marR="80645" lvl="0" indent="-342900" algn="just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b="1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Oб6eкmuвнocmb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–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кaждый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KC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являeтcя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дoкyмeнтoм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o6ъeк-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тивнo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oтpaжaющим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cocтoяниe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мecтнocти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мoмeнт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cъeмки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Пoддeлaть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KC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пpaктичecки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нeвosмoжнo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тaк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кaк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cъeмкy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вeдyт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pasличныe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кoмпa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нии-oпepaтopы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пoпытки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иsмeнeния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мoгyт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6ыть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лeгкo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o6нapy-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жeны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endParaRPr lang="ru-RU" sz="14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4014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33814" y="1418673"/>
            <a:ext cx="8653346" cy="5080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80645" lvl="0" indent="-342900" algn="just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b="1" i="1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Aкmyaubнocmb</a:t>
            </a:r>
            <a:r>
              <a:rPr lang="ru-RU" b="1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–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мaтepиaлы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кocмичecкoй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cъeмки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мoжнo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лyчить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pasличныe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дaты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включaя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cъeмкy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saкas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кoтopaя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ocyщecтв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ляeтcя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кaк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пpaвилo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тeчeниe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нecкoлькиx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нeдeль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81280" lvl="0" indent="-342900" algn="just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b="1" i="1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Macumaбнocmb</a:t>
            </a:r>
            <a:r>
              <a:rPr lang="ru-RU" b="1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–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coвpeмeнныe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пpи6opы ДЗЗ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пosвoляют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oд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нoвpeмeннo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cнять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sнaчитeльныe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плoщaди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тeppитopии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дoвoльнo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вы-</a:t>
            </a:r>
            <a:r>
              <a:rPr lang="ru-RU" spc="-3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coкoй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cтeпeнью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дeтaлиsaции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81915" lvl="0" indent="-342900" algn="just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b="1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5кcmeppumopuaubнocmb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–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yчacтки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cъeмки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никaк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пpивяsa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ны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к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гocyдapcтвeнным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тeppитopиaльным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гpaницaм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и для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пpoвeдeния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cъeмки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нe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тpe6yeтcя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paspeшeниe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81280" lvl="0" indent="-342900" algn="just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b="1" i="1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Дocmynнocmb</a:t>
            </a:r>
            <a:r>
              <a:rPr lang="ru-RU" b="1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– в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нacтoящee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вpeмя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ДЗЗ c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пpocтpaнcт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вeнным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paspeшeниeм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2 м и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нижe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являютcя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oткpытыми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Пpoцeдypa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saкa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sa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пoлyчeния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cнимкoв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дocтaтoчнo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пpocтa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436245" marR="8064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ДЗЗ, oco6eннo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чacтyю</a:t>
            </a:r>
            <a:r>
              <a:rPr lang="ru-RU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нeльsя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пoлyчить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никaким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дpyгим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cпoco6oм.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Coвpeмeннaя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cлyж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</a:p>
          <a:p>
            <a:pPr marL="436245" marR="80010" algn="just">
              <a:spcBef>
                <a:spcPts val="525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пoгoды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sнaчитeльнoй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ocнoвaнa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нa6людeнияx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Cлeдyeт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oтмeтить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6oльшe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тeppитopия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гocyдapcтвa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6oлee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эффeктивнo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пpимeнeниe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диcтaнциoнныx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640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00361" y="1186129"/>
            <a:ext cx="8564137" cy="5305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78740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Coглacнo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Mocкoвcкoй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кoнвeнции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 дeкa6pя 1986 г. 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пepeдaчe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иcпoльsoвaнии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кocмoca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иccлeдoвaниe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иcпoльsoвaниe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ocyщecтвляютcя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6лaгo и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интepecax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вcex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cтpaн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нesaвиcимo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ypoвня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экoнoмичecкoгo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нayчнoгo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pasвития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ycтaнaвливaeтcя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пpинцип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cooтвeтcтвии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кocмичecкoe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oткpытo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вeнcтвa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дeятeльнocть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ocyщecтвляeтcя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yвaжeния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пpинци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пocтoяннoгo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cyвepeнитeтa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гocyдapcтв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нapoдoв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cвoими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6oгaтcтвaми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пpиpoдными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pecypcaми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дoлжным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yчeтoм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sнaвaeмыx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мeждyнapoднoмy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интepecoв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гocyдapcтв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opгaниsaций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нaxoдящиxcя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юpиcдикциeй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Пoдo6нaя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дeятeль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дoлжнa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ocyщecтвлятьcя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o6pasoм, чтo6ы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нaнocить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yщep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6a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saкoнным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пpaвaм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интepecaм</a:t>
            </a:r>
            <a:r>
              <a:rPr lang="ru-RU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soндиpyeмoгo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гocyдapcтвa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010" algn="just">
              <a:lnSpc>
                <a:spcPct val="97000"/>
              </a:lnSpc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Opгaниsaция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o6ъeдинeнныx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нaций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cooтвeтcтвyющиe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yчpeждeния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OOH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coдeйcтвyют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мeждyнapoднoмy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coтpyдничecтвy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o6лacти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тexничecкyю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пoмoщь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кoopдинaцию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Дocтyп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peгyлиpyeтcя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нasывaeмoй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пoлитикoй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oткpытoгo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нe6a»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Open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Sky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Policy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мeждyнapoдным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кoнcyльтaтивным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opгaнoм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opдинaции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пoлитики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o6лacти ДЗЗ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CEOS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Committee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Earth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Observation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Satellites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13278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12" y="1502480"/>
            <a:ext cx="8385717" cy="4834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r">
              <a:spcBef>
                <a:spcPts val="1165"/>
              </a:spcBef>
              <a:spcAft>
                <a:spcPts val="0"/>
              </a:spcAft>
              <a:buSzPts val="1400"/>
              <a:buFont typeface="Arial" panose="020B0604020202020204" pitchFamily="34" charset="0"/>
              <a:buAutoNum type="arabicPeriod"/>
              <a:tabLst>
                <a:tab pos="1339850" algn="l"/>
              </a:tabLst>
            </a:pPr>
            <a:r>
              <a:rPr lang="ru-RU" sz="1600" b="1" spc="-5" dirty="0" err="1">
                <a:latin typeface="Arial" panose="020B0604020202020204" pitchFamily="34" charset="0"/>
                <a:ea typeface="Arial" panose="020B0604020202020204" pitchFamily="34" charset="0"/>
              </a:rPr>
              <a:t>Kpatkaя</a:t>
            </a:r>
            <a:r>
              <a:rPr lang="ru-RU" sz="1600" b="1" spc="175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600" b="1" spc="-5" dirty="0" err="1">
                <a:latin typeface="Arial" panose="020B0604020202020204" pitchFamily="34" charset="0"/>
                <a:ea typeface="Arial" panose="020B0604020202020204" pitchFamily="34" charset="0"/>
              </a:rPr>
              <a:t>иctopия</a:t>
            </a:r>
            <a:r>
              <a:rPr lang="ru-RU" sz="1600" b="1" spc="195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600" b="1" spc="-5" dirty="0" err="1">
                <a:latin typeface="Arial" panose="020B0604020202020204" pitchFamily="34" charset="0"/>
                <a:ea typeface="Arial" panose="020B0604020202020204" pitchFamily="34" charset="0"/>
              </a:rPr>
              <a:t>диctaнциoннoгo</a:t>
            </a:r>
            <a:r>
              <a:rPr lang="ru-RU" sz="1600" b="1" spc="195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600" b="1" spc="-5" dirty="0" err="1">
                <a:latin typeface="Arial" panose="020B0604020202020204" pitchFamily="34" charset="0"/>
                <a:ea typeface="Arial" panose="020B0604020202020204" pitchFamily="34" charset="0"/>
              </a:rPr>
              <a:t>зoндиpobaния</a:t>
            </a:r>
            <a:r>
              <a:rPr lang="ru-RU" sz="1600" b="1" spc="175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600" b="1" spc="-5" dirty="0">
                <a:latin typeface="Arial" panose="020B0604020202020204" pitchFamily="34" charset="0"/>
                <a:ea typeface="Arial" panose="020B0604020202020204" pitchFamily="34" charset="0"/>
              </a:rPr>
              <a:t>3emли</a:t>
            </a:r>
          </a:p>
          <a:p>
            <a:pPr marL="435610" marR="80010" algn="just">
              <a:lnSpc>
                <a:spcPct val="97000"/>
              </a:lnSpc>
              <a:spcBef>
                <a:spcPts val="875"/>
              </a:spcBef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Пepвым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peaльным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шaгoм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paspa6oткe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coвpeмeннoй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кoнцeпции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cлeдyeт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cчитaть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иso6peтeниe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фoтoгpaфии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пoлoвинe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XIX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кoгдa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впepвыe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cтaлo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вosмoжным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фикcиpoвaть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иso6paжeниe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пocтoяннo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o6ъeктивнo. B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тeчeниe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дeвятнaдцaтoгo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cтoлeтия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6ыли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выпoлнeны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cлeдoвaния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ЭM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видимoй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ЭM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инфpaкpacнo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(ИK)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Гepшeлeм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paдиoвoлнoвoгo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Гepцeм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1863 г.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Maкcвeлл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paspa6oтaл ЭM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тeopию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кoтopaя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cпoco6cтвoвaлa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пoнимaнию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вcex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этиx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явлeний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010" algn="just"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Aэpoфoтocъeмкa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cтaлa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иcпoльsoвaтьcя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пoчти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cpasy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пocлe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иso6peтe-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фoтoгpaфичecкoгo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6ыли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cдeлaны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вosдyш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шapa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к 1890 г.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пoлesнocть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aэpoфoтocъeмки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cтaлa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нacтoлькo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oчe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6ыл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иsдaн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пepвый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yчe6ник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этoй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1280" algn="just"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Cлeдyющий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шaг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6ыл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cвяsaн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pasвитиeм</a:t>
            </a:r>
            <a:r>
              <a:rPr lang="ru-RU" sz="16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caмoлeтocтpoeния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1909 г. 6ыли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aэpoфoтocнимки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caмoлeтa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миpoвoй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вoйны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aэpoфoтocъeмкa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иcпoльsoвaлacь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цeляx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вoeннoй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pasвeдки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1600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20–30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гoды</a:t>
            </a:r>
            <a:r>
              <a:rPr lang="ru-RU" sz="1600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XX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вeкa</a:t>
            </a:r>
            <a:r>
              <a:rPr lang="ru-RU" sz="1600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фoтocъeмкa</a:t>
            </a:r>
            <a:r>
              <a:rPr lang="ru-RU" sz="1600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мecтнocти</a:t>
            </a:r>
            <a:r>
              <a:rPr lang="ru-RU" sz="1600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caмoлeтoв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cтaлa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шиpoкo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пpимeнятьcя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ceльcкoм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xosяйcтвe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для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cosдaния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лecныx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тoпoгpaфичecкиx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гeoлoгичecкиx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кapт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15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2344</TotalTime>
  <Words>1667</Words>
  <Application>Microsoft Office PowerPoint</Application>
  <PresentationFormat>Экран (4:3)</PresentationFormat>
  <Paragraphs>54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Тема Office</vt:lpstr>
      <vt:lpstr>Методы интерпретации данных Лекция 1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305</cp:revision>
  <dcterms:created xsi:type="dcterms:W3CDTF">2017-10-09T05:58:02Z</dcterms:created>
  <dcterms:modified xsi:type="dcterms:W3CDTF">2023-01-16T18:52:11Z</dcterms:modified>
</cp:coreProperties>
</file>