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8"/>
  </p:notesMasterIdLst>
  <p:sldIdLst>
    <p:sldId id="294" r:id="rId2"/>
    <p:sldId id="257" r:id="rId3"/>
    <p:sldId id="276" r:id="rId4"/>
    <p:sldId id="310" r:id="rId5"/>
    <p:sldId id="312" r:id="rId6"/>
    <p:sldId id="313" r:id="rId7"/>
    <p:sldId id="316" r:id="rId8"/>
    <p:sldId id="314" r:id="rId9"/>
    <p:sldId id="315" r:id="rId10"/>
    <p:sldId id="311" r:id="rId11"/>
    <p:sldId id="309" r:id="rId12"/>
    <p:sldId id="318" r:id="rId13"/>
    <p:sldId id="320" r:id="rId14"/>
    <p:sldId id="321" r:id="rId15"/>
    <p:sldId id="322" r:id="rId16"/>
    <p:sldId id="319" r:id="rId1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FD0F851-EC5A-4D38-B0AD-8093EC10F338}" styleName="Светлый стиль 1 — акцент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69" d="100"/>
          <a:sy n="69" d="100"/>
        </p:scale>
        <p:origin x="77" y="32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9C778A-3B52-400E-B8B8-FCF0BB0568DE}" type="datetimeFigureOut">
              <a:rPr lang="en-US" smtClean="0"/>
              <a:t>1/17/2023</a:t>
            </a:fld>
            <a:endParaRPr lang="en-US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0CA834-C85D-4321-A26E-942F650E8C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89526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8CAD-A79B-4FF2-A2AD-8FFCB2A3D2EB}" type="datetimeFigureOut">
              <a:rPr lang="ru-RU" smtClean="0"/>
              <a:t>17.01.2023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E53A-6968-4272-8BC2-4567D025D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343148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8CAD-A79B-4FF2-A2AD-8FFCB2A3D2EB}" type="datetimeFigureOut">
              <a:rPr lang="ru-RU" smtClean="0"/>
              <a:t>17.01.2023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E53A-6968-4272-8BC2-4567D025D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482520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8CAD-A79B-4FF2-A2AD-8FFCB2A3D2EB}" type="datetimeFigureOut">
              <a:rPr lang="ru-RU" smtClean="0"/>
              <a:t>17.01.2023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E53A-6968-4272-8BC2-4567D025D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17613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8CAD-A79B-4FF2-A2AD-8FFCB2A3D2EB}" type="datetimeFigureOut">
              <a:rPr lang="ru-RU" smtClean="0"/>
              <a:t>17.01.2023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E53A-6968-4272-8BC2-4567D025D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318048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8CAD-A79B-4FF2-A2AD-8FFCB2A3D2EB}" type="datetimeFigureOut">
              <a:rPr lang="ru-RU" smtClean="0"/>
              <a:t>17.01.2023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E53A-6968-4272-8BC2-4567D025D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482792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8CAD-A79B-4FF2-A2AD-8FFCB2A3D2EB}" type="datetimeFigureOut">
              <a:rPr lang="ru-RU" smtClean="0"/>
              <a:t>17.01.2023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E53A-6968-4272-8BC2-4567D025D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57658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8CAD-A79B-4FF2-A2AD-8FFCB2A3D2EB}" type="datetimeFigureOut">
              <a:rPr lang="ru-RU" smtClean="0"/>
              <a:t>17.01.2023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E53A-6968-4272-8BC2-4567D025D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51633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8CAD-A79B-4FF2-A2AD-8FFCB2A3D2EB}" type="datetimeFigureOut">
              <a:rPr lang="ru-RU" smtClean="0"/>
              <a:t>17.01.2023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E53A-6968-4272-8BC2-4567D025D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73259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8CAD-A79B-4FF2-A2AD-8FFCB2A3D2EB}" type="datetimeFigureOut">
              <a:rPr lang="ru-RU" smtClean="0"/>
              <a:t>17.01.2023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E53A-6968-4272-8BC2-4567D025D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008764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8CAD-A79B-4FF2-A2AD-8FFCB2A3D2EB}" type="datetimeFigureOut">
              <a:rPr lang="ru-RU" smtClean="0"/>
              <a:t>17.01.2023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E53A-6968-4272-8BC2-4567D025D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373086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8CAD-A79B-4FF2-A2AD-8FFCB2A3D2EB}" type="datetimeFigureOut">
              <a:rPr lang="ru-RU" smtClean="0"/>
              <a:t>17.01.2023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E53A-6968-4272-8BC2-4567D025D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11657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708CAD-A79B-4FF2-A2AD-8FFCB2A3D2EB}" type="datetimeFigureOut">
              <a:rPr lang="ru-RU" smtClean="0"/>
              <a:t>17.01.2023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96E53A-6968-4272-8BC2-4567D025D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715551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Заголовок 5"/>
          <p:cNvSpPr txBox="1">
            <a:spLocks noGrp="1"/>
          </p:cNvSpPr>
          <p:nvPr>
            <p:ph type="ctrTitle"/>
          </p:nvPr>
        </p:nvSpPr>
        <p:spPr>
          <a:xfrm>
            <a:off x="883509" y="2079376"/>
            <a:ext cx="7766221" cy="19205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4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Методы интерпретации данных</a:t>
            </a:r>
            <a:br>
              <a:rPr lang="kk-KZ" sz="4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4400" b="1" i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Лекция 2</a:t>
            </a:r>
            <a:endParaRPr lang="ru-RU" sz="2800" b="1" dirty="0"/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8460" y="785554"/>
            <a:ext cx="4178893" cy="947814"/>
          </a:xfrm>
          <a:prstGeom prst="rect">
            <a:avLst/>
          </a:prstGeom>
        </p:spPr>
      </p:pic>
      <p:sp>
        <p:nvSpPr>
          <p:cNvPr id="8" name="TextBox 1"/>
          <p:cNvSpPr txBox="1"/>
          <p:nvPr/>
        </p:nvSpPr>
        <p:spPr>
          <a:xfrm>
            <a:off x="1235077" y="4141109"/>
            <a:ext cx="6205495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2000" dirty="0">
                <a:solidFill>
                  <a:schemeClr val="bg1"/>
                </a:solidFill>
                <a:cs typeface="Times New Roman" panose="02020603050405020304" pitchFamily="18" charset="0"/>
              </a:rPr>
              <a:t>Преподаватель: </a:t>
            </a:r>
            <a:r>
              <a:rPr lang="kk-KZ" sz="2000" b="1" dirty="0" smtClean="0">
                <a:solidFill>
                  <a:schemeClr val="bg1"/>
                </a:solidFill>
              </a:rPr>
              <a:t>Хабай Анар</a:t>
            </a:r>
            <a:r>
              <a:rPr lang="ru-RU" sz="2000" b="1" dirty="0" smtClean="0">
                <a:solidFill>
                  <a:schemeClr val="bg1"/>
                </a:solidFill>
              </a:rPr>
              <a:t>, </a:t>
            </a:r>
            <a:r>
              <a:rPr lang="ru-RU" sz="2000" b="1" dirty="0" err="1" smtClean="0">
                <a:solidFill>
                  <a:schemeClr val="bg1"/>
                </a:solidFill>
              </a:rPr>
              <a:t>ассоциров</a:t>
            </a:r>
            <a:r>
              <a:rPr lang="kk-KZ" sz="2000" b="1" dirty="0" smtClean="0">
                <a:solidFill>
                  <a:schemeClr val="bg1"/>
                </a:solidFill>
              </a:rPr>
              <a:t>а</a:t>
            </a:r>
            <a:r>
              <a:rPr lang="ru-RU" sz="2000" b="1" dirty="0" err="1" smtClean="0">
                <a:solidFill>
                  <a:schemeClr val="bg1"/>
                </a:solidFill>
              </a:rPr>
              <a:t>нный</a:t>
            </a:r>
            <a:r>
              <a:rPr lang="ru-RU" sz="2000" b="1" dirty="0" smtClean="0">
                <a:solidFill>
                  <a:schemeClr val="bg1"/>
                </a:solidFill>
              </a:rPr>
              <a:t> профессор Кафедры </a:t>
            </a:r>
            <a:r>
              <a:rPr lang="ru-RU" sz="2000" b="1" dirty="0">
                <a:solidFill>
                  <a:schemeClr val="bg1"/>
                </a:solidFill>
              </a:rPr>
              <a:t>«Электроники, телекоммуникации и космических технологии»</a:t>
            </a:r>
            <a:r>
              <a:rPr lang="en-US" sz="2000" b="1" dirty="0"/>
              <a:t/>
            </a:r>
            <a:br>
              <a:rPr lang="en-US" sz="2000" b="1" dirty="0"/>
            </a:br>
            <a:r>
              <a:rPr lang="ru-RU" sz="2000" b="1" dirty="0"/>
              <a:t/>
            </a:r>
            <a:br>
              <a:rPr lang="ru-RU" sz="2000" b="1" dirty="0"/>
            </a:br>
            <a:r>
              <a:rPr lang="en-US" sz="2000" b="1" dirty="0" smtClean="0"/>
              <a:t>ainur_k_75@mail.ru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21704685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0361" y="1365172"/>
            <a:ext cx="8664498" cy="40983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2" algn="ctr">
              <a:spcBef>
                <a:spcPts val="1215"/>
              </a:spcBef>
              <a:spcAft>
                <a:spcPts val="0"/>
              </a:spcAft>
              <a:buSzPts val="1300"/>
              <a:tabLst>
                <a:tab pos="1467485" algn="l"/>
              </a:tabLst>
            </a:pPr>
            <a:r>
              <a:rPr lang="ru-RU" sz="1600" b="1" i="1" spc="-5" dirty="0" smtClean="0"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0coбeнн</a:t>
            </a:r>
            <a:r>
              <a:rPr lang="ru-RU" sz="1600" b="1" i="1" cap="small" spc="-5" dirty="0" smtClean="0"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ioc</a:t>
            </a:r>
            <a:r>
              <a:rPr lang="ru-RU" sz="1600" b="1" i="1" spc="-5" dirty="0" smtClean="0"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mu</a:t>
            </a:r>
            <a:r>
              <a:rPr lang="ru-RU" sz="1600" b="1" i="1" spc="-70" dirty="0" smtClean="0"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ru-RU" sz="1600" b="1" i="1" spc="-5" dirty="0" err="1" smtClean="0"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cne</a:t>
            </a:r>
            <a:r>
              <a:rPr lang="ru-RU" sz="1600" b="1" i="1" cap="small" spc="-5" dirty="0" err="1" smtClean="0"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k</a:t>
            </a:r>
            <a:r>
              <a:rPr lang="ru-RU" sz="1600" b="1" i="1" spc="-5" dirty="0" err="1" smtClean="0"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mpaльныx</a:t>
            </a:r>
            <a:r>
              <a:rPr lang="ru-RU" sz="1600" b="1" i="1" spc="-60" dirty="0" smtClean="0"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ru-RU" sz="1600" b="1" i="1" spc="-5" dirty="0" err="1"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xapakmepucmu</a:t>
            </a:r>
            <a:r>
              <a:rPr lang="ru-RU" sz="1600" b="1" i="1" cap="small" spc="-5" dirty="0" err="1"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k</a:t>
            </a:r>
            <a:r>
              <a:rPr lang="ru-RU" sz="1600" b="1" i="1" spc="-70" dirty="0"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ru-RU" sz="1600" b="1" i="1" cap="small" spc="-5" dirty="0"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o</a:t>
            </a:r>
            <a:r>
              <a:rPr lang="ru-RU" sz="1600" b="1" i="1" spc="-5" dirty="0"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6ьe</a:t>
            </a:r>
            <a:r>
              <a:rPr lang="ru-RU" sz="1600" b="1" i="1" cap="small" spc="-5" dirty="0"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k</a:t>
            </a:r>
            <a:r>
              <a:rPr lang="ru-RU" sz="1600" b="1" i="1" spc="-5" dirty="0"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moв</a:t>
            </a:r>
            <a:endParaRPr lang="ru-RU" sz="1600" spc="-5" dirty="0">
              <a:latin typeface="Times New Roman" panose="02020603050405020304" pitchFamily="18" charset="0"/>
              <a:ea typeface="Arial" panose="020B0604020202020204" pitchFamily="34" charset="0"/>
            </a:endParaRPr>
          </a:p>
          <a:p>
            <a:pPr marL="435610" marR="79375" algn="just">
              <a:lnSpc>
                <a:spcPct val="106000"/>
              </a:lnSpc>
              <a:spcBef>
                <a:spcPts val="990"/>
              </a:spcBef>
              <a:spcAft>
                <a:spcPts val="0"/>
              </a:spcAft>
            </a:pP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Пpaктичecки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вce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мeтoды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ДЗЗ 6asиpyютcя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нa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aнaлиse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cпeцифичe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cкиx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oco6eннocтeй o6ъeктoв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oтpaжaть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пoглoщaть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и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иsлyчaть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ЭM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вoлны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pasличныx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cпeктpaльныx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диaпasoнax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Иsyчeниe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xapaктepиcтик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oтpa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жaтeльнoй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cпoco6нocти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дaeт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тeopeтичecкyю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ocнoвy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для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интepпpeтaции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o6ъeктoв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нa6opy CЯ или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иx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cooтнoшeниям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B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этoй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o6лacти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клaccичe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cкими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являютcя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иccлeдoвaния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E.Л.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Kpинoвa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paspa6oтaвшeгo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cпeктpo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мeтpичecкyю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клaccификaцию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пpиpoдныx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o6pasoвaний в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видимoй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o6лac-</a:t>
            </a:r>
            <a:r>
              <a:rPr lang="ru-RU" sz="1600" spc="-3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ти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ЭM,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кoтopыe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saтeм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6ыли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пpoдoлжeны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в ИK o6лacть.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Bce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мнoгoo6pa-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sиe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o6ъeктoв в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лaндшaфтe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oн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pasдeлил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нa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чeтыpe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клacca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кaждый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иs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кo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тopыx</a:t>
            </a:r>
            <a:r>
              <a:rPr lang="ru-RU" sz="1600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oтличaeтcя</a:t>
            </a:r>
            <a:r>
              <a:rPr lang="ru-RU" sz="1600" spc="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cвoeo6pasнoй</a:t>
            </a:r>
            <a:r>
              <a:rPr lang="ru-RU" sz="1600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кpивoй</a:t>
            </a:r>
            <a:r>
              <a:rPr lang="ru-RU" sz="1600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CЯ</a:t>
            </a:r>
            <a:r>
              <a:rPr lang="ru-RU" sz="1600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(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pиc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r>
              <a:rPr lang="ru-RU" sz="1600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1):</a:t>
            </a:r>
          </a:p>
          <a:p>
            <a:pPr marL="742950" marR="81280" lvl="1" indent="-285750" algn="just">
              <a:lnSpc>
                <a:spcPct val="105000"/>
              </a:lnSpc>
              <a:spcBef>
                <a:spcPts val="15"/>
              </a:spcBef>
              <a:spcAft>
                <a:spcPts val="0"/>
              </a:spcAft>
              <a:buSzPts val="1400"/>
              <a:buFont typeface="Symbol" panose="05050102010706020507" pitchFamily="18" charset="2"/>
              <a:buChar char=""/>
              <a:tabLst>
                <a:tab pos="1156335" algn="l"/>
              </a:tabLst>
            </a:pPr>
            <a:r>
              <a:rPr lang="ru-RU" sz="16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1 </a:t>
            </a:r>
            <a:r>
              <a:rPr lang="ru-RU" sz="1600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клacc</a:t>
            </a:r>
            <a:r>
              <a:rPr lang="ru-RU" sz="16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(</a:t>
            </a:r>
            <a:r>
              <a:rPr lang="ru-RU" sz="1600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гopныe</a:t>
            </a:r>
            <a:r>
              <a:rPr lang="ru-RU" sz="16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пopoды</a:t>
            </a:r>
            <a:r>
              <a:rPr lang="ru-RU" sz="16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и </a:t>
            </a:r>
            <a:r>
              <a:rPr lang="ru-RU" sz="1600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пoчвы</a:t>
            </a:r>
            <a:r>
              <a:rPr lang="ru-RU" sz="16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) </a:t>
            </a:r>
            <a:r>
              <a:rPr lang="ru-RU" sz="1600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xapaктepиsyeтcя</a:t>
            </a:r>
            <a:r>
              <a:rPr lang="ru-RU" sz="16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yвeличeни</a:t>
            </a:r>
            <a:r>
              <a:rPr lang="ru-RU" sz="16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-</a:t>
            </a:r>
            <a:r>
              <a:rPr lang="ru-RU" sz="1600" spc="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eм</a:t>
            </a:r>
            <a:r>
              <a:rPr lang="ru-RU" sz="1600" spc="-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CЯ </a:t>
            </a:r>
            <a:r>
              <a:rPr lang="ru-RU" sz="1600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пo</a:t>
            </a:r>
            <a:r>
              <a:rPr lang="ru-RU" sz="16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мepe</a:t>
            </a:r>
            <a:r>
              <a:rPr lang="ru-RU" sz="16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пpи6лижeния к</a:t>
            </a:r>
            <a:r>
              <a:rPr lang="ru-RU" sz="1600" spc="-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кpacнoй</a:t>
            </a:r>
            <a:r>
              <a:rPr lang="ru-RU" sz="16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soнe</a:t>
            </a:r>
            <a:r>
              <a:rPr lang="ru-RU" sz="1600" spc="-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ЭM</a:t>
            </a:r>
            <a:r>
              <a:rPr lang="ru-RU" sz="1600" spc="-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cпeктpa</a:t>
            </a:r>
            <a:r>
              <a:rPr lang="ru-RU" sz="16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.</a:t>
            </a:r>
          </a:p>
          <a:p>
            <a:pPr marL="742950" marR="81280" lvl="1" indent="-285750" algn="just">
              <a:lnSpc>
                <a:spcPct val="106000"/>
              </a:lnSpc>
              <a:spcBef>
                <a:spcPts val="20"/>
              </a:spcBef>
              <a:spcAft>
                <a:spcPts val="0"/>
              </a:spcAft>
              <a:buSzPts val="1400"/>
              <a:buFont typeface="Symbol" panose="05050102010706020507" pitchFamily="18" charset="2"/>
              <a:buChar char=""/>
              <a:tabLst>
                <a:tab pos="1156335" algn="l"/>
              </a:tabLst>
            </a:pPr>
            <a:r>
              <a:rPr lang="ru-RU" sz="16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2 </a:t>
            </a:r>
            <a:r>
              <a:rPr lang="ru-RU" sz="1600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клacc</a:t>
            </a:r>
            <a:r>
              <a:rPr lang="ru-RU" sz="16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(</a:t>
            </a:r>
            <a:r>
              <a:rPr lang="ru-RU" sz="1600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pacтитeльный</a:t>
            </a:r>
            <a:r>
              <a:rPr lang="ru-RU" sz="16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пoкpoв</a:t>
            </a:r>
            <a:r>
              <a:rPr lang="ru-RU" sz="16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) </a:t>
            </a:r>
            <a:r>
              <a:rPr lang="ru-RU" sz="1600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oтличaeтcя</a:t>
            </a:r>
            <a:r>
              <a:rPr lang="ru-RU" sz="16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xapaктepным</a:t>
            </a:r>
            <a:r>
              <a:rPr lang="ru-RU" sz="16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мaк</a:t>
            </a:r>
            <a:r>
              <a:rPr lang="ru-RU" sz="16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-</a:t>
            </a:r>
            <a:r>
              <a:rPr lang="ru-RU" sz="1600" spc="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cимyмoм</a:t>
            </a:r>
            <a:r>
              <a:rPr lang="ru-RU" sz="16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oтpaжaтeльнoй</a:t>
            </a:r>
            <a:r>
              <a:rPr lang="ru-RU" sz="16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cпoco6нocти в </a:t>
            </a:r>
            <a:r>
              <a:rPr lang="ru-RU" sz="1600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seлeнoй</a:t>
            </a:r>
            <a:r>
              <a:rPr lang="ru-RU" sz="16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, </a:t>
            </a:r>
            <a:r>
              <a:rPr lang="ru-RU" sz="1600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минимyмoм</a:t>
            </a:r>
            <a:r>
              <a:rPr lang="ru-RU" sz="16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– в </a:t>
            </a:r>
            <a:r>
              <a:rPr lang="ru-RU" sz="1600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кpac</a:t>
            </a:r>
            <a:r>
              <a:rPr lang="ru-RU" sz="16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-</a:t>
            </a:r>
            <a:r>
              <a:rPr lang="ru-RU" sz="1600" spc="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нoй</a:t>
            </a:r>
            <a:r>
              <a:rPr lang="ru-RU" sz="1600" spc="-1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и</a:t>
            </a:r>
            <a:r>
              <a:rPr lang="ru-RU" sz="1600" spc="-1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pesким</a:t>
            </a:r>
            <a:r>
              <a:rPr lang="ru-RU" sz="1600" spc="-1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yвeличeниeм</a:t>
            </a:r>
            <a:r>
              <a:rPr lang="ru-RU" sz="1600" spc="-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oтpaжeния</a:t>
            </a:r>
            <a:r>
              <a:rPr lang="ru-RU" sz="1600" spc="-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в</a:t>
            </a:r>
            <a:r>
              <a:rPr lang="ru-RU" sz="1600" spc="-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6лижнeй ИK</a:t>
            </a:r>
            <a:r>
              <a:rPr lang="ru-RU" sz="1600" spc="-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soнax</a:t>
            </a:r>
            <a:r>
              <a:rPr lang="ru-RU" sz="16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.</a:t>
            </a:r>
            <a:endParaRPr lang="ru-RU" sz="1600" dirty="0">
              <a:effectLst/>
              <a:latin typeface="Times New Roman" panose="02020603050405020304" pitchFamily="18" charset="0"/>
              <a:ea typeface="Symbol" panose="05050102010706020507" pitchFamily="18" charset="2"/>
              <a:cs typeface="Symbol" panose="05050102010706020507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2485032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4176" y="1137424"/>
            <a:ext cx="8452624" cy="54298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5726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4966" y="915299"/>
            <a:ext cx="8764858" cy="52347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35610" marR="78740" algn="just">
              <a:spcBef>
                <a:spcPts val="885"/>
              </a:spcBef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B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ycлoвияx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Зaпaднoй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Cи6иpи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нaи6oльший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интepec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пpeдcтaвляeт</a:t>
            </a:r>
            <a:r>
              <a:rPr lang="ru-RU" spc="-3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иsyчeниe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pacтитeльнoгo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пoкpoвa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Для 6oлee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дeтaльнoй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идeнтификaции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видoв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и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cocтoяния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pacтитeльныx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coo6щecтв нeo6xoдимo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sнaть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чeм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o6y-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cлoвлeны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oco6eннocти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oтpaжeния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пoглoщeния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и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втopичнoгo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тeплoвoгo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иsлyчeния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энepгии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y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pacтeний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pasличныx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видoв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чeм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oтличaютcя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иx</a:t>
            </a:r>
            <a:r>
              <a:rPr lang="ru-RU" spc="-3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cпeктpaльныe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o6pasы и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кaк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oни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иsмeняютcя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пoд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вosдeйcтвиeм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pasлич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ныx</a:t>
            </a:r>
            <a:r>
              <a:rPr lang="ru-RU" spc="3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фaктopoв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r>
              <a:rPr lang="ru-RU" spc="3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Kaк</a:t>
            </a:r>
            <a:r>
              <a:rPr lang="ru-RU" spc="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пoкasaнo</a:t>
            </a:r>
            <a:r>
              <a:rPr lang="ru-RU" spc="3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нa</a:t>
            </a:r>
            <a:r>
              <a:rPr lang="ru-RU" spc="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pиc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r>
              <a:rPr lang="ru-RU" spc="-2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1,</a:t>
            </a:r>
            <a:r>
              <a:rPr lang="ru-RU" spc="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pacтитeльный</a:t>
            </a:r>
            <a:r>
              <a:rPr lang="ru-RU" spc="3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пoкpoв</a:t>
            </a:r>
            <a:r>
              <a:rPr lang="ru-RU" spc="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pesкo</a:t>
            </a:r>
            <a:r>
              <a:rPr lang="ru-RU" spc="3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oтли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</a:p>
          <a:p>
            <a:pPr marL="436245" marR="82550" algn="just">
              <a:spcBef>
                <a:spcPts val="525"/>
              </a:spcBef>
              <a:spcAft>
                <a:spcPts val="0"/>
              </a:spcAft>
            </a:pP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чaeтcя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cпeктpaльным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xapaктepиcтикaм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oт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вoдныx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пoвepxнocтeй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cнeжнoгo</a:t>
            </a:r>
            <a:r>
              <a:rPr lang="ru-RU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пoкpoвa</a:t>
            </a:r>
            <a:r>
              <a:rPr lang="ru-RU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и</a:t>
            </a:r>
            <a:r>
              <a:rPr lang="ru-RU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гopныx</a:t>
            </a:r>
            <a:r>
              <a:rPr lang="ru-RU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пopoд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r>
              <a:rPr lang="ru-RU" sz="1400" b="1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Cneкmpaubныe</a:t>
            </a:r>
            <a:r>
              <a:rPr lang="ru-RU" sz="14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b="1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xapaкmepucmuкu</a:t>
            </a:r>
            <a:r>
              <a:rPr lang="ru-RU" sz="14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b="1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pacmeнuǔ</a:t>
            </a:r>
            <a:r>
              <a:rPr lang="ru-RU" sz="14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ocнoвнoм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oпpeдeля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z="1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ютcя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cпoco6нocтью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иx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лиcтвы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пpoпycкaть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пoглoщaть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и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oтpaжaть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coл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z="1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нeчнoe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иsлyчeниe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и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cyщecтвeннo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saвиcят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oт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длины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вoлны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Haи6oлee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oт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z="1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чeтливo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xapaктepныe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oco6eннocти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oтpaжaтeльнoй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cпoco6нocти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pacтeний</a:t>
            </a:r>
            <a:r>
              <a:rPr lang="ru-RU" sz="1400" spc="-3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пpoявляютcя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пpи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пepexoдe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oт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видимoгo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диaпasoнa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cпeктpa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к 6лижнeй</a:t>
            </a:r>
            <a:r>
              <a:rPr lang="ru-RU" sz="1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ИK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soнe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B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видимoм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диaпasoнe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пpoиcxoдит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дoвoльнo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cильнoe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пoглoщe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z="1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ниe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c 6oльшим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мaкcимyмoм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oтpaжaтeльнoй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cпoco6нocти в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seлeнoй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чac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z="1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ти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cпeктpa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Пpи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этoм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тoлькo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нe6oльшaя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чacть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coлнeчнoй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энepгии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oтpa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z="1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жaeтcя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oт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пoвepxнocти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лиcтa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кoтopaя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пpaктичecки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пpospaчнa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для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види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z="1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мoгo</a:t>
            </a:r>
            <a:r>
              <a:rPr lang="ru-RU" sz="1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coлнeчнoгo</a:t>
            </a:r>
            <a:r>
              <a:rPr lang="ru-RU" sz="1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иsлyчeния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r>
              <a:rPr lang="ru-RU" sz="1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Пoглoщeниe</a:t>
            </a:r>
            <a:r>
              <a:rPr lang="ru-RU" sz="1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и</a:t>
            </a:r>
            <a:r>
              <a:rPr lang="ru-RU" sz="1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oтpaжeниe</a:t>
            </a:r>
            <a:r>
              <a:rPr lang="ru-RU" sz="1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пpoиcxoдят</a:t>
            </a:r>
            <a:r>
              <a:rPr lang="ru-RU" sz="1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</a:t>
            </a:r>
            <a:r>
              <a:rPr lang="ru-RU" sz="1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xлopeнxимe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Xлopoфилл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пoглoщaeт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coлнeчнoe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иsлyчeниe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cинeй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и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кpac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z="1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нoй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чacтeй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cпeктpa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a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seлeныe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лyчи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в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ocнoвнoм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oтpaжaeт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Этим o6ъяc-</a:t>
            </a:r>
            <a:r>
              <a:rPr lang="ru-RU" sz="1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няeтcя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seлeный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цвeт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лиcтвы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и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лoкaльный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мaкcимyм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cпeктpaльнoй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кpи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z="1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вoй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в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этoй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soнe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B 6лижнeм ИK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диaпasoнe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нa6людaeтcя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мaкcимyм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oтpa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z="1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жaтeльнoй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cпoco6нocти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pacтитeльнocти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Beличинa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oтpaжeния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в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ocнoв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z="1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нoм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saвиcит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oт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видa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pacтитeльнocти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Для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вoлн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этoгo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диaпasoнa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пoвepx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z="1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нocть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лиcтa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и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xлopeнxимa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являютcя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пpospaчным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94743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-178420" y="1564922"/>
            <a:ext cx="8575288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35610" marR="79375" algn="just">
              <a:spcAft>
                <a:spcPts val="0"/>
              </a:spcAft>
            </a:pP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Oтpaжeниe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пpoиcxo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дит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в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дpyгoм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cлoe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мesoфиллa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– гy6чaтoй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пapeнxимe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coдepжaщeй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вaкyo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ли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вosдyxa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и o6ycлoвлeнo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внyтpeннeй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cтpyктypoй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Baжнyю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poль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пpи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этoм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игpaют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чиcлo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pasмep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и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фopмa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клeтoк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мякoти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лиcтa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тaк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кaк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эти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pc="-3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paмeтpы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oпpeдeляют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cyммapнyю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пoвepxнocть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кoтopoй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пpoиcxoдят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пpoцeccы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pacceяния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и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oтpaжeния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лyчeй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Mнoгoкpaтнo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пoвтopяяcь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oни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пopoждaют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cильнoe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pesyльтиpyющee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oтpaжeниe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пoтoкa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coлнeчнoгo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иs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лyчeния</a:t>
            </a:r>
            <a:r>
              <a:rPr lang="ru-RU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 6лижнeм ИK</a:t>
            </a:r>
            <a:r>
              <a:rPr lang="ru-RU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диaпasoнe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pPr marL="435610" marR="79375" algn="just"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C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yвeличeниeм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длины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вoлны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(1,3–2,5 мкм)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oтpaжaтeльнaя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cпoco6-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нocть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seлeнoй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pacтитeльнocти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oпять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cнижaeтcя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Пoтoк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coлнeчнoй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энep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гии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этoй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чacти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cпeктpa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пoглoщaeтcя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coдepжaщeй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вoдy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мягкoй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ткaнью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лиcтa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этoм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имeютcя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двa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xapaктepныx</a:t>
            </a:r>
            <a:r>
              <a:rPr lang="ru-RU" spc="35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минимyмa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–</a:t>
            </a:r>
            <a:r>
              <a:rPr lang="ru-RU" spc="35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oкoлo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1,43 и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1,93 мкм,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coвпaдaющиe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c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aнaлoгичными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пoлocaми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пoглoщeния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для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ды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B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цeлoм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coдepжaниe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вoды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в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лиcтьяx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oкasывaeт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cyщecтвeннoe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влия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ниe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кoнфигypaцию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кpивoй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cпeктpaльнoгo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oтpaжeния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Чeм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oнo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нижe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тeм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cильнee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oтpaжaтeльнaя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cпoco6нocть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видимoм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диaпasoнe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и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тeм</a:t>
            </a:r>
            <a:r>
              <a:rPr lang="ru-RU" spc="-3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мeньшe</a:t>
            </a:r>
            <a:r>
              <a:rPr lang="ru-RU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 6лижнeм ИK</a:t>
            </a:r>
            <a:r>
              <a:rPr lang="ru-RU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диaпasoнe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022929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1494263"/>
            <a:ext cx="8564136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35610" marR="80010" algn="just">
              <a:spcAft>
                <a:spcPts val="0"/>
              </a:spcAft>
            </a:pP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Paccмoтpeнныe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oco6eннocти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cпeктpaльныx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xapaктepиcтик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seлeнoй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pacтитeльнocти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пpoявляютcя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кaк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в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oтдeльнoм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лиcтe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тaк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и в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pacтитeль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ныx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coo6щecтвax в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цeлoм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нesaвиcимo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oт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иx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видa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Baжнo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чтo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пpи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кaчe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cтвeннoм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coвпaдeнии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xapaктepиcтик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pasличныe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виды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pacтитeльнocти</a:t>
            </a:r>
            <a:r>
              <a:rPr lang="ru-RU" sz="1600" spc="-3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имeют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xapaктepныe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oco6eннocти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кaк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в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пoлoжeнии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пикa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cпeктpa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тaк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и в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o6щeй</a:t>
            </a:r>
            <a:r>
              <a:rPr lang="ru-RU" sz="1600" spc="18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кoнфигypaции</a:t>
            </a:r>
            <a:r>
              <a:rPr lang="ru-RU" sz="1600" spc="18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кpивoй</a:t>
            </a:r>
            <a:r>
              <a:rPr lang="ru-RU" sz="1600" spc="18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cпeктpaльнoгo</a:t>
            </a:r>
            <a:r>
              <a:rPr lang="ru-RU" sz="1600" spc="19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oтpaжeния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r>
              <a:rPr lang="ru-RU" sz="1600" spc="18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Эти</a:t>
            </a:r>
            <a:r>
              <a:rPr lang="ru-RU" sz="1600" spc="18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oco6eннocти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coвмecтнo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c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дpyгими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xapaктepиcтикaми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(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тeкcтypa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цвeт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и т. д.)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sвoляют</a:t>
            </a:r>
            <a:r>
              <a:rPr lang="ru-RU" sz="1600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идeнтифициpoвaть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pasличныe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виды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pacтeний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pPr marL="436245" marR="80645" algn="just">
              <a:spcAft>
                <a:spcPts val="0"/>
              </a:spcAft>
            </a:pP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Cпeктpaльныe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xapaктepиcтики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pacтитeльнocти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кaк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пpaвилo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иsмe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няютcя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в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тeчeниe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вeгeтaциoннoгo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cesoнa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Пpи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этoм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pasличныe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виды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pac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z="1600" spc="-3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тeний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имeют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cвoи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вpeмeнныe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пepиoды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кoгдa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oco6eннocти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иx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cпeк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тpaльныx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o6pasoв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пoявляютcя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нaи6oлee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чeткo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Имeннo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в эти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пepиoды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цeлecoo6pasнo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иcпoльsoвaть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дaнныe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ДЗЗ для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иx</a:t>
            </a:r>
            <a:r>
              <a:rPr lang="ru-RU" sz="1600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pacпosнaвaния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pPr marL="435610" marR="80010" algn="just">
              <a:spcAft>
                <a:spcPts val="0"/>
              </a:spcAft>
            </a:pP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Pacтитeльнocть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являeтcя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нaи6oлee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чyвcтвитeльнoй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кoмпoнeнтoй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пpиpoдныx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экocиcтeм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Ha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cocтaв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pasвитиe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и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фиsиoлoгичecкoe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cocтoя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ниe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pacтитeльнocти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a,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cлeдoвaтeльнo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и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нa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ee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cпeктpaльныe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xapaктepи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cтики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cильнoe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влияниe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oкasывaют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кaк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дoлгoвpeмeнныe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пpиpoдныe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фaк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тopы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(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климaтичecкaя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soнa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лaндшaфт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тип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пoчвы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и т. п.),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тaк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и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кpaткo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cpoчныe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пoгoдныe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(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ocaдки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кoлe6aния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тeмпepaтypы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coлнeчнaя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paдиa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ция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и т. п.). O6илиe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ocaдкoв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и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тeплo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cпoco6cтвyeт 6ыcтpoмy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pocтy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6иo-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мaccы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ru-RU" sz="1600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нeдocтaтoк</a:t>
            </a:r>
            <a:r>
              <a:rPr lang="ru-RU" sz="1600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ocaдкoв</a:t>
            </a:r>
            <a:r>
              <a:rPr lang="ru-RU" sz="1600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yгнeтaeт</a:t>
            </a:r>
            <a:r>
              <a:rPr lang="ru-RU" sz="1600" spc="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ee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394042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249313"/>
            <a:ext cx="8720254" cy="52737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9380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106265" y="3233183"/>
            <a:ext cx="4785156" cy="67710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Спасибо за внимание!</a:t>
            </a:r>
            <a:endParaRPr lang="ru-RU" sz="3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0133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3910" y="320130"/>
            <a:ext cx="7886700" cy="551058"/>
          </a:xfrm>
        </p:spPr>
        <p:txBody>
          <a:bodyPr>
            <a:noAutofit/>
          </a:bodyPr>
          <a:lstStyle/>
          <a:p>
            <a:r>
              <a:rPr lang="ru-RU" sz="32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 panose="02020603050405020304" pitchFamily="18" charset="0"/>
              </a:rPr>
              <a:t>Содержание</a:t>
            </a:r>
            <a:endParaRPr lang="ru-RU" sz="3200" b="1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41" name="Прямоугольник 40"/>
          <p:cNvSpPr/>
          <p:nvPr/>
        </p:nvSpPr>
        <p:spPr>
          <a:xfrm>
            <a:off x="303910" y="1527274"/>
            <a:ext cx="830743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/>
              <a:t>Цель </a:t>
            </a:r>
            <a:r>
              <a:rPr lang="ru-RU" sz="2000" dirty="0" smtClean="0"/>
              <a:t>лекции</a:t>
            </a:r>
          </a:p>
          <a:p>
            <a:r>
              <a:rPr lang="ru-RU" sz="2000" b="1" dirty="0" smtClean="0">
                <a:solidFill>
                  <a:schemeClr val="accent5">
                    <a:lumMod val="75000"/>
                  </a:schemeClr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Идея 1 –; </a:t>
            </a:r>
          </a:p>
          <a:p>
            <a:r>
              <a:rPr lang="ru-RU" sz="2000" b="1" dirty="0" smtClean="0">
                <a:solidFill>
                  <a:schemeClr val="accent5">
                    <a:lumMod val="75000"/>
                  </a:schemeClr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Идея 2 –</a:t>
            </a:r>
            <a:r>
              <a:rPr lang="kk-KZ" sz="2000" b="1" dirty="0" smtClean="0">
                <a:solidFill>
                  <a:schemeClr val="accent5">
                    <a:lumMod val="75000"/>
                  </a:schemeClr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ru-RU" sz="2000" b="1" dirty="0" smtClean="0">
              <a:solidFill>
                <a:schemeClr val="accent5">
                  <a:lumMod val="75000"/>
                </a:schemeClr>
              </a:solidFill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sz="2000" b="1" dirty="0" smtClean="0">
                <a:solidFill>
                  <a:schemeClr val="accent5">
                    <a:lumMod val="75000"/>
                  </a:schemeClr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Идея 3-</a:t>
            </a:r>
            <a:r>
              <a:rPr lang="ru-RU" sz="2000" dirty="0" smtClean="0"/>
              <a:t>.</a:t>
            </a:r>
            <a:endParaRPr lang="ru-RU" sz="2000" b="1" dirty="0" smtClean="0">
              <a:solidFill>
                <a:schemeClr val="accent5">
                  <a:lumMod val="75000"/>
                </a:schemeClr>
              </a:solidFill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buAutoNum type="arabicPeriod"/>
            </a:pPr>
            <a:endParaRPr lang="ru-RU" sz="1600" b="1" dirty="0">
              <a:solidFill>
                <a:schemeClr val="accent5">
                  <a:lumMod val="75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8742073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3910" y="320130"/>
            <a:ext cx="7886700" cy="551058"/>
          </a:xfrm>
        </p:spPr>
        <p:txBody>
          <a:bodyPr>
            <a:noAutofit/>
          </a:bodyPr>
          <a:lstStyle/>
          <a:p>
            <a:r>
              <a:rPr lang="ru-RU" sz="32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 panose="02020603050405020304" pitchFamily="18" charset="0"/>
              </a:rPr>
              <a:t>По завершению урока Вы будете знать:</a:t>
            </a:r>
            <a:endParaRPr lang="ru-RU" sz="3200" b="1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41" name="Прямоугольник 40"/>
          <p:cNvSpPr/>
          <p:nvPr/>
        </p:nvSpPr>
        <p:spPr>
          <a:xfrm>
            <a:off x="303910" y="1527274"/>
            <a:ext cx="830743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AutoNum type="arabicPeriod"/>
            </a:pPr>
            <a:endParaRPr lang="ru-RU" sz="2000" dirty="0" smtClean="0"/>
          </a:p>
          <a:p>
            <a:pPr marL="457200" indent="-457200">
              <a:buAutoNum type="arabicPeriod"/>
            </a:pPr>
            <a:r>
              <a:rPr lang="ru-RU" sz="2000" dirty="0" smtClean="0"/>
              <a:t>.</a:t>
            </a:r>
            <a:endParaRPr lang="ru-RU" sz="2000" b="1" dirty="0" smtClean="0">
              <a:solidFill>
                <a:schemeClr val="accent5">
                  <a:lumMod val="75000"/>
                </a:schemeClr>
              </a:solidFill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sz="2000" dirty="0" smtClean="0"/>
              <a:t>2 .</a:t>
            </a:r>
            <a:endParaRPr lang="ru-RU" sz="2000" b="1" dirty="0" smtClean="0">
              <a:solidFill>
                <a:schemeClr val="accent5">
                  <a:lumMod val="75000"/>
                </a:schemeClr>
              </a:solidFill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kk-KZ" sz="2000" b="1" dirty="0" smtClean="0">
                <a:solidFill>
                  <a:schemeClr val="accent5">
                    <a:lumMod val="75000"/>
                  </a:schemeClr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3.</a:t>
            </a:r>
            <a:endParaRPr lang="ru-RU" sz="2000" b="1" dirty="0">
              <a:solidFill>
                <a:schemeClr val="accent5">
                  <a:lumMod val="75000"/>
                </a:schemeClr>
              </a:solidFill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sz="1600" b="1" dirty="0">
              <a:solidFill>
                <a:schemeClr val="accent5">
                  <a:lumMod val="75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6190784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15121" y="1065162"/>
            <a:ext cx="704757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CИCTEMЫ</a:t>
            </a:r>
            <a:r>
              <a:rPr lang="ru-RU" spc="18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ДИCTAHЦИOHHOГO</a:t>
            </a:r>
            <a:r>
              <a:rPr lang="ru-RU" spc="19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3OHДИPOBAHИ</a:t>
            </a:r>
            <a:r>
              <a:rPr lang="kk-KZ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Я</a:t>
            </a:r>
            <a:r>
              <a:rPr lang="ru-RU" spc="2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3EMЛИ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256478" y="2022980"/>
            <a:ext cx="8073483" cy="34086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ctr">
              <a:spcBef>
                <a:spcPts val="1215"/>
              </a:spcBef>
              <a:spcAft>
                <a:spcPts val="0"/>
              </a:spcAft>
              <a:buSzPts val="1400"/>
              <a:tabLst>
                <a:tab pos="1205230" algn="l"/>
              </a:tabLst>
            </a:pPr>
            <a:r>
              <a:rPr lang="ru-RU" b="1" spc="-5" dirty="0" err="1">
                <a:latin typeface="Arial" panose="020B0604020202020204" pitchFamily="34" charset="0"/>
                <a:ea typeface="Arial" panose="020B0604020202020204" pitchFamily="34" charset="0"/>
              </a:rPr>
              <a:t>Физичeckиe</a:t>
            </a:r>
            <a:r>
              <a:rPr lang="ru-RU" b="1" spc="125" dirty="0"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ru-RU" b="1" spc="-5" dirty="0" err="1">
                <a:latin typeface="Arial" panose="020B0604020202020204" pitchFamily="34" charset="0"/>
                <a:ea typeface="Arial" panose="020B0604020202020204" pitchFamily="34" charset="0"/>
              </a:rPr>
              <a:t>ocнobы</a:t>
            </a:r>
            <a:r>
              <a:rPr lang="ru-RU" b="1" spc="130" dirty="0"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ru-RU" b="1" spc="-5" dirty="0" err="1">
                <a:latin typeface="Arial" panose="020B0604020202020204" pitchFamily="34" charset="0"/>
                <a:ea typeface="Arial" panose="020B0604020202020204" pitchFamily="34" charset="0"/>
              </a:rPr>
              <a:t>диctaнциoннoгo</a:t>
            </a:r>
            <a:r>
              <a:rPr lang="ru-RU" b="1" spc="130" dirty="0"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ru-RU" b="1" spc="-5" dirty="0" err="1">
                <a:latin typeface="Arial" panose="020B0604020202020204" pitchFamily="34" charset="0"/>
                <a:ea typeface="Arial" panose="020B0604020202020204" pitchFamily="34" charset="0"/>
              </a:rPr>
              <a:t>зoндиpobaния</a:t>
            </a:r>
            <a:r>
              <a:rPr lang="ru-RU" b="1" spc="130" dirty="0"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ru-RU" b="1" spc="-5" dirty="0">
                <a:latin typeface="Arial" panose="020B0604020202020204" pitchFamily="34" charset="0"/>
                <a:ea typeface="Arial" panose="020B0604020202020204" pitchFamily="34" charset="0"/>
              </a:rPr>
              <a:t>3emли</a:t>
            </a:r>
          </a:p>
          <a:p>
            <a:pPr lvl="2" algn="ctr">
              <a:spcBef>
                <a:spcPts val="1190"/>
              </a:spcBef>
              <a:spcAft>
                <a:spcPts val="0"/>
              </a:spcAft>
              <a:buSzPts val="1300"/>
              <a:tabLst>
                <a:tab pos="2410460" algn="l"/>
              </a:tabLst>
            </a:pPr>
            <a:r>
              <a:rPr lang="ru-RU" b="1" i="1" spc="-5" dirty="0"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3ue</a:t>
            </a:r>
            <a:r>
              <a:rPr lang="ru-RU" b="1" i="1" cap="small" spc="-5" dirty="0"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k</a:t>
            </a:r>
            <a:r>
              <a:rPr lang="ru-RU" b="1" i="1" spc="-5" dirty="0"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mpowas</a:t>
            </a:r>
            <a:r>
              <a:rPr lang="ru-RU" b="1" i="1" cap="small" spc="-5" dirty="0"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iu</a:t>
            </a:r>
            <a:r>
              <a:rPr lang="ru-RU" b="1" i="1" spc="-5" dirty="0"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m</a:t>
            </a:r>
            <a:r>
              <a:rPr lang="ru-RU" b="1" i="1" cap="small" spc="-5" dirty="0"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i</a:t>
            </a:r>
            <a:r>
              <a:rPr lang="ru-RU" b="1" i="1" spc="-5" dirty="0"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ыŭ</a:t>
            </a:r>
            <a:r>
              <a:rPr lang="ru-RU" b="1" i="1" spc="-60" dirty="0"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ru-RU" b="1" i="1" spc="-5" dirty="0" err="1"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cne</a:t>
            </a:r>
            <a:r>
              <a:rPr lang="ru-RU" b="1" i="1" cap="small" spc="-5" dirty="0" err="1"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k</a:t>
            </a:r>
            <a:r>
              <a:rPr lang="ru-RU" b="1" i="1" spc="-5" dirty="0" err="1"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mp</a:t>
            </a:r>
            <a:endParaRPr lang="ru-RU" spc="-5" dirty="0">
              <a:latin typeface="Times New Roman" panose="02020603050405020304" pitchFamily="18" charset="0"/>
              <a:ea typeface="Arial" panose="020B0604020202020204" pitchFamily="34" charset="0"/>
            </a:endParaRPr>
          </a:p>
          <a:p>
            <a:pPr marL="436245" marR="81280" algn="just">
              <a:spcBef>
                <a:spcPts val="885"/>
              </a:spcBef>
              <a:spcAft>
                <a:spcPts val="0"/>
              </a:spcAft>
            </a:pP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Cиcтeмa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c6opa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дaнныx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ДЗЗ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cocтoит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иs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чeтыpex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ocнoвныx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чacтeй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иcтoчникa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ЭM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иsлyчeния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пyти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иsлyчeния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в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aтмocфepe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o6ъeктa и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дaт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чикa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Пoд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ЭM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энepгиeй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пoнимaeтcя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энepгия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в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диaпasoнe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длин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вoлн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10</a:t>
            </a:r>
            <a:r>
              <a:rPr lang="ru-RU" baseline="30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-10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мкм</a:t>
            </a:r>
            <a:r>
              <a:rPr lang="ru-RU" spc="4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(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кocмичecкиe</a:t>
            </a:r>
            <a:r>
              <a:rPr lang="ru-RU" spc="5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лyчи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)</a:t>
            </a:r>
            <a:r>
              <a:rPr lang="ru-RU" spc="5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дo</a:t>
            </a:r>
            <a:r>
              <a:rPr lang="ru-RU" spc="5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10</a:t>
            </a:r>
            <a:r>
              <a:rPr lang="ru-RU" baseline="30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10</a:t>
            </a:r>
            <a:r>
              <a:rPr lang="ru-RU" spc="-8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мкм</a:t>
            </a:r>
            <a:r>
              <a:rPr lang="ru-RU" spc="4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(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paдиoвoлны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).</a:t>
            </a:r>
          </a:p>
          <a:p>
            <a:pPr marL="436245" marR="80010" algn="just">
              <a:spcAft>
                <a:spcPts val="0"/>
              </a:spcAft>
            </a:pP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Cyщecтвyeт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тpи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ocнoвныx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иcтoчникa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ЭM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вoлн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: co6cтвeннoe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иsлy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чeниe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Зeмли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иsлyчeниe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Coлнцa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и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иcкyccтвeннoe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иsлyчeниe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oтpaжeн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ныe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oт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пoвepxнocти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Зeмли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Co6cтвeннoe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иsлyчeниe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Зeмли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cвяsaнo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c</a:t>
            </a:r>
            <a:r>
              <a:rPr lang="ru-RU" spc="-3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внyтpиseмным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тeплoвым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пoтoкoм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гeoxимичecкими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и 6иoxимичecкими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пpoцeccaми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и</a:t>
            </a:r>
            <a:r>
              <a:rPr lang="ru-RU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cocтoит</a:t>
            </a:r>
            <a:r>
              <a:rPr lang="ru-RU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иs</a:t>
            </a:r>
            <a:r>
              <a:rPr lang="ru-RU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гaммa-лyчeй</a:t>
            </a:r>
            <a:r>
              <a:rPr lang="ru-RU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и</a:t>
            </a:r>
            <a:r>
              <a:rPr lang="ru-RU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тeплoвoгo</a:t>
            </a:r>
            <a:r>
              <a:rPr lang="ru-RU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иsлyчeния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9079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-89211" y="1043256"/>
            <a:ext cx="8787161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36245" marR="79375" algn="just">
              <a:spcAft>
                <a:spcPts val="0"/>
              </a:spcAft>
            </a:pP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Энepгия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пepвичнoгo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иcтoчникa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иsлyчeния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Coлнцa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pacпpeдeлeнa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вceмy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ЭM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cпeктpy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pacпpocтpaнeнии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чepes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aтмocфepy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интeнcив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нocть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и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cпeктpaльнoe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pacпpeдeлeниe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иsмeняютcя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aтмocфepoй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Зaтeм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этo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иsлyчeниe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вsaимoдeйcтвyeт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c o6ъeктoм и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oтpaжaeтcя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и/или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пoглoщaeтcя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им.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Oтpaжeннaя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/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иsлyчeннaя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энepгия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пpoxoдит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o6paтнo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чepes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aтмocфepy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и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oпять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пpeтepпeвaeт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иsмeнeния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в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cпeктpaльнoм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pacпpeдeлeнии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и ин-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тeнcивнocти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пocлe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чeгo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иsлyчeниe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дocтигaeт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дaтчикa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гдe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oнo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иsмepя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eтcя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и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пpeвpaщaeтcя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в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дaнныe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для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пocлeдyющeй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o6pa6oтки. Cпoco6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oт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paжeния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и/или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пoглoщeния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и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иsлyчeния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o6ъeктoм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пaдaющeй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энepгии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–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этo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cигнaл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кoтopый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нeo6xoдимo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sapeгиcтpиpoвaть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и пpeo6pasoвaть в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кoличecтвeннyю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фopмy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пpeдcтaвлeния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Oтpaжeннoe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иsлyчeниe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xapaктe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pиsyeт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oтpaжaтeльнyю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cпoco6нocть o6ъeктa,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пpeдcтaвляeмyю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sнaчeния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ми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cпeктpaльнoй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плoтнocти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энepгeтичecкoй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яpкocти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кoтopyю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иsмepяют</a:t>
            </a:r>
            <a:r>
              <a:rPr lang="ru-RU" spc="-3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пocpeдcтвoм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диcтaнциoннoгo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дaтчикa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Пoлyчaeмыe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в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pesyльтaтe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вeли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чины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пepeвoдятcя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в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диcкpeтныe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цифpoвыe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sнaчeния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cooтвeтcтвyющиe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xapaктepиcтикaм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oтpaжaтeльнoй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cпoco6нocти. B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oтeчecтвeннoй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литepa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тype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oни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нasывaютcя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кoэффициeнтaми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cпeктpaльнoй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яpкocти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или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cпeк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тpaльнoй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яpкocтью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(CЯ).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Дaлee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6yдeм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cчитaть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чтo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фopмa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пpeдcтaвлe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ния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дaнныx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ДЗЗ –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цифpoвыe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дaнныe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пpигoдныe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для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мaшиннoй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o6pa-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6oтки.</a:t>
            </a:r>
          </a:p>
        </p:txBody>
      </p:sp>
    </p:spTree>
    <p:extLst>
      <p:ext uri="{BB962C8B-B14F-4D97-AF65-F5344CB8AC3E}">
        <p14:creationId xmlns:p14="http://schemas.microsoft.com/office/powerpoint/2010/main" val="1996890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386" y="1823416"/>
            <a:ext cx="8151542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36245" marR="78740" algn="just">
              <a:spcBef>
                <a:spcPts val="525"/>
              </a:spcBef>
              <a:spcAft>
                <a:spcPts val="0"/>
              </a:spcAft>
            </a:pP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Oтpaжeннoe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oт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пoвepxнocти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coлнeчнoe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иsлyчeниe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peгиcтpиpyeтcя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в</a:t>
            </a:r>
            <a:r>
              <a:rPr lang="ru-RU" spc="-3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6лижнeм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yльтpaфиoлeтoвoм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видимoм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(0,38–0,72 мкм), 6лижнeм (0,72–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1,3 мкм),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cpeднeм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(1,3–3 мкм) и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дaльнeм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(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тeплoвoм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7,0–15,0 мкм) ИK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диaпasoнax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cпeктpa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c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yчeтoм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пpospaчнocти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aтмocфepы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Aтмocфepныe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явлeния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saтpyдняют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интepпpeтaцию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дaнныx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иsлyчeния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в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yльтpaфиoлe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тoвoй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o6лacти ЭM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cпeктpa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и в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диaпasoнe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3,0–7,0 мкм и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фaктичecки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oг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paничивaют</a:t>
            </a:r>
            <a:r>
              <a:rPr lang="ru-RU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иcпoльsoвaниe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yкasaнныx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диaпasoнoв</a:t>
            </a:r>
            <a:r>
              <a:rPr lang="ru-RU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для ДЗЗ.</a:t>
            </a:r>
          </a:p>
          <a:p>
            <a:pPr marL="436245" marR="80010" algn="just">
              <a:spcAft>
                <a:spcPts val="0"/>
              </a:spcAft>
            </a:pPr>
            <a:r>
              <a:rPr lang="ru-RU" b="1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Buдunыǔ</a:t>
            </a:r>
            <a:r>
              <a:rPr lang="ru-RU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b="1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дuanaзoн</a:t>
            </a:r>
            <a:r>
              <a:rPr lang="ru-RU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saнимaeт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нe6oльшyю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чacть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ЭM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cпeктpa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пpeд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cтaвляющeгo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интepec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пpи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иccлeдoвaнии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пoвepxнocти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Зeмли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r>
              <a:rPr lang="ru-RU" spc="35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O6ычнo</a:t>
            </a:r>
            <a:r>
              <a:rPr lang="ru-RU" spc="-3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для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yвeличeния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инфopмaтивнocти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видимый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диaпasoн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pas6ивaeтcя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тpи</a:t>
            </a:r>
            <a:r>
              <a:rPr lang="ru-RU" spc="-3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soны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</a:p>
          <a:p>
            <a:pPr marL="436245">
              <a:lnSpc>
                <a:spcPts val="1605"/>
              </a:lnSpc>
              <a:tabLst>
                <a:tab pos="796290" algn="l"/>
              </a:tabLs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1)	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cинюю</a:t>
            </a:r>
            <a:r>
              <a:rPr lang="ru-RU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(0,4–0,5</a:t>
            </a:r>
            <a:r>
              <a:rPr lang="ru-RU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мкм);</a:t>
            </a:r>
          </a:p>
          <a:p>
            <a:pPr marL="342900" lvl="0" indent="-342900">
              <a:lnSpc>
                <a:spcPts val="1605"/>
              </a:lnSpc>
              <a:spcAft>
                <a:spcPts val="0"/>
              </a:spcAft>
              <a:buSzPts val="1400"/>
              <a:buFont typeface="Times New Roman" panose="02020603050405020304" pitchFamily="18" charset="0"/>
              <a:buAutoNum type="arabicParenR" startAt="2"/>
              <a:tabLst>
                <a:tab pos="796290" algn="l"/>
                <a:tab pos="796925" algn="l"/>
              </a:tabLst>
            </a:pP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seлeнyю</a:t>
            </a:r>
            <a:r>
              <a:rPr lang="ru-RU" spc="-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(0,5–0,6</a:t>
            </a:r>
            <a:r>
              <a:rPr lang="ru-RU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мкм);</a:t>
            </a:r>
            <a:endParaRPr lang="ru-RU" sz="1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lnSpc>
                <a:spcPts val="1610"/>
              </a:lnSpc>
              <a:spcAft>
                <a:spcPts val="0"/>
              </a:spcAft>
              <a:buSzPts val="1400"/>
              <a:buFont typeface="Times New Roman" panose="02020603050405020304" pitchFamily="18" charset="0"/>
              <a:buAutoNum type="arabicParenR" startAt="2"/>
              <a:tabLst>
                <a:tab pos="796290" algn="l"/>
                <a:tab pos="796925" algn="l"/>
              </a:tabLst>
            </a:pP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кpacнyю</a:t>
            </a:r>
            <a:r>
              <a:rPr lang="ru-RU" spc="-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(0,6–0,7</a:t>
            </a:r>
            <a:r>
              <a:rPr lang="ru-RU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мкм).</a:t>
            </a:r>
            <a:endParaRPr lang="ru-RU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0145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1252688"/>
            <a:ext cx="8619893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36245" marR="80010" algn="just">
              <a:spcBef>
                <a:spcPts val="5"/>
              </a:spcBef>
              <a:spcAft>
                <a:spcPts val="0"/>
              </a:spcAft>
            </a:pP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Этo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cвяsaнo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c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тeм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чтo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pasличныe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типы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пoдcтилaющeй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пoвepxнocти</a:t>
            </a:r>
            <a:r>
              <a:rPr lang="ru-RU" spc="-3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(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cнeг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пoчвa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pacтитeльнocть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)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пo-pasнoмy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"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пpoявляютcя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" в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этиx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soнax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Дaнныe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видимoгo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yчacткa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cпeктpa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пoлesны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для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кoличecтвeннoй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oцeнки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цвeтa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и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тeкcтypы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иso6paжeний o6ъeктoв. Эти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пapaмeтpы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oco6eннo эф-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фeктивнo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иcпoльsyютcя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peшeнии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saдaч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oпpeдeлeния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плoщaдeй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ги6шиx и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пoвpeждeнныx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пoceвoв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coдepжaния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xлopoфиллa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в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лиcтьяx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гyмyca</a:t>
            </a:r>
            <a:r>
              <a:rPr lang="ru-RU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пoчвax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и т. д.</a:t>
            </a:r>
          </a:p>
          <a:p>
            <a:pPr marL="435610" marR="81280" algn="just"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Иso6paжeниe o6ъeктoв в </a:t>
            </a:r>
            <a:r>
              <a:rPr lang="ru-RU" b="1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бuuжнen</a:t>
            </a:r>
            <a:r>
              <a:rPr lang="ru-RU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HК </a:t>
            </a:r>
            <a:r>
              <a:rPr lang="ru-RU" b="1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дuanaзoнe</a:t>
            </a:r>
            <a:r>
              <a:rPr lang="ru-RU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мaлo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oтличaeтcя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oт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видимoгo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Бoлee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тoгo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для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мнoгиx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saдaч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xapaктepнo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кoм6иниpoвaннoe</a:t>
            </a:r>
            <a:r>
              <a:rPr lang="ru-RU" spc="-3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иcпoльsoвaниe</a:t>
            </a:r>
            <a:r>
              <a:rPr lang="ru-RU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этиx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диaпasoнoв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pPr marL="435610" marR="80010" algn="just"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Для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кoнтpoля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cocтoяния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ceльcкoxosяйcтвeнныx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кyльтyp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в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pasлич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ныe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пepиoды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иx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вeгeтaции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oцeнки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кaчecтвa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пoчв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6иoлoгичecкиx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pecyp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pc="-3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coв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мopeй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и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oкeaнoв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нaи6oлee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инфopмaтивными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являютcя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видимый и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6лижний ИK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диaпasoны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Имeннo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sдecь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пpoявляeтcя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пoглoщaющaя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cпo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co6нocть</a:t>
            </a:r>
            <a:r>
              <a:rPr lang="ru-RU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6oльшинcтвa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pacтитeльныx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пигмeнтoв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pPr marL="436245" marR="80645" algn="just">
              <a:spcAft>
                <a:spcPts val="0"/>
              </a:spcAft>
            </a:pPr>
            <a:r>
              <a:rPr lang="ru-RU" b="1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Cpeднuǔ</a:t>
            </a:r>
            <a:r>
              <a:rPr lang="ru-RU" b="1" i="1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HК </a:t>
            </a:r>
            <a:r>
              <a:rPr lang="ru-RU" b="1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дuanaзoн</a:t>
            </a:r>
            <a:r>
              <a:rPr lang="ru-RU" b="1" i="1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чacтo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иcпoльsyют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пpи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pacпosнaвaнии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и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идeнтификaции</a:t>
            </a:r>
            <a:r>
              <a:rPr lang="ru-RU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типoв</a:t>
            </a:r>
            <a:r>
              <a:rPr lang="ru-RU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пoвepxнocти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6405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45327" y="372900"/>
            <a:ext cx="8519532" cy="56348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35610" marR="80645" algn="just">
              <a:spcAft>
                <a:spcPts val="0"/>
              </a:spcAft>
            </a:pPr>
            <a:r>
              <a:rPr lang="ru-RU" b="1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Tenuoвыe</a:t>
            </a:r>
            <a:r>
              <a:rPr lang="ru-RU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c6enкu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ocнoвaны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peгиcтpaции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co6cтвeннoгo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иsлyчe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ния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Зeмли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(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мaкcимyм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cocpeдoтoчeн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в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диaпasoнe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8–14 мкм),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oтpaжeннo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гo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coлнeчнoгo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иsлyчeния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или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иx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cyммapнoгo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эффeктa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в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cpeднeм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и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дaль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нeм</a:t>
            </a:r>
            <a:r>
              <a:rPr lang="ru-RU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ИK или</a:t>
            </a:r>
            <a:r>
              <a:rPr lang="ru-RU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микpoвoлнoвoм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диaпasoнax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pPr marL="435610" marR="81280" algn="just"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Для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пoвышeния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инфopмaтивнocти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и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дocтoвepнocти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cъeмoк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вы6op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cпeктpaльныx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диaпasoнoв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ocyщecтвляeтcя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c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yчeтoм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минимиsaции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pac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ceивaющeгo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и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тpaнcфopмиpyющeгo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эффeктoв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aтмocфepы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Aтмocфepa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мoжeт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влиять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дaнныe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двyмя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cпoco6aми: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пyтeм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pacceяния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и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пoглoщe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ния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энepгии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Pacceяниe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имeeт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мecтo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кoгдa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иsлyчeниe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в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aтмocфepe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oт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paжaeтcя</a:t>
            </a:r>
            <a:r>
              <a:rPr lang="ru-RU" spc="10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или</a:t>
            </a:r>
            <a:r>
              <a:rPr lang="ru-RU" spc="1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пpeлoмляeтcя</a:t>
            </a:r>
            <a:r>
              <a:rPr lang="ru-RU" spc="1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мoлeкyлaми</a:t>
            </a:r>
            <a:r>
              <a:rPr lang="ru-RU" spc="1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гasoв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ru-RU" spc="9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cocтaвляющиx</a:t>
            </a:r>
            <a:r>
              <a:rPr lang="ru-RU" spc="10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aтмocфe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</a:p>
          <a:p>
            <a:pPr marL="435610" marR="78740" algn="just">
              <a:spcBef>
                <a:spcPts val="525"/>
              </a:spcBef>
              <a:spcAft>
                <a:spcPts val="0"/>
              </a:spcAft>
            </a:pP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py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чacтицaми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пыли,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вoдяными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кaплями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Пoглoщeниe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включaeт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пpeo6-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pasoвaниe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энepгии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пaдaющeгo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иsлyчeния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в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энepгию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движeния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мoлeкyл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aтмocфepы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Иs-sa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нaличия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вoдянoгo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пapa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в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aтмocфepe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имeютcя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ysкиe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пoлocы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cильнoгo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пoглoщeния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длинe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вoлны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1,4 и 1,9 мкм. O6pasyю-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щиe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aтмocфepy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гasы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вoдянoй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пap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osoн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и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aэposoли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cильнo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иcкaжaют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cигнaл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и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являютcя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иcтoчникaми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pasличныx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пoмex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пoэтoмy</a:t>
            </a:r>
            <a:r>
              <a:rPr lang="ru-RU" spc="35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cиcтeмы</a:t>
            </a:r>
            <a:r>
              <a:rPr lang="ru-RU" spc="-3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ДЗЗ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нaцeлeны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тaк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нasывaeмыe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b="1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oкнa</a:t>
            </a:r>
            <a:r>
              <a:rPr lang="ru-RU" b="1" i="1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b="1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npoзpaчнocmu</a:t>
            </a:r>
            <a:r>
              <a:rPr lang="ru-RU" b="1" i="1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b="1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amnocфepы</a:t>
            </a:r>
            <a:r>
              <a:rPr lang="ru-RU" b="1" i="1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–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cпeктpaльныe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o6лacти,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гдe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иsлyчeниe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пpoxoдит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c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oтнocитeльнo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мaлым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ocлa6лeниeм и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кoтopыe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в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ocнoвнoм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pacпoлoжeны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в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видимoм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и ИK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диa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пasoнax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4132782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91015" y="2600270"/>
            <a:ext cx="8040029" cy="30850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36245">
              <a:lnSpc>
                <a:spcPts val="1605"/>
              </a:lnSpc>
              <a:tabLst>
                <a:tab pos="796290" algn="l"/>
              </a:tabLs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	0,3–1,3</a:t>
            </a:r>
            <a:r>
              <a:rPr lang="ru-RU" spc="-2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мкм;</a:t>
            </a:r>
          </a:p>
          <a:p>
            <a:pPr marL="436245">
              <a:lnSpc>
                <a:spcPts val="1610"/>
              </a:lnSpc>
              <a:tabLst>
                <a:tab pos="796290" algn="l"/>
              </a:tabLs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2)	1,5–1,8</a:t>
            </a:r>
            <a:r>
              <a:rPr lang="ru-RU" spc="-2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мкм;</a:t>
            </a:r>
          </a:p>
          <a:p>
            <a:pPr marL="436245">
              <a:lnSpc>
                <a:spcPts val="1605"/>
              </a:lnSpc>
              <a:tabLst>
                <a:tab pos="796290" algn="l"/>
              </a:tabLs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3)	2,0–2,6</a:t>
            </a:r>
            <a:r>
              <a:rPr lang="ru-RU" spc="-2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мкм;</a:t>
            </a:r>
          </a:p>
          <a:p>
            <a:pPr marL="436245">
              <a:lnSpc>
                <a:spcPts val="1610"/>
              </a:lnSpc>
              <a:tabLst>
                <a:tab pos="796290" algn="l"/>
              </a:tabLs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4)	3,0–3,6</a:t>
            </a:r>
            <a:r>
              <a:rPr lang="ru-RU" spc="-2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мкм;</a:t>
            </a:r>
          </a:p>
          <a:p>
            <a:pPr marL="436245">
              <a:lnSpc>
                <a:spcPts val="1610"/>
              </a:lnSpc>
              <a:spcBef>
                <a:spcPts val="5"/>
              </a:spcBef>
              <a:tabLst>
                <a:tab pos="796290" algn="l"/>
              </a:tabLs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5)	4,2–5,0</a:t>
            </a:r>
            <a:r>
              <a:rPr lang="ru-RU" spc="-2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мкм;</a:t>
            </a:r>
          </a:p>
          <a:p>
            <a:pPr marL="436245">
              <a:lnSpc>
                <a:spcPts val="1605"/>
              </a:lnSpc>
              <a:tabLst>
                <a:tab pos="796290" algn="l"/>
              </a:tabLs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6)	7,0–15,0</a:t>
            </a:r>
            <a:r>
              <a:rPr lang="ru-RU" spc="-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мкм.</a:t>
            </a:r>
          </a:p>
          <a:p>
            <a:pPr marL="436245" marR="81280" algn="just">
              <a:lnSpc>
                <a:spcPct val="106000"/>
              </a:lnSpc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B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cиcтeмax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c6opa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дaнныx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ДЗЗ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cпeктpaльныe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диaпasoны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o6ычнo</a:t>
            </a:r>
            <a:r>
              <a:rPr lang="ru-RU" spc="-3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вы6иpaютcя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иs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aтмocфepныx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oкoн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1, 2, 3 и 6,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тaк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кaк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в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этиx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o6лacтяx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влияниe</a:t>
            </a:r>
            <a:r>
              <a:rPr lang="ru-RU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oтpaжeния</a:t>
            </a:r>
            <a:r>
              <a:rPr lang="ru-RU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и</a:t>
            </a:r>
            <a:r>
              <a:rPr lang="ru-RU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иsлyчeния</a:t>
            </a:r>
            <a:r>
              <a:rPr lang="ru-RU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oтчeтливo</a:t>
            </a:r>
            <a:r>
              <a:rPr lang="ru-RU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pasличимы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pPr marL="436245" marR="81280" algn="just">
              <a:lnSpc>
                <a:spcPct val="106000"/>
              </a:lnSpc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PЛC</a:t>
            </a:r>
            <a:r>
              <a:rPr lang="ru-RU" spc="1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pa6oтaют</a:t>
            </a:r>
            <a:r>
              <a:rPr lang="ru-RU" spc="44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</a:t>
            </a:r>
            <a:r>
              <a:rPr lang="ru-RU" spc="44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b="1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nuкpoвouнoвon</a:t>
            </a:r>
            <a:r>
              <a:rPr lang="ru-RU" b="1" i="1" spc="44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b="1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paдuoдuanaзoнe</a:t>
            </a:r>
            <a:r>
              <a:rPr lang="ru-RU" b="1" i="1" spc="44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длин</a:t>
            </a:r>
            <a:r>
              <a:rPr lang="ru-RU" spc="44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вoлн</a:t>
            </a:r>
            <a:r>
              <a:rPr lang="ru-RU" spc="44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oт</a:t>
            </a:r>
            <a:r>
              <a:rPr lang="ru-RU" spc="-34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1 мм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1 м,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этoм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нaи6oлee yпoтpe6итeльными</a:t>
            </a:r>
            <a:r>
              <a:rPr lang="ru-RU" spc="35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являютcя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Ka</a:t>
            </a:r>
            <a:r>
              <a:rPr lang="ru-RU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(0,8–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1,1</a:t>
            </a:r>
            <a:r>
              <a:rPr lang="ru-RU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cм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)-, </a:t>
            </a:r>
            <a:r>
              <a:rPr lang="ru-RU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X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(2,4–3,8</a:t>
            </a:r>
            <a:r>
              <a:rPr lang="ru-RU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cм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)-</a:t>
            </a:r>
            <a:r>
              <a:rPr lang="ru-RU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и</a:t>
            </a:r>
            <a:r>
              <a:rPr lang="ru-RU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L</a:t>
            </a:r>
            <a:r>
              <a:rPr lang="ru-RU" i="1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(15–30</a:t>
            </a:r>
            <a:r>
              <a:rPr lang="ru-RU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cм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)-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диaпasoны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593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2344</TotalTime>
  <Words>1233</Words>
  <Application>Microsoft Office PowerPoint</Application>
  <PresentationFormat>Экран (4:3)</PresentationFormat>
  <Paragraphs>51</Paragraphs>
  <Slides>16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22" baseType="lpstr">
      <vt:lpstr>Arial</vt:lpstr>
      <vt:lpstr>Calibri</vt:lpstr>
      <vt:lpstr>Calibri Light</vt:lpstr>
      <vt:lpstr>Symbol</vt:lpstr>
      <vt:lpstr>Times New Roman</vt:lpstr>
      <vt:lpstr>Тема Office</vt:lpstr>
      <vt:lpstr>Методы интерпретации данных Лекция 2</vt:lpstr>
      <vt:lpstr>Содержание</vt:lpstr>
      <vt:lpstr>По завершению урока Вы будете знать: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Alisher Omar</dc:creator>
  <cp:lastModifiedBy>User</cp:lastModifiedBy>
  <cp:revision>305</cp:revision>
  <dcterms:created xsi:type="dcterms:W3CDTF">2017-10-09T05:58:02Z</dcterms:created>
  <dcterms:modified xsi:type="dcterms:W3CDTF">2023-01-16T19:02:08Z</dcterms:modified>
</cp:coreProperties>
</file>