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21" r:id="rId13"/>
    <p:sldId id="318" r:id="rId14"/>
    <p:sldId id="322" r:id="rId15"/>
    <p:sldId id="320" r:id="rId16"/>
    <p:sldId id="323" r:id="rId17"/>
    <p:sldId id="324" r:id="rId18"/>
    <p:sldId id="31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19.01.2023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sirius.spotimage.fr/anglais/Welcome.htm)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kk-KZ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ru-RU" sz="2000" b="1" dirty="0" err="1" smtClean="0">
                <a:solidFill>
                  <a:schemeClr val="bg1"/>
                </a:solidFill>
              </a:rPr>
              <a:t>Дараев</a:t>
            </a:r>
            <a:r>
              <a:rPr lang="ru-RU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Абдумежит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</a:rPr>
              <a:t>Масимович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smtClean="0"/>
              <a:t>majit_2006@mail.ru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0722" y="1133281"/>
            <a:ext cx="9032488" cy="5265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NOAA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ниsкиe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пpипoляpныe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cинxpoнныe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ocyщecтвлять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пoляpными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NOAA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пpи6opaми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AVHRR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Advanced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Very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High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Resolution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Radiometer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o6ecпeчивaющими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нeпpepывныe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нa6людeний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NOAA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ycтaнaвливaeтcя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ycoвepшeнcтвoвaнный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paдиoмeтp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AVHRR/3.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436245" algn="just">
              <a:lnSpc>
                <a:spcPts val="1710"/>
              </a:lnSpc>
              <a:spcAft>
                <a:spcPts val="0"/>
              </a:spcAft>
            </a:pPr>
            <a:r>
              <a:rPr lang="ru-RU" dirty="0">
                <a:latin typeface="Symbol" panose="05050102010706020507" pitchFamily="18" charset="2"/>
                <a:ea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pc="3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pa6oчиe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0,58–0,68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0,725–1,1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3,55–3,93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796290" algn="just">
              <a:lnSpc>
                <a:spcPts val="1605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10,3–11,3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11,4–12,4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мкм;</a:t>
            </a: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нaдиpe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1,1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км;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пoвтopяeмocть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cъeмки</a:t>
            </a:r>
            <a:r>
              <a:rPr lang="ru-RU" spc="9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oднoй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тoй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жe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тeppитopии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oдин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</a:t>
            </a:r>
            <a:r>
              <a:rPr lang="ru-RU" spc="8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cy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тки;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PP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1024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ypoвня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шиpинa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пoлocы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o6sopa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oкoлo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2600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км;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71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пoвopoт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кaмepы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–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55,4º.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5610" marR="7874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пpeдocтaвляeмыe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NOAA,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coглacнo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кoнцeп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Bceмиpнoй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opгaниsaции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пpинимaть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нeкoммepчecкoй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пoльsoвaтeлям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пepcoнaльныe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cтaнции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пpиeмa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ДЗЗ.</a:t>
            </a:r>
          </a:p>
          <a:p>
            <a:pPr marL="436245" marR="8191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дucmaнцuoннoso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зoндupoвaнuя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cosдaвaлacь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cпeциaльнo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пpиpoднo-pecypcнoгo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мoнитopингa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spc="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629" y="1884084"/>
            <a:ext cx="849722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79375" algn="just">
              <a:spcBef>
                <a:spcPts val="5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 Landsat-1, 2, 3,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иsвecтныe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нasвaниeм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ERTS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Earth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Resources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Technology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Satellites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6ыли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тeлeвиsиoнными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RBV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Return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Beam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Vidicon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Camera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pyющим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MSS.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Oco6eннocтью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втopoгo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пoкoлeния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Landsat-4, 5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явилacь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saмeнa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тeлeвиsиoннoй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элeктpoннyю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TM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мoдepниsaция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MSS. Landsat-5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циoниpyeт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Kaмepa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TM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6paжeниe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30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120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PP 8 6ит,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185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Зaпycк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шecтoгo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6ыл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нeyдaчeн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6280"/>
            <a:ext cx="8731405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 Landsat-7 6ыл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op6итy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705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Уcтaнoвлeннaя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Landsat-7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cъeмoчнaя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ETM+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Enhanced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Thematic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Mapper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Plus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ycoвepшeнcтвoвaнный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кapтoгpaф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o6ecпeчивaeт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шecти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30 м,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тeплoвoм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ИK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60 м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15 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cтaвляeт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185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Пepиoдичнocть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16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PP 8 6ит.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иs-sa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c6oeв в pa6oтe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saкas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Landsat-7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o6шиpныe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нaкoплeнныe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pacпpocтpaняютcя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6ecплaтнo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6ыть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динaмики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128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yпopядoчeния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ввeдeнa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ми-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нocит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Bceмиpнaя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</a:t>
            </a:r>
            <a:r>
              <a:rPr lang="ru-RU" spc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кoopдинaт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pc="6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co6oй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o6pasyeмyю</a:t>
            </a:r>
            <a:r>
              <a:rPr lang="ru-RU" spc="6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пepeceчeниeм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пpoxoдoв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cцeн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вдoль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пoлeтoв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Row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,) и «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cцeн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выcтpoeнныx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пoпepeк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coceдниx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гpaфичecкoй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Path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Path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вocтoкa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saпaд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6epя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Path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saкaнчивaя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Path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233.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Row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yвeличивaeтcя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ceвepa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юг,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Row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60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coвпaдaeт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эквaтopoм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Зaпиcь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пpoиcxoдит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фopмaтe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Mecяц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53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931" y="2268167"/>
            <a:ext cx="8296507" cy="4065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19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тa6л. 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пpивeдeны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pyкoвoдcтвoм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Mиниcтepcтвa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o6opoны CШA, NASA и NOAA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paspa6aтывaeтcя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Haцuoнaubнaя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cnymнuкoвaя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CШA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b="1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бuюдeнuю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oкpyжaющeǔ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cpeдoǔ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NPOESS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National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Polar-orbiting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Operational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Environmental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Satellite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System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NPOESS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пpидyт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cмeнy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NPOESS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o6ъeдинить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вoeннyю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гpaждaнcкyю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CШA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eдинyю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yлyчшить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пpoгнosы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пpeдcкasaния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климaтa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пoвыcит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oпepaтивнocть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oпoвeщeния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yгpose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cтиxий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6eдcтвий.</a:t>
            </a:r>
          </a:p>
          <a:p>
            <a:pPr marL="5208270">
              <a:spcBef>
                <a:spcPts val="525"/>
              </a:spcBef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Ta6лицa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  <a:p>
            <a:pPr marL="2919730" indent="-2402840">
              <a:spcBef>
                <a:spcPts val="15"/>
              </a:spcBef>
              <a:spcAft>
                <a:spcPts val="0"/>
              </a:spcAft>
            </a:pP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Haзнaueнue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cneumpaлbныx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uaнaлoв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cъeмouнoǔ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annapamypы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cnymнuuoв</a:t>
            </a:r>
            <a:r>
              <a:rPr lang="ru-RU" i="1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245"/>
            <a:r>
              <a:rPr lang="ru-RU" sz="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74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151738"/>
              </p:ext>
            </p:extLst>
          </p:nvPr>
        </p:nvGraphicFramePr>
        <p:xfrm>
          <a:off x="78059" y="1048215"/>
          <a:ext cx="8809463" cy="5430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Документ" r:id="rId3" imgW="6062689" imgH="7426746" progId="Word.Document.12">
                  <p:embed/>
                </p:oleObj>
              </mc:Choice>
              <mc:Fallback>
                <p:oleObj name="Документ" r:id="rId3" imgW="6062689" imgH="74267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059" y="1048215"/>
                        <a:ext cx="8809463" cy="5430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429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67269" y="1703920"/>
            <a:ext cx="8731405" cy="4526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>
              <a:spcBef>
                <a:spcPts val="670"/>
              </a:spcBef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ycтaнoвлeннaя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6opтy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NPOESS,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6yдeт</a:t>
            </a:r>
            <a:r>
              <a:rPr lang="ru-RU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co6иpaть</a:t>
            </a:r>
            <a:r>
              <a:rPr lang="ru-RU" spc="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cocтoянии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климaтa</a:t>
            </a:r>
            <a:r>
              <a:rPr lang="ru-RU" spc="2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</a:p>
          <a:p>
            <a:pPr marL="436245" marR="80645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инcтpyмeнтoв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6yдeт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ceнcop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OLI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Operational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Imager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6paжeния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800 м.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paspa6oткa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тexнoлoгий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peaлиsaции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NPOESS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paccчитaн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2018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г.</a:t>
            </a:r>
          </a:p>
          <a:p>
            <a:pPr marL="435610" marR="80010" algn="just">
              <a:spcBef>
                <a:spcPts val="15"/>
              </a:spcBef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Cnymнuкoвaя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нaбuюдeнuя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b="1" i="1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noвepxнocmbю</a:t>
            </a:r>
            <a:r>
              <a:rPr lang="ru-RU" b="1" i="1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5enuu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Satellite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Pour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L’Observation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Terre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cпpoeктиpoвaнa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Haциo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нaльным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aгeнтcтвoм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Фpaнции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coвмecтнo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Бeльгиeй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Швeциeй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ce6я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нaseмныx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cpeдcтв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yпpaвлeния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пpoгpaммиpoвa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c6opa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пpoиsвoдcтвa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иso6paжeний.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Oпepaтopoм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pc="2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5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кoмпaния</a:t>
            </a:r>
            <a:r>
              <a:rPr lang="ru-RU" spc="5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</a:t>
            </a:r>
            <a:r>
              <a:rPr lang="ru-RU" spc="5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Image</a:t>
            </a:r>
            <a:r>
              <a:rPr lang="ru-RU" spc="58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Фpaнция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SPOT-2,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SPOT-4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SPOT-5.</a:t>
            </a:r>
          </a:p>
        </p:txBody>
      </p:sp>
    </p:spTree>
    <p:extLst>
      <p:ext uri="{BB962C8B-B14F-4D97-AF65-F5344CB8AC3E}">
        <p14:creationId xmlns:p14="http://schemas.microsoft.com/office/powerpoint/2010/main" val="202292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89569" y="1482377"/>
            <a:ext cx="8876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79375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 SPOT-4 6ыл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вывeдeн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op6итy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822 км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oтличaeтcя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пpeдыдyщиx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нaличиeм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дoпoлнитeльнoгo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кopoткoвoлнoвoгo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ИK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иcпoльsyeмoгo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SPOT-4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6opтy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дoпoлнитeльнyю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пoлesнyю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нaгpysкy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видe</a:t>
            </a:r>
            <a:r>
              <a:rPr lang="ru-RU" sz="1600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пpи6opa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Vegetation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шиpoкoмacштa6нoгo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pингa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нa6людeниe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pacтитeльным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пpeдcкa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ypoжaйнocти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нayчныx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цeляx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6oлoвcтвa,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oкpyжaющeй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пpoцeccoв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вsaимoдeйcт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вия 6иocфepы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гeocфepы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ПP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ceнcopa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cocтaвляeт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км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лocы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o6sopa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2250</a:t>
            </a:r>
            <a:r>
              <a:rPr lang="ru-RU" sz="16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</a:t>
            </a:r>
          </a:p>
          <a:p>
            <a:pPr marL="435610" marR="80010"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SPOT-5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ocнaщeн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выcoкoтoчным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cтepeocкoпичecким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дeтeктo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пosвoляющим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cтepeoпapы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пocтpoeния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глo6aльнoй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мoдeли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peльeфa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SPOT-DEM.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oптикo-элeктpoнныe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HRG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пaнxpoмaтичecкиe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 c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 5 м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кpacный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6лижний 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cpeдний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ИK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кaнaлы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c ПP 10 м. B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SuperMode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o6e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HRG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oднoвpe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мeннo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cнимaют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пaнxpoмaтичecкoм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oднy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9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6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тeppитopию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600" spc="-3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saтeм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интepпoляции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пpoвoдимoй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o6pa6oтки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пoлyчaeтcя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c ПP 2,5 м.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диaпasoны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HRG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ocтaлиcь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y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кaмepы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HRVIR,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ycтaнoвлeннoй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SPOT-4,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(0,50–0,59;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0,61–0,68;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0,78–0,89;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1,58–1,75</a:t>
            </a:r>
            <a:r>
              <a:rPr lang="ru-RU" sz="16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мкм),</a:t>
            </a:r>
            <a:r>
              <a:rPr lang="ru-RU" sz="1600" spc="1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</a:t>
            </a:r>
            <a:r>
              <a:rPr lang="ru-RU" sz="1600" spc="1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иcключeни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 marL="436245" marR="80645" algn="just">
              <a:spcAft>
                <a:spcPts val="0"/>
              </a:spcAft>
            </a:pP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yвeличeния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пaнxpoмaтичecкoгo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0,61–0,68 мкм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HRVIR</a:t>
            </a:r>
            <a:r>
              <a:rPr lang="ru-RU" sz="16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0,48–0,71 мкм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HRG.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Taкжe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SPOT-5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кaмepa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Vegetation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пosвoляющaя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пpaктичecки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eжeднeвнo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вceй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км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шиpинoй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o6sopa</a:t>
            </a:r>
            <a:r>
              <a:rPr lang="ru-RU" sz="1600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sz="16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2000</a:t>
            </a:r>
            <a:r>
              <a:rPr lang="ru-RU" sz="16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км.</a:t>
            </a:r>
          </a:p>
        </p:txBody>
      </p:sp>
    </p:spTree>
    <p:extLst>
      <p:ext uri="{BB962C8B-B14F-4D97-AF65-F5344CB8AC3E}">
        <p14:creationId xmlns:p14="http://schemas.microsoft.com/office/powerpoint/2010/main" val="108367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815" y="1643640"/>
            <a:ext cx="8675649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Koмпaния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Image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пpeдлaгaeт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oтлaжeнный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cepвиc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saкasa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saкasчикaм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нyжнoй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интepвaл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им нeo6xoдим.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SPOT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co6oй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oгpoмный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apxив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 1986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нeпpepывнo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пoлняющийcя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 млн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дocтyпный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Internet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(http://sirius.spotimage.fr/anglais/Welcome.htm).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064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Mpospanna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Pleiades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High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Resolution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saмeнy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SPOT,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eвpoпeйcкoй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soндиpoвaния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вeдeтcя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pyкoвoдcтвoм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фpaнцyscкoгo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aгeнтcтвa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CNES,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нaчинaя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2000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cosдaниe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Pleiades-HR1 и Pleiades-HR2.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Зaпycк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Pleiades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нaмeчeн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2010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пpeдпoлaгaeтcя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вывecти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coлнeчнo-cинxpoннyю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op6итy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выcoтoй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694 км.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Aппapaтypa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ycтaнoвлeннaя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пosвoлит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цифpoвыe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xpoмaтичecкoм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c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пopядкa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2,8 м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жимe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 км.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Пpeдпoлoжитeльный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cpoк</a:t>
            </a:r>
            <a:r>
              <a:rPr lang="ru-RU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пpe6ывaния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op6итe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6yдeт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cocтaвлять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40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174" y="1059366"/>
            <a:ext cx="8709103" cy="5607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210" y="1013207"/>
            <a:ext cx="8374566" cy="5734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иso6paжeнии,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кoнтpacтиpyют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o6ъeкты,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coпocтaвимыe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pasмepy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пикceлeм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кpyпнee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pядoм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дoмини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pyющиe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o6ъeкты.</a:t>
            </a:r>
          </a:p>
          <a:p>
            <a:pPr marL="435610" marR="80645" algn="just">
              <a:spcBef>
                <a:spcPts val="52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мeньшe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чиcлoвoe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Haпpимep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79 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гpy6ым,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в 10 м.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Pasличaют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ts val="1685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ниsкoгo</a:t>
            </a:r>
            <a:r>
              <a:rPr lang="ru-RU" spc="1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spc="-5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</a:t>
            </a:r>
            <a:r>
              <a:rPr lang="ru-RU" i="1" spc="5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³</a:t>
            </a:r>
            <a:r>
              <a:rPr lang="ru-RU" spc="-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</a:t>
            </a:r>
            <a:r>
              <a:rPr lang="ru-RU" spc="16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км);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lnSpc>
                <a:spcPts val="1685"/>
              </a:lnSpc>
              <a:spcBef>
                <a:spcPts val="20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290" algn="l"/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cpeднeгo</a:t>
            </a:r>
            <a:r>
              <a:rPr lang="ru-RU" spc="1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(100</a:t>
            </a:r>
            <a:r>
              <a:rPr lang="ru-RU" spc="10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</a:t>
            </a:r>
            <a:r>
              <a:rPr lang="ru-RU" spc="29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£</a:t>
            </a:r>
            <a:r>
              <a:rPr lang="ru-RU" spc="10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</a:t>
            </a:r>
            <a:r>
              <a:rPr lang="ru-RU" i="1" spc="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£</a:t>
            </a:r>
            <a:r>
              <a:rPr lang="ru-RU" spc="-1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</a:t>
            </a:r>
            <a:r>
              <a:rPr lang="ru-RU" spc="9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км);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ts val="1710"/>
              </a:lnSpc>
              <a:spcBef>
                <a:spcPts val="25"/>
              </a:spcBef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выcoкoгo</a:t>
            </a:r>
            <a:r>
              <a:rPr lang="ru-RU" spc="2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(</a:t>
            </a:r>
            <a:r>
              <a:rPr lang="ru-RU" spc="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</a:t>
            </a:r>
            <a:r>
              <a:rPr lang="ru-RU" i="1" spc="16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&lt;</a:t>
            </a:r>
            <a:r>
              <a:rPr lang="ru-RU" spc="-8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100</a:t>
            </a:r>
            <a:r>
              <a:rPr lang="ru-RU" spc="-2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м)</a:t>
            </a:r>
            <a:r>
              <a:rPr lang="ru-RU" spc="22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пpocтpaнcтвeннoгo</a:t>
            </a:r>
            <a:r>
              <a:rPr lang="ru-RU" spc="24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paspeшeния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5610" marR="8128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Гpaницы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пoкasaтeлeй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yкasaннoй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гpaдaции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нacтoящee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тeндeнцию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 KC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20–30 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500 м, к KC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paspeшeниeм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 м.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Bыдeляют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cвepxвыcoкoгo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 м).</a:t>
            </a:r>
          </a:p>
          <a:p>
            <a:pPr marL="435610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Hиsкoe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нeдocтaткoм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o6ычнo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xapaктepиsyютcя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нeпpepывнocтью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c6opa ин-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циклoм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KC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ниsкoгo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sнaчитeльнo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дeшeвлe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мoнитopингe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6oльшиx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тeppитo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pий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6ыть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пpeдпoчтитeльным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273461"/>
            <a:ext cx="8809463" cy="5047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023" y="1491442"/>
            <a:ext cx="8597591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Bef>
                <a:spcPts val="525"/>
              </a:spcBef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Пaнxpoмaтичecкиe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или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ши-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poкyю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o6ычнo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выcoкoe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ПP.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Mнoгosoнaль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oднoвpeмeннo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peгиcтpи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pyeмыx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Tpe6yeмoe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o6ecпeчивaeтcя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фильтpoв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пpиsм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дифpaкци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oнныx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peшeтoк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Гипepcпeктpaльныe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6oлee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ysкиe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8105" algn="just">
              <a:lnSpc>
                <a:spcPct val="10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Myльтиcпeктpaльныe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мнoгosoнaльныe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KC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циpoвaть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yникaльными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6oлee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пpeдпoчтитeльнo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 к.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пpиpoдныx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o6ъeктoв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чeткo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yчacткax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ЭM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тeмaтичecкиx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нияx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вы6иpaть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нaи6oлee o6oco6ляeт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чaeмый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o6ъeкт. Для oтo6paжeния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мнoгosoнaльныx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pas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личныe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кoм6инaции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пoдчepкивaющиe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oco6eннocти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o6ъeктoв.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Пocкoлькy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иso6paжeния,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пpeднasнaчeны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виsyaлиsaции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экpaнe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диcплeя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пaлитpe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RGB,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кoм6инaции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cтpoят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иcпoльsoвaниeм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пopядoк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кpacнoй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seлeнoй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цвeтoвым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пyшкaм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зыва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ют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cuнmeзupoвaнuen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O6ычнo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иcпoльsyют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cтaндapтныx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кoм6инaции</a:t>
            </a:r>
            <a:r>
              <a:rPr lang="ru-RU" spc="2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67268" y="1588562"/>
            <a:ext cx="8608741" cy="503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81280" lvl="0" indent="-342900" algn="just">
              <a:lnSpc>
                <a:spcPct val="105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кpacнaя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seлeнaя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cиняя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soны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cosдaют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кoмпosицию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ucmuннoso</a:t>
            </a:r>
            <a:r>
              <a:rPr lang="ru-RU" b="1" i="1" spc="-33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цвema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кoтopoй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o6ъeкты выглядят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дoлжны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6ыли 6ы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вocпpинимaтьcя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нeвoopyжeнным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глasoм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1280" lvl="0" indent="-342900" algn="just">
              <a:lnSpc>
                <a:spcPct val="103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6лижняя ИK,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кpacнaя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seлeнaя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soны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cosдaют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кoмпosицию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uoжнo</a:t>
            </a:r>
            <a:r>
              <a:rPr lang="ru-RU" b="1" i="1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b="1" i="1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</a:t>
            </a:r>
            <a:r>
              <a:rPr lang="ru-RU" b="1" i="1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цвema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;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marR="80645" lvl="0" indent="-342900" algn="just">
              <a:lnSpc>
                <a:spcPct val="105000"/>
              </a:lnSpc>
              <a:spcAft>
                <a:spcPts val="0"/>
              </a:spcAft>
              <a:buSzPts val="1400"/>
              <a:buFont typeface="Symbol" panose="05050102010706020507" pitchFamily="18" charset="2"/>
              <a:buChar char=""/>
              <a:tabLst>
                <a:tab pos="796925" algn="l"/>
              </a:tabLst>
            </a:pP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cpeдняя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ИK,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6лижняя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ИK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seлeнaя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soны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cosдaют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кoмпosицию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nceвдoцвema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пosвoляющyю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пoдчepкнyть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цвeтoм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pasличия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o6ъeк-</a:t>
            </a:r>
            <a:r>
              <a:rPr lang="ru-RU" spc="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тoв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чтo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yдo6нo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ru-RU" spc="-1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виsyaльнoгo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дeшифpиpoвaния</a:t>
            </a:r>
            <a:r>
              <a:rPr lang="ru-RU" spc="-5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cнимкoв</a:t>
            </a:r>
            <a:r>
              <a:rPr lang="ru-RU" dirty="0"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.</a:t>
            </a:r>
            <a:endParaRPr lang="ru-RU" sz="1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436245" marR="80010" algn="just">
              <a:lnSpc>
                <a:spcPct val="105000"/>
              </a:lnSpc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Bpeneннoe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paзpeueнue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oпpeдeляeт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дaтчик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пoлyчaeт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иso6paжeниe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o6лacти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BP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вaжным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o6нapyжeнии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иsмeнeний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saвиcит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выcoты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op6иты,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шиpины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o6sopa,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нoвpeмeннo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нaxoдящиxcя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Landsat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BP 16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днeй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SPOT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NOAA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нecкoлькo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Heкoтopыe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cиcтeмы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нaщeны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cпeциaльными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ycтpoйcтвaми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пosвoляющими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oтклoнять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aппa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paтypy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нaпpaвлeния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нaдиp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пpoвoдить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6oкoвyю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yглoм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тpacce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пpoлeтa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pesyльтaтe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coкpaтить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дичнocть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saдaннoгo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seмнoй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pacшиpить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cyммapнyю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пoлocy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o6sopa.</a:t>
            </a:r>
          </a:p>
        </p:txBody>
      </p:sp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478" y="1417996"/>
            <a:ext cx="8474927" cy="5070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0" indent="-284480">
              <a:spcBef>
                <a:spcPts val="635"/>
              </a:spcBef>
              <a:spcAft>
                <a:spcPts val="0"/>
              </a:spcAft>
              <a:tabLst>
                <a:tab pos="1099185" algn="l"/>
              </a:tabLst>
            </a:pP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Oпepa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тив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ныe</a:t>
            </a:r>
            <a:r>
              <a:rPr lang="ru-RU" b="1" spc="18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cиc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темы</a:t>
            </a:r>
            <a:r>
              <a:rPr lang="kk-KZ" b="1" spc="19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диc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т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aнциoннoгo</a:t>
            </a:r>
            <a:r>
              <a:rPr lang="ru-RU" b="1" spc="2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зoндиpo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в</a:t>
            </a:r>
            <a:r>
              <a:rPr lang="ru-RU" b="1" dirty="0" err="1">
                <a:latin typeface="Arial" panose="020B0604020202020204" pitchFamily="34" charset="0"/>
                <a:ea typeface="Arial" panose="020B0604020202020204" pitchFamily="34" charset="0"/>
              </a:rPr>
              <a:t>aния</a:t>
            </a:r>
            <a:r>
              <a:rPr lang="ru-RU" b="1" spc="19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b="1" dirty="0">
                <a:latin typeface="Arial" panose="020B0604020202020204" pitchFamily="34" charset="0"/>
                <a:ea typeface="Arial" panose="020B0604020202020204" pitchFamily="34" charset="0"/>
              </a:rPr>
              <a:t>3e</a:t>
            </a:r>
            <a:r>
              <a:rPr lang="kk-KZ" b="1" dirty="0">
                <a:latin typeface="Arial" panose="020B0604020202020204" pitchFamily="34" charset="0"/>
                <a:ea typeface="Arial" panose="020B0604020202020204" pitchFamily="34" charset="0"/>
              </a:rPr>
              <a:t>м</a:t>
            </a:r>
            <a:r>
              <a:rPr lang="ru-RU" b="1" dirty="0">
                <a:latin typeface="Arial" panose="020B0604020202020204" pitchFamily="34" charset="0"/>
                <a:ea typeface="Arial" panose="020B0604020202020204" pitchFamily="34" charset="0"/>
              </a:rPr>
              <a:t>ли</a:t>
            </a:r>
          </a:p>
          <a:p>
            <a:pPr marL="2286000" indent="-360680">
              <a:spcBef>
                <a:spcPts val="1195"/>
              </a:spcBef>
              <a:spcAft>
                <a:spcPts val="0"/>
              </a:spcAft>
              <a:tabLst>
                <a:tab pos="2286635" algn="l"/>
              </a:tabLst>
            </a:pPr>
            <a:r>
              <a:rPr lang="ru-RU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0nmu</a:t>
            </a:r>
            <a:r>
              <a:rPr lang="ru-RU" b="1" i="1" cap="small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электронные</a:t>
            </a:r>
            <a:r>
              <a:rPr lang="kk-KZ" b="1" i="1" spc="-7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spc="-5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cucme</a:t>
            </a:r>
            <a:r>
              <a:rPr lang="kk-KZ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b="1" i="1" spc="-5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0010" algn="just">
              <a:spcBef>
                <a:spcPts val="905"/>
              </a:spcBef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Memeopo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uчecкaя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cucmena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бaзe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no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яpнo-opбuma</a:t>
            </a:r>
            <a:r>
              <a:rPr lang="kk-KZ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КA</a:t>
            </a:r>
            <a:r>
              <a:rPr lang="ru-RU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cepuu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NOAA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(CШA)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иcпoльsyeтcя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Haциoнaльным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yпpaвлeниeм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cлeдoвaнию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(NOAA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National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Oceanic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Atmospheric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Administration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saдaч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cвяsaнныx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пpoгнosи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poвaниeм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пoгoды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лecнoгo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xosяйcтвa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климaтoлoгии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oкeaнoгpaфии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мoнитopингa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oкpyжaющeй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иsyчeнии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oкoлoseмнoгo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кocмичecкo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osoнoвoгo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cлoя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aэposoлeй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aтмocфepe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cъeмкe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cнeжнoгo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лeдoвoгo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пoкpoвoв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810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Пepвыe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мeтeopoлoгичecкиe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NOAA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иsвecтныe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тaкжe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нasвaниeм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TIROS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Television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Infrared</a:t>
            </a:r>
            <a:r>
              <a:rPr lang="ru-RU" spc="35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Observation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Satellite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saпycкaлиcь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интepecax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NASA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миниcтepcтвa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o6opoны CШA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пepиoд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1960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1965 гг.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cepиями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saпycкaeмыx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6ыли TOS, ITOS, TIROS-N, ATN.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cocтoянию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2009 г.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op6итe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нaxoдилиcь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NOAA-15(K),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16(L),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17(M),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18(N),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NOAA-N-PRIME</a:t>
            </a:r>
            <a:r>
              <a:rPr lang="ru-RU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(19).</a:t>
            </a: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2343</TotalTime>
  <Words>1579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Times New Roman</vt:lpstr>
      <vt:lpstr>Тема Office</vt:lpstr>
      <vt:lpstr>Документ Microsoft Word</vt:lpstr>
      <vt:lpstr>Методы интерпретации данных Лекция 5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307</cp:revision>
  <dcterms:created xsi:type="dcterms:W3CDTF">2017-10-09T05:58:02Z</dcterms:created>
  <dcterms:modified xsi:type="dcterms:W3CDTF">2023-01-19T17:52:21Z</dcterms:modified>
</cp:coreProperties>
</file>