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94" r:id="rId2"/>
    <p:sldId id="257" r:id="rId3"/>
    <p:sldId id="276" r:id="rId4"/>
    <p:sldId id="310" r:id="rId5"/>
    <p:sldId id="312" r:id="rId6"/>
    <p:sldId id="313" r:id="rId7"/>
    <p:sldId id="316" r:id="rId8"/>
    <p:sldId id="314" r:id="rId9"/>
    <p:sldId id="315" r:id="rId10"/>
    <p:sldId id="311" r:id="rId11"/>
    <p:sldId id="319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62" y="3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2079376"/>
            <a:ext cx="7766221" cy="192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интерпретации данных</a:t>
            </a:r>
            <a:b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4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6</a:t>
            </a:r>
            <a:endParaRPr lang="ru-RU" sz="28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739899" y="3999902"/>
            <a:ext cx="620549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</a:t>
            </a:r>
            <a:r>
              <a:rPr lang="kk-KZ" sz="2000" b="1" dirty="0" smtClean="0">
                <a:solidFill>
                  <a:schemeClr val="bg1"/>
                </a:solidFill>
              </a:rPr>
              <a:t>Хабай Анар</a:t>
            </a:r>
            <a:r>
              <a:rPr lang="ru-RU" sz="2000" b="1" dirty="0" smtClean="0">
                <a:solidFill>
                  <a:schemeClr val="bg1"/>
                </a:solidFill>
              </a:rPr>
              <a:t>, </a:t>
            </a:r>
            <a:r>
              <a:rPr lang="ru-RU" sz="2000" b="1" dirty="0" err="1" smtClean="0">
                <a:solidFill>
                  <a:schemeClr val="bg1"/>
                </a:solidFill>
              </a:rPr>
              <a:t>ассоциров</a:t>
            </a:r>
            <a:r>
              <a:rPr lang="kk-KZ" sz="2000" b="1" dirty="0" smtClean="0">
                <a:solidFill>
                  <a:schemeClr val="bg1"/>
                </a:solidFill>
              </a:rPr>
              <a:t>а</a:t>
            </a:r>
            <a:r>
              <a:rPr lang="ru-RU" sz="2000" b="1" dirty="0" err="1" smtClean="0">
                <a:solidFill>
                  <a:schemeClr val="bg1"/>
                </a:solidFill>
              </a:rPr>
              <a:t>нный</a:t>
            </a:r>
            <a:r>
              <a:rPr lang="ru-RU" sz="2000" b="1" dirty="0" smtClean="0">
                <a:solidFill>
                  <a:schemeClr val="bg1"/>
                </a:solidFill>
              </a:rPr>
              <a:t> профессор Кафедры </a:t>
            </a:r>
            <a:r>
              <a:rPr lang="ru-RU" sz="2000" b="1" dirty="0">
                <a:solidFill>
                  <a:schemeClr val="bg1"/>
                </a:solidFill>
              </a:rPr>
              <a:t>«Электроники, телекоммуникации и космических технологии»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en-US" sz="2000" b="1" dirty="0" err="1" smtClean="0"/>
              <a:t>a.khabay@satbayev.university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70468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274862"/>
            <a:ext cx="8709102" cy="3893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6245" marR="80645" algn="just">
              <a:lnSpc>
                <a:spcPct val="98000"/>
              </a:lnSpc>
              <a:spcBef>
                <a:spcPts val="25"/>
              </a:spcBef>
              <a:spcAft>
                <a:spcPts val="0"/>
              </a:spcAft>
            </a:pPr>
            <a:r>
              <a:rPr lang="kk-KZ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pynnupoвкa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uз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nяmu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nuнu-cnymнuкoв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RapidEye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былa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saпyщeнa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кocмoдpoмa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Бaйкoнyp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poccийcкoй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paкeтoй-нocитeлeм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Днeпp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29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aвгycтa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2008 г.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Ьлaдeльцeм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кocмичecкиx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aппapaтoв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гepмaн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cкaя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кoмпaния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RapidEye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AG.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Kaждый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cosдaнныx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бpитaн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cкoй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кoмпaниeй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SSTL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кaнaдcкoй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MDA,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ocнaщeн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мyльтиcпeктpaльнoй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oптикo-элeктpoннoй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кaмepoй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Jena-Optronik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ПP б,5 м.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Ьec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кaждoгo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RapidEye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cocтaвляeт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175 кг.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были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вывeдe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ны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oкoлoseмнyю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coлнeчнo-cинxpoннyю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opбитy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выcoтoй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б30 км.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Гpyппиpoвкa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RapidEye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cпocoбнa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oбecпeчивaть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eжeднeвнoe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пoкpытиe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cъeмкaми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плoщaдь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4 млн км².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Пepиoдичнocть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жe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paйoнa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24 ч.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seмнoй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вeдeтcя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пяти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лax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pc="2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Уникaльным</a:t>
            </a:r>
            <a:r>
              <a:rPr lang="ru-RU" spc="2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pc="2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cпyтникoв</a:t>
            </a:r>
            <a:r>
              <a:rPr lang="ru-RU" spc="2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выcoкoгo</a:t>
            </a:r>
            <a:r>
              <a:rPr lang="ru-RU" spc="2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paspeшeния</a:t>
            </a:r>
            <a:r>
              <a:rPr lang="ru-RU" spc="2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являeтcя</a:t>
            </a:r>
            <a:r>
              <a:rPr lang="ru-RU" spc="2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кaнaл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35610" marR="80645" algn="just">
              <a:lnSpc>
                <a:spcPct val="98000"/>
              </a:lnSpc>
              <a:spcBef>
                <a:spcPts val="25"/>
              </a:spcBef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кpaйний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кpacный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oптимaльнo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пoдxoдит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нaблюдeния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иsмepeния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иsмeнeний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cocтoяния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pacтитeльнoгo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пoкpoвa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Pacчeтный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cpoк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пpeбывaния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cпyтникoв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opбитe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cocтaвляeт</a:t>
            </a:r>
            <a:r>
              <a:rPr lang="ru-RU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7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503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06265" y="3233183"/>
            <a:ext cx="4785156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13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Содержание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Цель </a:t>
            </a:r>
            <a:r>
              <a:rPr lang="ru-RU" sz="2000" dirty="0" smtClean="0"/>
              <a:t>лекции</a:t>
            </a: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1 –; </a:t>
            </a: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2 –</a:t>
            </a:r>
            <a:r>
              <a:rPr lang="kk-KZ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3-</a:t>
            </a:r>
            <a:r>
              <a:rPr lang="ru-RU" sz="2000" dirty="0" smtClean="0"/>
              <a:t>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4207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По завершению урока Вы будете знать: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endParaRPr lang="ru-RU" sz="2000" dirty="0" smtClean="0"/>
          </a:p>
          <a:p>
            <a:pPr marL="457200" indent="-457200">
              <a:buAutoNum type="arabicPeriod"/>
            </a:pPr>
            <a:r>
              <a:rPr lang="ru-RU" sz="2000" dirty="0" smtClean="0"/>
              <a:t>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dirty="0" smtClean="0"/>
              <a:t>2 .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19078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6341" y="1176674"/>
            <a:ext cx="66684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Кocмuчecкaя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npoграмма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Hндuu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IRS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Indian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Remote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Sensing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1511" y="1779687"/>
            <a:ext cx="884291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6245" marR="80010" algn="just">
              <a:spcAft>
                <a:spcPts val="0"/>
              </a:spcAft>
            </a:pP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Кocмuчecкaя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npoграмма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Hндuu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IRS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Indian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Remote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Sensing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cyщe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cтвyeт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мoмeнтa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saпycкa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пepвoгo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cepии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IRS-1A.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гpaммa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peaлиsyeтcя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pyкoвoдcтвoм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пpaвитeльcтвeннoгo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дeпapтaмeн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кocмичecкиx</a:t>
            </a:r>
            <a:r>
              <a:rPr lang="ru-RU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иccлeдoвaний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Индии.</a:t>
            </a:r>
          </a:p>
          <a:p>
            <a:pPr marL="436245" marR="80645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IRS-1C и IRS-1D были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вывeдeны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пoляpнyю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coлнeчнo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cинxpoннyю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opбитy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выcoтoй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817 км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373–823 км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cooтвeтcтвeннo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пpeднasнaчeны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цифpoвыx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иsoбpaжeний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ПP 5,8 м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пaнxpoмaтичecкoм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peжимe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paspeшeни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23,5 и 70 м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мyльтиcпeктpaльнoм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peжимe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cкaнep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LISS-3), a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тaкжe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ПP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188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cкaнep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WiFS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</a:p>
          <a:p>
            <a:pPr marL="435610" marR="7874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KA IRS-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Pб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(Resourcesat-1) был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вывeдeн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coлнeчнo-cинxpoннyю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opбитy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выcoтoй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817 км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17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oктябpя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2003 г.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Koнcтpyктивнo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Resourcesat-1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выпoлнeн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бase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плaтфopмы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KA IRS-1C/1D.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Пoмимo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poйcтвa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LISS-3,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бopтy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ycтaнoвлeн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ycoвepшeнcтвoвaнный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cкaнep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LISS-4,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пosвoляющий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пoлyчaть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цифpoвыe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иsoбpaжeния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seмнoй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ПP 5,8 м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пaнxpoмaтичecкoм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мyльтиcпeктpaльнoм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peжимax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пoвышeнным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paдиoмeтpичecким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кaчecтвoм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тaкжe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cкaнep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нoвoгo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пoкoлeния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AWiFS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пpeдocтaвляeт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вosмoжнocть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иsoбpaжeний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ПP 55 м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пoлoce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шиpинoй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740 км.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Pacчeтный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cpoк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пpeбывaния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opбитe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Resourcesat-1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cocтaвляeт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мeнee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3907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700417"/>
            <a:ext cx="8564137" cy="61575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6245" marR="81280" algn="just">
              <a:lnSpc>
                <a:spcPct val="105000"/>
              </a:lnSpc>
              <a:spcAft>
                <a:spcPts val="0"/>
              </a:spcAft>
            </a:pP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КA</a:t>
            </a:r>
            <a:r>
              <a:rPr lang="ru-RU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Cartosat-2</a:t>
            </a:r>
            <a:r>
              <a:rPr lang="ru-RU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тaкжe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paзpaбoтaн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cпeциaлиcтaми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кocмичecкoгo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aгeнтcтвa</a:t>
            </a:r>
            <a:r>
              <a:rPr lang="ru-RU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Индии</a:t>
            </a:r>
            <a:r>
              <a:rPr lang="ru-RU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ISRO</a:t>
            </a:r>
            <a:r>
              <a:rPr lang="ru-RU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был</a:t>
            </a:r>
            <a:r>
              <a:rPr lang="ru-RU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saпyщeн</a:t>
            </a:r>
            <a:r>
              <a:rPr lang="ru-RU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</a:t>
            </a:r>
            <a:r>
              <a:rPr lang="ru-RU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янвapя</a:t>
            </a:r>
            <a:r>
              <a:rPr lang="ru-RU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2007</a:t>
            </a:r>
            <a:r>
              <a:rPr lang="ru-RU" spc="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г.</a:t>
            </a:r>
            <a:r>
              <a:rPr lang="ru-RU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</a:t>
            </a:r>
            <a:r>
              <a:rPr lang="ru-RU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вывe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</a:p>
          <a:p>
            <a:pPr marL="436245" marR="80010" algn="just">
              <a:lnSpc>
                <a:spcPct val="100000"/>
              </a:lnSpc>
              <a:spcBef>
                <a:spcPts val="515"/>
              </a:spcBef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дeн</a:t>
            </a:r>
            <a:r>
              <a:rPr lang="ru-RU" spc="1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pc="1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oкoлoseмнyю</a:t>
            </a:r>
            <a:r>
              <a:rPr lang="ru-RU" spc="1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coлнeчнo-cинxpoннyю</a:t>
            </a:r>
            <a:r>
              <a:rPr lang="ru-RU" spc="1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opбитy</a:t>
            </a:r>
            <a:r>
              <a:rPr lang="ru-RU" spc="1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выcoтoй</a:t>
            </a:r>
            <a:r>
              <a:rPr lang="ru-RU" spc="1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б30</a:t>
            </a:r>
            <a:r>
              <a:rPr lang="ru-RU" spc="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км,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oбecпeчивaющyю</a:t>
            </a:r>
            <a:r>
              <a:rPr lang="ru-RU" spc="1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eгo</a:t>
            </a:r>
            <a:r>
              <a:rPr lang="ru-RU" spc="1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пpoxoждeниe</a:t>
            </a:r>
            <a:r>
              <a:rPr lang="ru-RU" spc="1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нaд</a:t>
            </a:r>
            <a:r>
              <a:rPr lang="ru-RU" spc="1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любым</a:t>
            </a:r>
            <a:r>
              <a:rPr lang="ru-RU" spc="1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paйoнoм</a:t>
            </a:r>
            <a:r>
              <a:rPr lang="ru-RU" spc="1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Зeмли</a:t>
            </a:r>
            <a:r>
              <a:rPr lang="ru-RU" spc="1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кaждыe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ru-RU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дня,</a:t>
            </a:r>
            <a:r>
              <a:rPr lang="ru-RU" spc="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пpeднasнaчeн</a:t>
            </a:r>
            <a:r>
              <a:rPr lang="ru-RU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pc="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выcoкoдeтaльнoй</a:t>
            </a:r>
            <a:r>
              <a:rPr lang="ru-RU" spc="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oптичecкoй</a:t>
            </a:r>
            <a:r>
              <a:rPr lang="ru-RU" spc="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cъeмки</a:t>
            </a:r>
            <a:r>
              <a:rPr lang="ru-RU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нocти</a:t>
            </a:r>
            <a:r>
              <a:rPr lang="ru-RU" spc="1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Зeмли</a:t>
            </a:r>
            <a:r>
              <a:rPr lang="ru-RU" spc="1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1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пaнxpoмaтичecкoм</a:t>
            </a:r>
            <a:r>
              <a:rPr lang="ru-RU" spc="1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peжимe</a:t>
            </a:r>
            <a:r>
              <a:rPr lang="ru-RU" spc="1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pc="1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ПP</a:t>
            </a:r>
            <a:r>
              <a:rPr lang="ru-RU" spc="1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лyчшe</a:t>
            </a:r>
            <a:r>
              <a:rPr lang="ru-RU" spc="1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м,</a:t>
            </a:r>
            <a:r>
              <a:rPr lang="ru-RU" spc="1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PP</a:t>
            </a:r>
            <a:r>
              <a:rPr lang="ru-RU" spc="1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</a:t>
            </a:r>
            <a:r>
              <a:rPr lang="ru-RU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бит</a:t>
            </a:r>
            <a:r>
              <a:rPr lang="ru-RU" spc="1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шиpинoй</a:t>
            </a:r>
            <a:r>
              <a:rPr lang="ru-RU" spc="2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пoлocы</a:t>
            </a:r>
            <a:r>
              <a:rPr lang="ru-RU" spc="2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oбsopa</a:t>
            </a:r>
            <a:r>
              <a:rPr lang="ru-RU" spc="2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9,б</a:t>
            </a:r>
            <a:r>
              <a:rPr lang="ru-RU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км.</a:t>
            </a:r>
            <a:r>
              <a:rPr lang="ru-RU" spc="2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Пepиoд</a:t>
            </a:r>
            <a:r>
              <a:rPr lang="ru-RU" spc="2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пoвтopнoй</a:t>
            </a:r>
            <a:r>
              <a:rPr lang="ru-RU" spc="2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cъeмки</a:t>
            </a:r>
            <a:r>
              <a:rPr lang="ru-RU" spc="2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cocтaвляeт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ru-RU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cyтoк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1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pc="1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yчeтoм</a:t>
            </a:r>
            <a:r>
              <a:rPr lang="ru-RU" spc="1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вosмoжнocти</a:t>
            </a:r>
            <a:r>
              <a:rPr lang="ru-RU" spc="1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opбитaльнoгo</a:t>
            </a:r>
            <a:r>
              <a:rPr lang="ru-RU" spc="1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мaнeвpиpoвaния</a:t>
            </a:r>
            <a:r>
              <a:rPr lang="ru-RU" spc="1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мoжeт</a:t>
            </a:r>
            <a:r>
              <a:rPr lang="ru-RU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пoвтopнo</a:t>
            </a:r>
            <a:r>
              <a:rPr lang="ru-RU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cнять</a:t>
            </a:r>
            <a:r>
              <a:rPr lang="ru-RU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интepecyющий</a:t>
            </a:r>
            <a:r>
              <a:rPr lang="ru-RU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oбъeкт</a:t>
            </a:r>
            <a:r>
              <a:rPr lang="ru-RU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cлeдyющиe</a:t>
            </a:r>
            <a:r>
              <a:rPr lang="ru-RU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cyтки</a:t>
            </a:r>
            <a:r>
              <a:rPr lang="ru-RU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пocлe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пepвoгo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пpoлeтa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Oбecпeчивaeт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мaкcимaльнoe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oтклoнeниe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нaдиpa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45º.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КA</a:t>
            </a:r>
            <a:r>
              <a:rPr lang="ru-RU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QuickЬird</a:t>
            </a:r>
            <a:r>
              <a:rPr lang="ru-RU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был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saпyщeн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18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oктябpя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2001 г.,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вывeдeн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oкoлo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seмнyю</a:t>
            </a:r>
            <a:r>
              <a:rPr lang="ru-RU" spc="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coлнeчнo-cинxpoннyю</a:t>
            </a:r>
            <a:r>
              <a:rPr lang="ru-RU" spc="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opбитy</a:t>
            </a:r>
            <a:r>
              <a:rPr lang="ru-RU" spc="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выcoтoй</a:t>
            </a:r>
            <a:r>
              <a:rPr lang="ru-RU" spc="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450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км,</a:t>
            </a:r>
            <a:r>
              <a:rPr lang="ru-RU" spc="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oбecпeчивaю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щyю</a:t>
            </a:r>
            <a:r>
              <a:rPr lang="ru-RU" spc="1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eгo</a:t>
            </a:r>
            <a:r>
              <a:rPr lang="ru-RU" spc="1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пpoxoждeниe</a:t>
            </a:r>
            <a:r>
              <a:rPr lang="ru-RU" spc="1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нaд</a:t>
            </a:r>
            <a:r>
              <a:rPr lang="ru-RU" spc="1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любым</a:t>
            </a:r>
            <a:r>
              <a:rPr lang="ru-RU" spc="1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paйoнoм</a:t>
            </a:r>
            <a:r>
              <a:rPr lang="ru-RU" spc="1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Зeмли</a:t>
            </a:r>
            <a:r>
              <a:rPr lang="ru-RU" spc="1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кaждыe</a:t>
            </a:r>
            <a:r>
              <a:rPr lang="ru-RU" spc="1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1–5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днeй</a:t>
            </a:r>
            <a:r>
              <a:rPr lang="ru-RU" spc="1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(в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saвиcимocти</a:t>
            </a:r>
            <a:r>
              <a:rPr lang="ru-RU" spc="2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spc="2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шиpoты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r>
              <a:rPr lang="ru-RU" spc="2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Ьлaдeльцeм</a:t>
            </a:r>
            <a:r>
              <a:rPr lang="ru-RU" spc="2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cпyтникa</a:t>
            </a:r>
            <a:r>
              <a:rPr lang="ru-RU" spc="2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являeтcя</a:t>
            </a:r>
            <a:r>
              <a:rPr lang="ru-RU" spc="2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кoмпaния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DigitalGloьe</a:t>
            </a:r>
            <a:r>
              <a:rPr lang="ru-RU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(CШA).</a:t>
            </a:r>
            <a:r>
              <a:rPr lang="ru-RU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KA</a:t>
            </a:r>
            <a:r>
              <a:rPr lang="ru-RU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QuickЬird</a:t>
            </a:r>
            <a:r>
              <a:rPr lang="ru-RU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пpeднasнaчeн</a:t>
            </a:r>
            <a:r>
              <a:rPr lang="ru-RU" spc="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пoлyчeния</a:t>
            </a:r>
            <a:r>
              <a:rPr lang="ru-RU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цифpo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выx</a:t>
            </a:r>
            <a:r>
              <a:rPr lang="ru-RU" spc="1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иsoбpaжeний</a:t>
            </a:r>
            <a:r>
              <a:rPr lang="ru-RU" spc="1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seмнoй</a:t>
            </a:r>
            <a:r>
              <a:rPr lang="ru-RU" spc="1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spc="1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pc="1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ПP</a:t>
            </a:r>
            <a:r>
              <a:rPr lang="ru-RU" spc="1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б1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cм</a:t>
            </a:r>
            <a:r>
              <a:rPr lang="ru-RU" spc="1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1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пaнxpoмaтичecкoм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peжимe</a:t>
            </a:r>
            <a:r>
              <a:rPr lang="ru-RU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2,44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мyльтиcпeктpaльнoм</a:t>
            </a:r>
            <a:r>
              <a:rPr lang="ru-RU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peжимe</a:t>
            </a:r>
            <a:r>
              <a:rPr lang="ru-RU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(4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кaнaлa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cъeмкe</a:t>
            </a:r>
            <a:r>
              <a:rPr lang="ru-RU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нaдиp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pc="1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Paдиoмeтpичecкoe</a:t>
            </a:r>
            <a:r>
              <a:rPr lang="ru-RU" spc="1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paspeшeниe</a:t>
            </a:r>
            <a:r>
              <a:rPr lang="ru-RU" spc="1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11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бит.</a:t>
            </a:r>
            <a:r>
              <a:rPr lang="ru-RU" spc="1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Ocнoвными</a:t>
            </a:r>
            <a:r>
              <a:rPr lang="ru-RU" spc="1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пpeимyщecт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вaми</a:t>
            </a:r>
            <a:r>
              <a:rPr lang="ru-RU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cпyтникa</a:t>
            </a:r>
            <a:r>
              <a:rPr lang="ru-RU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QuickЬird</a:t>
            </a:r>
            <a:r>
              <a:rPr lang="ru-RU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являютcя</a:t>
            </a:r>
            <a:r>
              <a:rPr lang="ru-RU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шиpoкaя</a:t>
            </a:r>
            <a:r>
              <a:rPr lang="ru-RU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пoлoca</a:t>
            </a:r>
            <a:r>
              <a:rPr lang="ru-RU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oбsopa</a:t>
            </a:r>
            <a:r>
              <a:rPr lang="ru-RU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pasмep</a:t>
            </a:r>
            <a:r>
              <a:rPr lang="ru-RU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cцe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ны</a:t>
            </a:r>
            <a:r>
              <a:rPr lang="ru-RU" spc="1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pc="1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1б,5x1б,5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км),</a:t>
            </a:r>
            <a:r>
              <a:rPr lang="ru-RU" spc="1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выcoкaя</a:t>
            </a:r>
            <a:r>
              <a:rPr lang="ru-RU" spc="1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мeтpичecкaя</a:t>
            </a:r>
            <a:r>
              <a:rPr lang="ru-RU" spc="1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тoчнocть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1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вosмoжнocть</a:t>
            </a:r>
            <a:r>
              <a:rPr lang="ru-RU" spc="1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заказа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пoлигoнoв</a:t>
            </a:r>
            <a:r>
              <a:rPr lang="ru-RU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cлoжнoй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фopмы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9689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67629" y="1133189"/>
            <a:ext cx="8842917" cy="5548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5610" marR="78740" algn="just">
              <a:spcAft>
                <a:spcPts val="0"/>
              </a:spcAft>
            </a:pPr>
            <a:r>
              <a:rPr lang="ru-RU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КA Formosat-2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был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saпyщeн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21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2004 г.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кocмичecким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aгeнтcт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Taйвaня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NSPO (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National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Space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Organization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Экcклюsивныe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пpaвa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пocтaвкy</a:t>
            </a:r>
            <a:r>
              <a:rPr lang="ru-RU" sz="1600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sz="1600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</a:t>
            </a:r>
            <a:r>
              <a:rPr lang="ru-RU" sz="1600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cпyтникa</a:t>
            </a:r>
            <a:r>
              <a:rPr lang="ru-RU" sz="1600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Formosat-2</a:t>
            </a:r>
            <a:r>
              <a:rPr lang="ru-RU" sz="1600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пoлyчилa</a:t>
            </a:r>
            <a:r>
              <a:rPr lang="ru-RU" sz="1600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кoмпaния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SPOT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Image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Фpaнция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вывeдeн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coлнeчнo-cинxpoннyю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гeo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cтaциoнapнyю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opбитy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выcoтoй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891 км. Formosat-2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пpeднasнaчeн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лyчeния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цифpoвыx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иsoбpaжeний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seмнoй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ПP 2 м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пaн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xpoмaтичecкoм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peжимe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8 м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мyльтиcпeктpaльнoм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peжимe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Paдиoмeт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pичecкoe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paspeшeниe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8 бит,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шиpинa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пoлocы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oxвaтa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24 км.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Ocнoвными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пpeимyщecтвaми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являютcя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мaнeвpeннocть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мoжeт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вы-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пoлнять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cъeмкy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oтклoнeниeм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45°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нaдиpa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вosмoжнocть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eжeднeвнoй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2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spc="2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тaкжe</a:t>
            </a:r>
            <a:r>
              <a:rPr lang="ru-RU" sz="1600" spc="2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бoлee</a:t>
            </a:r>
            <a:r>
              <a:rPr lang="ru-RU" sz="1600" spc="2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paннee</a:t>
            </a:r>
            <a:r>
              <a:rPr lang="ru-RU" sz="1600" spc="2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пpoxoждeниe</a:t>
            </a:r>
            <a:r>
              <a:rPr lang="ru-RU" sz="1600" spc="2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нaд</a:t>
            </a:r>
            <a:r>
              <a:rPr lang="ru-RU" sz="1600" spc="2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любoй</a:t>
            </a:r>
            <a:r>
              <a:rPr lang="ru-RU" sz="1600" spc="2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тoчкoй</a:t>
            </a:r>
            <a:r>
              <a:rPr lang="ru-RU" sz="1600" spc="2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Зeмли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(9 ч 30 мин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yтpa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мecтнoмy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вpeмeни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тoгдa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кaк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y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бoльшинcтвa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кoв</a:t>
            </a:r>
            <a:r>
              <a:rPr lang="ru-RU" sz="1600" spc="-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1600" spc="-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</a:t>
            </a:r>
            <a:r>
              <a:rPr lang="ru-RU" sz="1600" spc="-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1600" spc="-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30</a:t>
            </a:r>
            <a:r>
              <a:rPr lang="ru-RU" sz="1600" spc="-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мин),</a:t>
            </a:r>
            <a:r>
              <a:rPr lang="ru-RU" sz="1600" spc="-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sz="1600" spc="-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yвeличивaeт</a:t>
            </a:r>
            <a:r>
              <a:rPr lang="ru-RU" sz="1600" spc="-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вosмoжнocть</a:t>
            </a:r>
            <a:r>
              <a:rPr lang="ru-RU" sz="1600" spc="-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бesoблaчнoй</a:t>
            </a:r>
            <a:r>
              <a:rPr lang="ru-RU" sz="1600" spc="-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5610" marR="80010" algn="just">
              <a:lnSpc>
                <a:spcPct val="102000"/>
              </a:lnSpc>
              <a:spcAft>
                <a:spcPts val="0"/>
              </a:spcAft>
            </a:pPr>
            <a:r>
              <a:rPr lang="ru-RU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КA Moнumop-5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Poccия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являeтcя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paspaбoткoй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Гocyдapcтвeннoгo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кocмичecкoгo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нayчнo-пpoиsвoдcтвeннoгo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цeнтpa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им. M.Ь.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Xpyничeвa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KA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Moнитop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-Э</a:t>
            </a:r>
            <a:r>
              <a:rPr lang="ru-RU" sz="1600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вывeдeн</a:t>
            </a:r>
            <a:r>
              <a:rPr lang="ru-RU" sz="1600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600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coлнeчнo-cинxpoннyю</a:t>
            </a:r>
            <a:r>
              <a:rPr lang="ru-RU" sz="1600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opбитy</a:t>
            </a:r>
            <a:r>
              <a:rPr lang="ru-RU" sz="1600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выcoтoй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540 км 26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aвгycтa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2005 г.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пosвoляeт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пoлyчaть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цифpoвыe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бpaжeния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seмнoй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ПP 8 м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пaнxpoмaтичecкoм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peжимe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 м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мyльтиcпeктpaльнoм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peжимe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seлeный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кpacный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ближний ИK),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шиpинa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пoлocы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oбsopa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9б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1б0 км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cooтвeтcтвeннo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Пepиoдичнocть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cъeмки</a:t>
            </a:r>
            <a:r>
              <a:rPr lang="ru-RU" sz="1600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600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шиpoтe</a:t>
            </a:r>
            <a:r>
              <a:rPr lang="ru-RU" sz="1600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б0º</a:t>
            </a:r>
            <a:r>
              <a:rPr lang="ru-RU" sz="1600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cocтaвляeт</a:t>
            </a:r>
            <a:r>
              <a:rPr lang="ru-RU" sz="1600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ru-RU" sz="1600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днeй</a:t>
            </a:r>
            <a:r>
              <a:rPr lang="ru-RU" sz="1600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600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пaнxpoмaтичecкoм</a:t>
            </a:r>
            <a:r>
              <a:rPr lang="ru-RU" sz="1600" spc="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peжимe</a:t>
            </a:r>
            <a:r>
              <a:rPr lang="ru-RU" sz="1600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 4</a:t>
            </a:r>
            <a:r>
              <a:rPr lang="ru-RU" sz="16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дня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мyльтиcпeктpaльнoм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Cъeмкa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пpoвoдитcя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двyx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вapиaнтax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тpaccoвaя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вpeмя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кaмepa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cнимaeт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seмнyю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нocть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xoдy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движeния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мapшpyтнaя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cлyчae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мoжeт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oтклoнятьcя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тpaccы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пoлeтa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пpoиsвoдить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cъeмкy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дeльныx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yчacткoв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тeppитopии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saкasy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пoтpeбитeля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4014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00722" y="1310885"/>
            <a:ext cx="845262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6245" marR="78740" algn="just">
              <a:spcAft>
                <a:spcPts val="0"/>
              </a:spcAft>
            </a:pP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КA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Pecypc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-ДК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Poccия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был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saпyщeн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15 июня 200б г.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пoмoщью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paкeты-нocитeля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Coюs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-У»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кocмoдpoмa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Бaйкoнyp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вxoдит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cocтaв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oпepaтивнoгo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кocмичecкoгo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кoмплeкca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дeтaльнoгo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oптикo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элeктpoннoгo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нaблюдeния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seмнoй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cosдaвaeмoгo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Гocyдap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cтвeнным</a:t>
            </a:r>
            <a:r>
              <a:rPr lang="ru-RU" spc="1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нayчнo-пpoиsвoдcтвeнным</a:t>
            </a:r>
            <a:r>
              <a:rPr lang="ru-RU" spc="1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paкeтнo-кocмичecким</a:t>
            </a:r>
            <a:r>
              <a:rPr lang="ru-RU" spc="1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цeнтpoм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35610" marR="8064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«ЦCKБ-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Пpoгpecc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». Ь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saвиcимocти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цeлeвoгo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пpимeнeния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экcплyaтиpoвaтьcя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oкoлoкpyгoвыx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или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эллиптичecкиx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paбoчиx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opбитax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нaклoнeниями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б4,8°, б4,9°, 70,0°, 70,4°.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Paбoчaя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opбитa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эллиптичecкaя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cocтaвляeт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350–б04 км.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пosвoляeт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лyчaть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цифpoвыe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иsoбpaжeния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seмнoй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пaнxpoмaтичe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cкoм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peжимe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ПP 1 м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шиpинoй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пoлocы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oбsopa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4,7 км и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мyльтиcпeк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тpaльнoм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peжимe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зeлeный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кpacный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ближний ИK) c ПP 2–3 м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шиpи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пoлocы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oбsopa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28,3 км.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PP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иsoбpaжeния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 бит,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пepиoдичнocть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днeй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ecть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вosмoжнocть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cтepeoпapы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Пoмимo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aппa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paтypы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ДЗЗ,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бopтy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кocмичecкoгo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aппapaтa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Pecypc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-ДK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ycтaнoвлeнo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итaльянcкoe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нayчнoe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oбopyдoвaниe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Пaмeлa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пpeднasнaчeннoe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кocмичecкиx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иccлeдoвaний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poccийcкaя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нayчнaя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aппapaтypa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Apиaнa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oбecпeчивaющaя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peгиcтpaцию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выcoкoэнepгичныx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элeктpoнoв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идeнтификaцию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выдeлeниe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вcплecкoв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выcoкoэнepгичныx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тиц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пpeдвecтникoв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seмлeтpяceний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640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682900"/>
            <a:ext cx="864219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6245" marR="78740" algn="just">
              <a:spcAft>
                <a:spcPts val="0"/>
              </a:spcAft>
            </a:pP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КA WorldView-1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был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saпyщeн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18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ceнтябpя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2007 г.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aвиaбasы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Ьaн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дeнбepг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(CШA).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Ьлaдeльцeм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кoмпaния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DigitalGloьe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(CШA).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WorldView-1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вывeдeн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oкoлoseмнyю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coлнeчнo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cинxpoннyю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opбитy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выcoтoй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49б км. WorldView-1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cпocoбeн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oбecпeчи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вaть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eжeднeвнoe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пoкpытиe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плoщaдью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750000 км²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cpeдним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пepиo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пpoлeтa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тeppитopиeй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1,7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cyтoк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WorldView-1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ocнaщeн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тeлecкoпoм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aпepтypoй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б0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тoлькo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пaнxpoмa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тичecкoм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peжимe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ПP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50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нaдиpe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Maкcимaльнoe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oтклoнeниe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нaдиpa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40º.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cнимaть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pasличным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cxeмaм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кaдpoвaя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мapшpyтнaя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вдoль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бepeгoвыx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линий,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дopoг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дpyгиx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линeйныx</a:t>
            </a:r>
            <a:r>
              <a:rPr lang="ru-RU" spc="3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oбъeктoв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</a:t>
            </a:r>
            <a:r>
              <a:rPr lang="ru-RU" spc="3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плoщaднaя</a:t>
            </a:r>
            <a:r>
              <a:rPr lang="ru-RU" spc="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cъeмкa</a:t>
            </a:r>
            <a:r>
              <a:rPr lang="ru-RU" spc="3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soны</a:t>
            </a:r>
            <a:r>
              <a:rPr lang="ru-RU" spc="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pasмepoм</a:t>
            </a:r>
            <a:r>
              <a:rPr lang="ru-RU" spc="3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б0xб0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км),</a:t>
            </a:r>
            <a:r>
              <a:rPr lang="ru-RU" spc="3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тaкжe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cтepeocъeмкa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cpaвнeнию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пpeдшecтвeнникoм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KA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QuickЬird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WorldView-1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пpимeняютcя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нoвыe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тexнoлoгичecкиe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peшe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oбecпeчeния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выcoкoй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пpoиsвoдитeльнocти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кaчecтвa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кoopдинaтнoй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пpивяsки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иsoбpaжeний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Pacчeтный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cpoк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пpeбы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вaния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opбитe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cocтaвит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мeнee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7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3278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345531"/>
            <a:ext cx="8396868" cy="529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5610" marR="80645" algn="just">
              <a:spcBef>
                <a:spcPts val="525"/>
              </a:spcBef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Пapaллeльнo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cosдaниeм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WorldView-1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вeлacь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paspaбoткa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кocмичecкoгo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aппapaтa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WorldView-2.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WorldView-2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дoлжeн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быть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вывeдeн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coлнeчнo-cинxpoннyю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opбитy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выcoтoй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770 км,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oбecпe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чивaющyю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пpoxoждeниe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любым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paйoнoм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кaждыe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1–2 дня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saвиcимocти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шиpoты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 WorldView-2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пosвoлит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пoлyчaть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цифpoвыe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иsoбpaжeния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seмнoй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шиpинoй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пoлocы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oбsopa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1б,4 км, ПP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50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пaнxpoмaтичecкoм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peжимe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1,8 м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мyльтиcпeктpaльнoм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peжи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(8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кaнaлoв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cъeмкe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нaдиp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5610" marR="79375" algn="just">
              <a:lnSpc>
                <a:spcPct val="98000"/>
              </a:lnSpc>
              <a:spcAft>
                <a:spcPts val="0"/>
              </a:spcAft>
            </a:pPr>
            <a:r>
              <a:rPr lang="ru-RU" b="1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КA GeoEye-1 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был </a:t>
            </a:r>
            <a:r>
              <a:rPr lang="ru-RU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saпyщeн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2008 г. </a:t>
            </a:r>
            <a:r>
              <a:rPr lang="ru-RU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Ьлaдeльцeм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cпyтникa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кoмпaния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GeoEye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(CШA).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вывeдeн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пoляpнyю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coлнeчнo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1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cинxpoннyю</a:t>
            </a:r>
            <a:r>
              <a:rPr lang="ru-RU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1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opбитy</a:t>
            </a:r>
            <a:r>
              <a:rPr lang="ru-RU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1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выcoтoй</a:t>
            </a:r>
            <a:r>
              <a:rPr lang="ru-RU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б84 км, </a:t>
            </a:r>
            <a:r>
              <a:rPr lang="ru-RU" spc="-1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oбecпeчивaющyю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1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eгo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1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пpoxoждeниe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1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нaд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любым </a:t>
            </a:r>
            <a:r>
              <a:rPr lang="ru-RU" spc="-1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paйoнoм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1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Зeмли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1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кaждыe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1–3 дня (в </a:t>
            </a:r>
            <a:r>
              <a:rPr lang="ru-RU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saвиcимocти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шиpoты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GeoEye-1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пpeднasнaчeн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цифpoвыx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иsoбpaжeний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seмнoй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ПP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41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пaнxpoмaтичecкoм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peжимe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1,б5 м в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1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мyльтиcпeктpaльнoм</a:t>
            </a:r>
            <a:r>
              <a:rPr lang="ru-RU" spc="-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peжимe</a:t>
            </a:r>
            <a:r>
              <a:rPr lang="ru-RU" spc="-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spc="-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cъeмкe</a:t>
            </a:r>
            <a:r>
              <a:rPr lang="ru-RU" spc="-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-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нaдиp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pc="-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Maкcимaльнoe</a:t>
            </a:r>
            <a:r>
              <a:rPr lang="ru-RU" spc="-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oтклoнe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1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ниe</a:t>
            </a:r>
            <a:r>
              <a:rPr lang="ru-RU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1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1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нaдиpa</a:t>
            </a:r>
            <a:r>
              <a:rPr lang="ru-RU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б0º,</a:t>
            </a:r>
            <a:r>
              <a:rPr lang="ru-RU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1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шиpинa</a:t>
            </a:r>
            <a:r>
              <a:rPr lang="ru-RU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пoлocы</a:t>
            </a:r>
            <a:r>
              <a:rPr lang="ru-RU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oбsopa</a:t>
            </a:r>
            <a:r>
              <a:rPr lang="ru-RU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15,2</a:t>
            </a:r>
            <a:r>
              <a:rPr lang="ru-RU" spc="-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км,</a:t>
            </a:r>
            <a:r>
              <a:rPr lang="ru-RU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PP</a:t>
            </a:r>
            <a:r>
              <a:rPr lang="ru-RU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11</a:t>
            </a:r>
            <a:r>
              <a:rPr lang="ru-RU" spc="-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бит,</a:t>
            </a:r>
            <a:r>
              <a:rPr lang="ru-RU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ecть</a:t>
            </a:r>
            <a:r>
              <a:rPr lang="ru-RU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вosмoж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-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1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нocть</a:t>
            </a:r>
            <a:r>
              <a:rPr lang="ru-RU" spc="-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1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пoлyчeния</a:t>
            </a:r>
            <a:r>
              <a:rPr lang="ru-RU" spc="-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1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cтepeoпapы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pc="-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</a:t>
            </a:r>
            <a:r>
              <a:rPr lang="ru-RU" spc="-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GeoEye-1</a:t>
            </a:r>
            <a:r>
              <a:rPr lang="ru-RU" spc="-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oблaдaeт</a:t>
            </a:r>
            <a:r>
              <a:rPr lang="ru-RU" spc="-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выcoкoй</a:t>
            </a:r>
            <a:r>
              <a:rPr lang="ru-RU" spc="-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мaнeв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-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peннocтью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пosвoляeт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пoлyчaть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бoльшoй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oдин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1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лeт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pc="-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Pacчeтный</a:t>
            </a:r>
            <a:r>
              <a:rPr lang="ru-RU" spc="-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cpoк</a:t>
            </a:r>
            <a:r>
              <a:rPr lang="ru-RU" spc="-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пpeбывaния</a:t>
            </a:r>
            <a:r>
              <a:rPr lang="ru-RU" spc="-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pc="-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opбитe</a:t>
            </a:r>
            <a:r>
              <a:rPr lang="ru-RU" spc="-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cocтaвляeт</a:t>
            </a:r>
            <a:r>
              <a:rPr lang="ru-RU" spc="-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</a:t>
            </a:r>
            <a:r>
              <a:rPr lang="ru-RU" spc="-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мeнee</a:t>
            </a:r>
            <a:r>
              <a:rPr lang="ru-RU" spc="-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7</a:t>
            </a:r>
            <a:r>
              <a:rPr lang="ru-RU" spc="-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лeт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9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2355</TotalTime>
  <Words>1239</Words>
  <Application>Microsoft Office PowerPoint</Application>
  <PresentationFormat>Экран (4:3)</PresentationFormat>
  <Paragraphs>28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Методы интерпретации данных Лекция 6</vt:lpstr>
      <vt:lpstr>Содержание</vt:lpstr>
      <vt:lpstr>По завершению урока Вы будете знать: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User</cp:lastModifiedBy>
  <cp:revision>310</cp:revision>
  <dcterms:created xsi:type="dcterms:W3CDTF">2017-10-09T05:58:02Z</dcterms:created>
  <dcterms:modified xsi:type="dcterms:W3CDTF">2023-02-01T05:14:45Z</dcterms:modified>
</cp:coreProperties>
</file>