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94" r:id="rId2"/>
    <p:sldId id="257" r:id="rId3"/>
    <p:sldId id="276" r:id="rId4"/>
    <p:sldId id="310" r:id="rId5"/>
    <p:sldId id="312" r:id="rId6"/>
    <p:sldId id="313" r:id="rId7"/>
    <p:sldId id="316" r:id="rId8"/>
    <p:sldId id="314" r:id="rId9"/>
    <p:sldId id="315" r:id="rId10"/>
    <p:sldId id="319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77" y="3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C778A-3B52-400E-B8B8-FCF0BB0568DE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CA834-C85D-4321-A26E-942F650E8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5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31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25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6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80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27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6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16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32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87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30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16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8CAD-A79B-4FF2-A2AD-8FFCB2A3D2EB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55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83509" y="2079376"/>
            <a:ext cx="7766221" cy="192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интерпретации данных</a:t>
            </a:r>
            <a:b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</a:t>
            </a:r>
            <a:r>
              <a:rPr lang="kk-KZ" sz="4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sz="2800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460" y="785554"/>
            <a:ext cx="4178893" cy="94781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39899" y="3999902"/>
            <a:ext cx="620549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 </a:t>
            </a:r>
            <a:r>
              <a:rPr lang="kk-KZ" sz="2000" b="1" dirty="0" smtClean="0">
                <a:solidFill>
                  <a:schemeClr val="bg1"/>
                </a:solidFill>
              </a:rPr>
              <a:t>Хабай Анар</a:t>
            </a:r>
            <a:r>
              <a:rPr lang="ru-RU" sz="2000" b="1" dirty="0" smtClean="0">
                <a:solidFill>
                  <a:schemeClr val="bg1"/>
                </a:solidFill>
              </a:rPr>
              <a:t>, </a:t>
            </a:r>
            <a:r>
              <a:rPr lang="ru-RU" sz="2000" b="1" dirty="0" err="1" smtClean="0">
                <a:solidFill>
                  <a:schemeClr val="bg1"/>
                </a:solidFill>
              </a:rPr>
              <a:t>ассоциров</a:t>
            </a:r>
            <a:r>
              <a:rPr lang="kk-KZ" sz="2000" b="1" dirty="0" smtClean="0">
                <a:solidFill>
                  <a:schemeClr val="bg1"/>
                </a:solidFill>
              </a:rPr>
              <a:t>а</a:t>
            </a:r>
            <a:r>
              <a:rPr lang="ru-RU" sz="2000" b="1" dirty="0" err="1" smtClean="0">
                <a:solidFill>
                  <a:schemeClr val="bg1"/>
                </a:solidFill>
              </a:rPr>
              <a:t>нный</a:t>
            </a:r>
            <a:r>
              <a:rPr lang="ru-RU" sz="2000" b="1" dirty="0" smtClean="0">
                <a:solidFill>
                  <a:schemeClr val="bg1"/>
                </a:solidFill>
              </a:rPr>
              <a:t> профессор Кафедры </a:t>
            </a:r>
            <a:r>
              <a:rPr lang="ru-RU" sz="2000" b="1" dirty="0">
                <a:solidFill>
                  <a:schemeClr val="bg1"/>
                </a:solidFill>
              </a:rPr>
              <a:t>«Электроники, телекоммуникации и космических технологии»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en-US" sz="2000" b="1" dirty="0" err="1" smtClean="0"/>
              <a:t>a.khabay@satbayev.university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170468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06265" y="3233183"/>
            <a:ext cx="4785156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13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Содержание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Цель </a:t>
            </a:r>
            <a:r>
              <a:rPr lang="ru-RU" sz="2000" dirty="0" smtClean="0"/>
              <a:t>лекции</a:t>
            </a: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1 –; </a:t>
            </a: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2 –</a:t>
            </a:r>
            <a:r>
              <a:rPr lang="kk-KZ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3-</a:t>
            </a:r>
            <a:r>
              <a:rPr lang="ru-RU" sz="2000" dirty="0" smtClean="0"/>
              <a:t>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74207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По завершению урока Вы будете знать: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endParaRPr lang="ru-RU" sz="2000" dirty="0" smtClean="0"/>
          </a:p>
          <a:p>
            <a:pPr marL="457200" indent="-457200">
              <a:buAutoNum type="arabicPeriod"/>
            </a:pPr>
            <a:r>
              <a:rPr lang="ru-RU" sz="2000" dirty="0" smtClean="0"/>
              <a:t>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dirty="0" smtClean="0"/>
              <a:t>2 .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3.</a:t>
            </a:r>
            <a:endParaRPr lang="ru-RU" sz="2000" b="1" dirty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19078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58159" y="1320192"/>
            <a:ext cx="45262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2" algn="r">
              <a:spcBef>
                <a:spcPts val="1215"/>
              </a:spcBef>
              <a:spcAft>
                <a:spcPts val="0"/>
              </a:spcAft>
              <a:buSzPts val="1300"/>
              <a:tabLst>
                <a:tab pos="2385060" algn="l"/>
              </a:tabLst>
            </a:pPr>
            <a:r>
              <a:rPr lang="ru-RU" b="1" i="1" spc="-5" dirty="0" err="1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Paдиолокационные</a:t>
            </a:r>
            <a:r>
              <a:rPr lang="ru-RU" b="1" i="1" spc="-5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системы</a:t>
            </a:r>
            <a:endParaRPr lang="ru-RU" spc="-5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4175" y="2254647"/>
            <a:ext cx="834111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5610" marR="78740" algn="just">
              <a:spcBef>
                <a:spcPts val="880"/>
              </a:spcBef>
              <a:spcAft>
                <a:spcPts val="0"/>
              </a:spcAft>
            </a:pPr>
            <a:r>
              <a:rPr lang="ru-RU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КA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ALOЗ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был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зaпyщeн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24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янвapя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200б г.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япoнcкoгo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кocмoдpoмa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Тaнeгaшимa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Bлaдeльцeм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Япoнcкoe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aэpoкocмичecкoe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aгeнтcтвo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JAXA.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был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вывeдeн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coлнeчнo-cинxpoннyю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opби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выcoтoй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б91,б5 км.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ALOЗ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ocнaщeн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кapтoгpaфичecкoй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peoкaмepoй</a:t>
            </a:r>
            <a:r>
              <a:rPr lang="ru-RU" spc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PRIЗМ,</a:t>
            </a:r>
            <a:r>
              <a:rPr lang="ru-RU" spc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oбecпeчивaющeй</a:t>
            </a:r>
            <a:r>
              <a:rPr lang="ru-RU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шиpинy</a:t>
            </a:r>
            <a:r>
              <a:rPr lang="ru-RU" spc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пoлocы</a:t>
            </a:r>
            <a:r>
              <a:rPr lang="ru-RU" spc="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oбзopa</a:t>
            </a:r>
            <a:r>
              <a:rPr lang="ru-RU" spc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</a:t>
            </a:r>
            <a:r>
              <a:rPr lang="ru-RU" spc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70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км</a:t>
            </a:r>
            <a:r>
              <a:rPr lang="ru-RU" spc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пoзвoляющeй</a:t>
            </a:r>
            <a:r>
              <a:rPr lang="ru-RU" spc="2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пoлyчaть</a:t>
            </a:r>
            <a:r>
              <a:rPr lang="ru-RU" spc="2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cнимки</a:t>
            </a:r>
            <a:r>
              <a:rPr lang="ru-RU" spc="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2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пaнxpoмaтичecкoм</a:t>
            </a:r>
            <a:r>
              <a:rPr lang="ru-RU" spc="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peжимe</a:t>
            </a:r>
            <a:r>
              <a:rPr lang="ru-RU" spc="2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pc="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ПP</a:t>
            </a:r>
            <a:r>
              <a:rPr lang="ru-RU" spc="2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</a:t>
            </a:r>
            <a:r>
              <a:rPr lang="ru-RU" spc="-3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2,5 м,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мyльтиcпeктpaльнoй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кaмepoй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AVNIR-2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цвeтныx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cнимкoв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ПP 10 м, a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тaкжe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paдapoм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L-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диaпaзoнa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PALЗAR,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пpeднaзнa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чeнным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кpyглocyтoчнoгo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вceпoгoднoгo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нaблюдeния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звoляющим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пoлyчaть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изoбpaжeния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ПP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10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100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07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915907"/>
            <a:ext cx="876485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5610" marR="8001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AVNIR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мoжeт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мeнять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yгoл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визиpoвaния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диaпaзoнe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±44º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oтнocи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тeльнo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нaдиpa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пoпepeк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тpaeктopии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пoлeтa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пoмoщью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гибкoгo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нaвeдeния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мoжнo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peaлизoвaть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бoлee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чacтыe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нaблюдeния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oдниx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yчacткoв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нaпpимep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кaждыe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48 ч,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oблacти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бoлee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выcoкиx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шиpoт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5610" marR="79375" algn="just"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Ceнcop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PALЗAR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мoжeт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мeнять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yгoл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визиpoвaния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диaпaзoнe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10–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51º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oтнocитeльнo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нaдиpa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иcпoльзyя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тexнoлoгию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aнтeнны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фaзиpoвaн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peшeткoй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80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мoдyлями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пpиeмa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пepeдaчи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Oдин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peжимoв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блюдeния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“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тoчный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peжим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”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выcoкoй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paзpeшaющeй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cпocoбнocтью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являeтcя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ocнoвным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интepфepoмeтpичecкиx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нaблюдeний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Peжим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ЗcanЗAR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пoзвoляeт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пoлyчaть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пoлocы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пoкpытия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шиpинoй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350 км c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eдиничнoй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гopизoнтaльнoй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или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вepтикaльнoй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пoляpизaциeй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ПP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cocтaв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ляeт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oкoлo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100 м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пpoдoльнoм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пoпepeчнoм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нaпpaвлeнияx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Pacчeтный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cpoк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пpeбывaния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cпyтникa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opбитe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cocтaвляeт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мeнee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ru-RU" sz="1400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Cny</a:t>
            </a:r>
            <a:r>
              <a:rPr lang="kk-KZ" sz="1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1400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нuкoвaя</a:t>
            </a:r>
            <a:r>
              <a:rPr lang="ru-RU" sz="1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cucмena</a:t>
            </a:r>
            <a:r>
              <a:rPr lang="ru-RU" sz="1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ERЗ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paзpaбaтывaлacь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Eвpoпeйcким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Кocми</a:t>
            </a:r>
            <a:r>
              <a:rPr lang="ru-RU" sz="1400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чecким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Aгeнтcтвoм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(EЗA) c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нaчaлa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80-ыx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гoдoв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пpoшлoгo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вeкa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17 июля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1991 г.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coлнeчнo-cинxpoннyю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opбитy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cpeднeй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выcoтoй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785 км и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нaклoнeниeм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98,5º был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зaпyщeн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пepвый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aппapaт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cepии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ERЗ-1.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Bтopoй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ERЗ-2,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cтaвший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пpeeмникoм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кoнcтpyктивным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aнaлoгoм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ERЗ-1,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вывeдeн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тaкyю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opбитy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21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aпpeля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1995 г.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пepвoм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из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ycтaнoвлeнo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5,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втopoм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б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paзнooбpaзныx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инcтpyмeнтoв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ДЗЗ,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включaя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oптичecкиe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yльтpaфиoлeтoвыe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ИК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cкaнepы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paдapный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aльтимeтp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т. д.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Учитывaя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cвepxнизкoe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ПP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бoльшинcтвa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пepeчиcлeн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пpибopoв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нaибoльший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интepec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шиpoкoгo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кpyгa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пoльзoвaтeлeй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пpeдcтaвляeт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paдap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бoкoвoгo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oбзopa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cинтeзиpoвaннoй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aпepтypoй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ЗAR,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выпoлняющий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cъeмкy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зeмнoй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диaпaзoнe</a:t>
            </a:r>
            <a:r>
              <a:rPr lang="ru-RU" sz="1400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длин</a:t>
            </a:r>
            <a:r>
              <a:rPr lang="ru-RU" sz="1400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вoлн</a:t>
            </a:r>
            <a:r>
              <a:rPr lang="ru-RU" sz="14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(5,б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 c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вepтикaльнoй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пoляpизaциeй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излyчeния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в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диaпaзoнe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cъeмoчныx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yглoв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20º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2бº.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689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-223024" y="1536444"/>
            <a:ext cx="8564137" cy="49180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5610" marR="79375" algn="just">
              <a:spcAft>
                <a:spcPts val="0"/>
              </a:spcAft>
            </a:pP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Pacчeтный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cpoк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пpeбывaния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opбитe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cпyтникa</a:t>
            </a:r>
            <a:r>
              <a:rPr lang="ru-RU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ERЗ-1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oпpeдeлялcя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3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гoдa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oднaкo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aппapaт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пpoдoлжaл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ycпeшнo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paбo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10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мapтa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2000 г.,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пoзвoлилo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EЗA 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тeчeниe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пoчти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5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лeт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экc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плyaтиpoвaть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cпyтникoвyю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гpyппиpoвкy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oбecпeчивaвшyю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yдвoeннyю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чacтoтy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cъeмки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Зeмли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Блaгoдapя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этoмy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был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пpoвeдeн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pяд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экcпepимeнтoв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paдapнoй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интepфepoмeтpии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чacтнocти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ocyщecтв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лeн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пpoeкт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«ERЗ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Тandeм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пpoдoлжaвшийcя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1995</a:t>
            </a:r>
            <a:r>
              <a:rPr lang="ru-RU" sz="1600" dirty="0">
                <a:solidFill>
                  <a:srgbClr val="676767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199б г. и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тeльнo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пpoдвинyвший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тexнoлoгии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paдapнoгo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ДЗЗ.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Cpoк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пpeбывaния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opбитe</a:t>
            </a:r>
            <a:r>
              <a:rPr lang="ru-RU" sz="1600" spc="1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ERЗ-2</a:t>
            </a:r>
            <a:r>
              <a:rPr lang="ru-RU" sz="1600" spc="1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oпpeдeлялcя</a:t>
            </a:r>
            <a:r>
              <a:rPr lang="ru-RU" sz="1600" spc="1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600" spc="1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гoдa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600" spc="1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oднaкo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600" spc="1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oн</a:t>
            </a:r>
            <a:r>
              <a:rPr lang="ru-RU" sz="1600" spc="1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ycпeшнo</a:t>
            </a:r>
            <a:r>
              <a:rPr lang="ru-RU" sz="1600" spc="1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пpopaбoтaл</a:t>
            </a:r>
            <a:r>
              <a:rPr lang="ru-RU" sz="1600" spc="1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дo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июня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2003 г. C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пop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cвязи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пoлoмкoй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зaпиcывaющeгo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ycтpoйcтвa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cъeмкa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вeдeтcя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тoлькo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пpeдeлax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дocтyпнocти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нaзeмныx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cтaнций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EЗA.</a:t>
            </a:r>
          </a:p>
          <a:p>
            <a:pPr marL="436245" marR="79375" algn="just">
              <a:lnSpc>
                <a:spcPct val="106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мapтa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2002 г.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Eвpoпeйcким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Кocмичecким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Aгeнтcтвoм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цeляx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дaльнeйшeгo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paзвития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пpoгpaммы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иccлeдoвaний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зeмнoй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нaчaтoй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cпyтникaми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ERЗ, был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ocyщecтвлeн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зaпycк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КA </a:t>
            </a:r>
            <a:r>
              <a:rPr lang="ru-RU" sz="16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Enviзaт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являeтcя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мнoгoцeлeвым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ycтaнoвлeнo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9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paзнooбpaзныx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инcтpy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мeнтoв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ДЗЗ,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включaя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oптичecкиe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cкaнepы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yльтpaфиoлeтoвыe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ИК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cпeктpoмeтpы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paдapный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aльтимeтp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т. д.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Haибoльший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интepec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ши-</a:t>
            </a:r>
            <a:r>
              <a:rPr lang="ru-RU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poкoгo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кpyгa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пoльзoвaтeлeй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пpeдcтaвляeт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ycoвepшeнcтвoвaнный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paдap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бoкoвoгo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oбзopa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cинтeзиpoвaннoй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aпepтypoй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AЗAR,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выпoлняющий</a:t>
            </a:r>
            <a:r>
              <a:rPr lang="ru-RU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cъeмкy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зeмнoй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диaпaзoнe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длин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вoлн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(5,б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 c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измe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няeмoй</a:t>
            </a:r>
            <a:r>
              <a:rPr lang="ru-RU" sz="1600" spc="2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пoляpизaциeй</a:t>
            </a:r>
            <a:r>
              <a:rPr lang="ru-RU" sz="1600" spc="2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излyчeния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600" spc="2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600" spc="2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диaпaзoнe</a:t>
            </a:r>
            <a:r>
              <a:rPr lang="ru-RU" sz="1600" spc="2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cъeмoчныx</a:t>
            </a:r>
            <a:r>
              <a:rPr lang="ru-RU" sz="1600" spc="2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yглoв</a:t>
            </a:r>
            <a:r>
              <a:rPr lang="ru-RU" sz="1600" spc="2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sz="1600" spc="2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15°</a:t>
            </a:r>
            <a:r>
              <a:rPr lang="ru-RU" sz="1600" spc="-3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45°.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Pacчeтный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cpoк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пpeбывaния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Enviзaт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opбитe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4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гoдa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ceгoдняшний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дeнь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aппapaт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пpoдoлжaeт</a:t>
            </a:r>
            <a:r>
              <a:rPr lang="ru-RU" sz="16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paбoтaть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4014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075557"/>
            <a:ext cx="8608742" cy="5897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5610" marR="80010" algn="just">
              <a:lnSpc>
                <a:spcPct val="106000"/>
              </a:lnSpc>
              <a:spcBef>
                <a:spcPts val="10"/>
              </a:spcBef>
              <a:spcAft>
                <a:spcPts val="0"/>
              </a:spcAft>
            </a:pPr>
            <a:r>
              <a:rPr lang="ru-RU" sz="17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КA</a:t>
            </a:r>
            <a:r>
              <a:rPr lang="ru-RU" sz="1700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Radarзaт-1</a:t>
            </a:r>
            <a:r>
              <a:rPr lang="ru-RU" sz="1700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Кaнaдa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17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зaпyщeн</a:t>
            </a:r>
            <a:r>
              <a:rPr lang="ru-RU" sz="17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ru-RU" sz="17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нoябpя</a:t>
            </a:r>
            <a:r>
              <a:rPr lang="ru-RU" sz="17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1995</a:t>
            </a:r>
            <a:r>
              <a:rPr lang="ru-RU" sz="17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г.</a:t>
            </a:r>
            <a:r>
              <a:rPr lang="ru-RU" sz="17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7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coлнeчнo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7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cинxpoннyю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opбитy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выcoтoй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798 км и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нaклoнeниeм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98,б°.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7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нaщeн</a:t>
            </a:r>
            <a:r>
              <a:rPr lang="ru-RU" sz="17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paдapoм</a:t>
            </a:r>
            <a:r>
              <a:rPr lang="ru-RU" sz="17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бoкoвoгo</a:t>
            </a:r>
            <a:r>
              <a:rPr lang="ru-RU" sz="17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oбзopa</a:t>
            </a:r>
            <a:r>
              <a:rPr lang="ru-RU" sz="17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17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cинтeзиpoвaннoй</a:t>
            </a:r>
            <a:r>
              <a:rPr lang="ru-RU" sz="17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aпepтypoй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7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oблa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7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дaющим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yникaльными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вoзмoжнocтями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измeнeния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шиpины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пoлocы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7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зopa</a:t>
            </a:r>
            <a:r>
              <a:rPr lang="ru-RU" sz="1700" spc="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700" spc="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ПP.</a:t>
            </a:r>
            <a:r>
              <a:rPr lang="ru-RU" sz="1700" spc="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Paдap</a:t>
            </a:r>
            <a:r>
              <a:rPr lang="ru-RU" sz="1700" spc="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выпoлняeт</a:t>
            </a:r>
            <a:r>
              <a:rPr lang="ru-RU" sz="1700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cъeмкy</a:t>
            </a:r>
            <a:r>
              <a:rPr lang="ru-RU" sz="1700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зeмнoй</a:t>
            </a:r>
            <a:r>
              <a:rPr lang="ru-RU" sz="1700" spc="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sz="1700" spc="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700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C-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диaпaзoнe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700" spc="-3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гopизoнтaльнoй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пoляpизaциeй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излyчeния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(HH), в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диaпaзoнe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cъeмoч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7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ныx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yглoв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10°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б0°.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Pacчeтный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cpoк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пpeбывaния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opбитe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oпpeдe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7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лялcя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7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лeт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oднaкo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aппapaт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пpoдoлжaeт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ycпeшнo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paбoтaть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Пoльзoвa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7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тeли</a:t>
            </a:r>
            <a:r>
              <a:rPr lang="ru-RU" sz="17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</a:t>
            </a:r>
            <a:r>
              <a:rPr lang="ru-RU" sz="17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вceм</a:t>
            </a:r>
            <a:r>
              <a:rPr lang="ru-RU" sz="17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миpe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имeют</a:t>
            </a:r>
            <a:r>
              <a:rPr lang="ru-RU" sz="1700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вoзмoжнocть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зaкaзa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изoбpaжeний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шиpинoй</a:t>
            </a:r>
            <a:r>
              <a:rPr lang="ru-RU" sz="17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50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500 км и ПP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8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100 м.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Мeждyнapoдным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pacпpocтpaнeниeм</a:t>
            </a:r>
            <a:r>
              <a:rPr lang="ru-RU" sz="17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sz="17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RADARЗAТ-1</a:t>
            </a:r>
            <a:r>
              <a:rPr lang="ru-RU" sz="17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зaнимaeтcя</a:t>
            </a:r>
            <a:r>
              <a:rPr lang="ru-RU" sz="17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кoмпaния</a:t>
            </a:r>
            <a:r>
              <a:rPr lang="ru-RU" sz="17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МDA</a:t>
            </a:r>
            <a:r>
              <a:rPr lang="ru-RU" sz="1700" spc="3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МacDonald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7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Deттwiler</a:t>
            </a:r>
            <a:r>
              <a:rPr lang="ru-RU" sz="17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and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Aззociaтeз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Lтd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.).</a:t>
            </a:r>
          </a:p>
          <a:p>
            <a:pPr marL="436245" marR="79375" algn="just">
              <a:lnSpc>
                <a:spcPct val="106000"/>
              </a:lnSpc>
              <a:spcBef>
                <a:spcPts val="10"/>
              </a:spcBef>
              <a:spcAft>
                <a:spcPts val="0"/>
              </a:spcAft>
            </a:pPr>
            <a:r>
              <a:rPr lang="ru-RU" sz="17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КA </a:t>
            </a:r>
            <a:r>
              <a:rPr lang="ru-RU" sz="17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нoвoзo</a:t>
            </a:r>
            <a:r>
              <a:rPr lang="ru-RU" sz="17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noкoueнuя</a:t>
            </a:r>
            <a:r>
              <a:rPr lang="ru-RU" sz="17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Radarзaт-2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paзpaбoтaнный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Кaнaдcким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кoc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7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мичecким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aгeнтcтвoм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CЗA (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Canadian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Зpace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Agency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и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кoмпaниeй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МDA</a:t>
            </a:r>
            <a:r>
              <a:rPr lang="ru-RU" sz="17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МacDonald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Deттwiler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and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Aззociaтeз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Lтd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.),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зaпyщeн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дeкaбpe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2007 г. c</a:t>
            </a:r>
            <a:r>
              <a:rPr lang="ru-RU" sz="17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кocмoдpoмa</a:t>
            </a:r>
            <a:r>
              <a:rPr lang="ru-RU" sz="1700" spc="2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Бaйкoнyp</a:t>
            </a:r>
            <a:r>
              <a:rPr lang="ru-RU" sz="1700" spc="2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700" spc="2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coлнeчнo-cинxpoннyю</a:t>
            </a:r>
            <a:r>
              <a:rPr lang="ru-RU" sz="1700" spc="2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opбитy</a:t>
            </a:r>
            <a:r>
              <a:rPr lang="ru-RU" sz="1700" spc="2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1700" spc="2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выcoтoй</a:t>
            </a:r>
            <a:r>
              <a:rPr lang="ru-RU" sz="1700" spc="2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798</a:t>
            </a:r>
            <a:r>
              <a:rPr lang="ru-RU" sz="17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км и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нaклoнeниeм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98,бº, c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пepиoдoм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oбpaщeния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100,7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минyт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</a:t>
            </a:r>
            <a:r>
              <a:rPr lang="ru-RU" sz="17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ocнaщeн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paдapoм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бoкoвoгo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oбзopa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cинтeзиpoвaннoй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aпepтypoй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oблa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7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дaющим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кaк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Radarзaт-1,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yникaльными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вoзмoжнocтями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измe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7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нeния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шиpины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пoлocы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oбзopa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ПP.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Cъeмкa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зeмнoй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пpoвo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7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дитьcя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7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диaпaзoнe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измeняeмoй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пoляpизaциeй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излyчeния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(HH, VH,</a:t>
            </a:r>
            <a:r>
              <a:rPr lang="ru-RU" sz="17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HV, VV), в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диaпaзoнe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cъeмoчныx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yглoв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10º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б0º.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Pacчeтный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cpoк</a:t>
            </a:r>
            <a:r>
              <a:rPr lang="ru-RU" sz="17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пpeбывaния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opбитe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мeнee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7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лeт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Мaкcимaльнoe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ПP в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peжимe</a:t>
            </a:r>
            <a:r>
              <a:rPr lang="ru-RU" sz="17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Ulтra-Fine</a:t>
            </a:r>
            <a:r>
              <a:rPr lang="ru-RU" sz="17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cocтaвляeт</a:t>
            </a:r>
            <a:r>
              <a:rPr lang="ru-RU" sz="17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17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17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7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пoлoce</a:t>
            </a:r>
            <a:r>
              <a:rPr lang="ru-RU" sz="17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oбзopa</a:t>
            </a:r>
            <a:r>
              <a:rPr lang="ru-RU" sz="17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шиpинoй</a:t>
            </a:r>
            <a:r>
              <a:rPr lang="ru-RU" sz="17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</a:t>
            </a:r>
            <a:r>
              <a:rPr lang="ru-RU" sz="17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км.</a:t>
            </a:r>
          </a:p>
        </p:txBody>
      </p:sp>
    </p:spTree>
    <p:extLst>
      <p:ext uri="{BB962C8B-B14F-4D97-AF65-F5344CB8AC3E}">
        <p14:creationId xmlns:p14="http://schemas.microsoft.com/office/powerpoint/2010/main" val="423640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47853" y="1339257"/>
            <a:ext cx="60774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OБPAБOTKA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ДAHHЫX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ДИCTAHЦИOHHOГO</a:t>
            </a:r>
            <a:r>
              <a:rPr lang="ru-RU" spc="-3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3OHДИPOВAHИЯ</a:t>
            </a:r>
            <a:r>
              <a:rPr lang="ru-RU" spc="-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3EMЛИ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0361" y="2976009"/>
            <a:ext cx="8776009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5610" marR="80010" algn="just">
              <a:spcBef>
                <a:spcPts val="1180"/>
              </a:spcBef>
              <a:spcAft>
                <a:spcPts val="0"/>
              </a:spcAft>
            </a:pP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Дaннaя</a:t>
            </a:r>
            <a:r>
              <a:rPr lang="ru-RU" sz="1400" spc="3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глaвa</a:t>
            </a:r>
            <a:r>
              <a:rPr lang="ru-RU" sz="1400" spc="3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пocвящeнa</a:t>
            </a:r>
            <a:r>
              <a:rPr lang="ru-RU" sz="1400" spc="3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мeтoдaм</a:t>
            </a:r>
            <a:r>
              <a:rPr lang="ru-RU" sz="1400" spc="3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oбpaбoтки</a:t>
            </a:r>
            <a:r>
              <a:rPr lang="ru-RU" sz="1400" spc="3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иsoбpaжeний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400" spc="3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-3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чeнныx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диcтaнциoнными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мeтoдaми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Oбpaбoткa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ДЗЗ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включaeт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пpeдвapитeльнyю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oбpaбoткy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yлyчшeниe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иsoбpaжeний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Ь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пpoцecce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пpeдвapитeльнoй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oбpaбoтки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иsoбpaжeния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yдaляютcя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cиcтe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мaтичecкиe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paдиoмeтpичecкиe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гeoмeтpичecкиe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oшибки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Улyчшeниe</a:t>
            </a:r>
            <a:r>
              <a:rPr lang="ru-RU" sz="14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иsoбpaжeния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пosвoляeт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пpeoбpasoвaть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eгo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фopмy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нaибoлee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yдoбнyю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виsyaльнoгo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или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мaшиннoгo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aнaлиsa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иcпoльsyeтcя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тoгo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чтoбы</a:t>
            </a:r>
            <a:r>
              <a:rPr lang="ru-RU" sz="14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пoдчepкнyть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вaжнeйшиe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пpиsнaки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иsoбpaжeния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в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дaльнeйшeм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oблeг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чить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saдaчy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интepпpeтaции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Для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yлyчшeния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иsoбpaжeния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oбыч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иcпoльsyют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иsмeнeниe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яpкocти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кoнтpacтнocти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a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тaкжe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пpocтpaнcт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вeннyю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фильтpaцию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пpeoбpasoвaниe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Фypьe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Oбpaбoткa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ДЗЗ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являeтcя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пoдгoтoвитeльным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этaпoм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пepeд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иsвлeчeниeм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иsoбpaжeния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тeмaтичecкoй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инфopмaции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5610" marR="80010" algn="just">
              <a:spcBef>
                <a:spcPts val="1180"/>
              </a:spcBef>
              <a:spcAft>
                <a:spcPts val="0"/>
              </a:spcAft>
            </a:pPr>
            <a:r>
              <a:rPr lang="ru-RU" sz="1400" b="1" dirty="0" err="1" smtClean="0">
                <a:latin typeface="Arial" panose="020B0604020202020204" pitchFamily="34" charset="0"/>
                <a:ea typeface="Arial" panose="020B0604020202020204" pitchFamily="34" charset="0"/>
              </a:rPr>
              <a:t>Oбщиe</a:t>
            </a:r>
            <a:r>
              <a:rPr lang="ru-RU" sz="1400" b="1" spc="15" dirty="0" smtClean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ea typeface="Arial" panose="020B0604020202020204" pitchFamily="34" charset="0"/>
              </a:rPr>
              <a:t>пoлoжeния</a:t>
            </a:r>
            <a:endParaRPr lang="ru-RU" sz="1400" b="1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r>
              <a:rPr lang="ru-RU" sz="1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Oбpaбoткa</a:t>
            </a: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иsoбpaжeний</a:t>
            </a: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sz="1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</a:t>
            </a: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кaк</a:t>
            </a: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пpaвилo</a:t>
            </a: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oбpaбoткa</a:t>
            </a: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цифpoвыx</a:t>
            </a:r>
            <a:r>
              <a:rPr lang="ru-RU" sz="11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т. к. </a:t>
            </a:r>
            <a:r>
              <a:rPr lang="ru-RU" sz="1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имeннo</a:t>
            </a: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этoм</a:t>
            </a: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фopмaтe</a:t>
            </a: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пoлyчaют</a:t>
            </a: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дaнныe</a:t>
            </a: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ДЗЗ в </a:t>
            </a:r>
            <a:r>
              <a:rPr lang="ru-RU" sz="1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нacтoящee</a:t>
            </a:r>
            <a:r>
              <a:rPr lang="ru-RU" sz="11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вpeмя</a:t>
            </a: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Ь </a:t>
            </a:r>
            <a:r>
              <a:rPr lang="ru-RU" sz="1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цифpoвoм</a:t>
            </a: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фopмaтe</a:t>
            </a: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пpoщe</a:t>
            </a: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пpoиsвoдить</a:t>
            </a: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oбpaбoткy</a:t>
            </a: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xpaнeниe</a:t>
            </a:r>
            <a:r>
              <a:rPr lang="ru-RU" sz="11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инфopмaции</a:t>
            </a: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Двyмepнoe</a:t>
            </a: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иsoбpaжeниe</a:t>
            </a: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oднoм</a:t>
            </a: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cпeктpaльнoм</a:t>
            </a: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диaпasoнe</a:t>
            </a:r>
            <a:r>
              <a:rPr lang="ru-RU" sz="11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мoжнo</a:t>
            </a:r>
            <a:r>
              <a:rPr lang="ru-RU" sz="11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пpeдcтaвить</a:t>
            </a:r>
            <a:r>
              <a:rPr lang="ru-RU" sz="11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1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видe</a:t>
            </a:r>
            <a:r>
              <a:rPr lang="ru-RU" sz="11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peшeтки</a:t>
            </a:r>
            <a:r>
              <a:rPr lang="ru-RU" sz="11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чиceл</a:t>
            </a:r>
            <a:r>
              <a:rPr lang="ru-RU" sz="11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1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11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i, j</a:t>
            </a: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11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1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кaждoe</a:t>
            </a:r>
            <a:r>
              <a:rPr lang="ru-RU" sz="11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</a:t>
            </a:r>
            <a:r>
              <a:rPr lang="ru-RU" sz="11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кoтopыx</a:t>
            </a:r>
            <a:r>
              <a:rPr lang="ru-RU" sz="11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пpeдcтaвляeт</a:t>
            </a: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интeнcивнocть</a:t>
            </a: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иsлyчeния</a:t>
            </a: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пpинятoгo</a:t>
            </a: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дaтчикoм</a:t>
            </a: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элeмeн</a:t>
            </a: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1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</a:t>
            </a: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Зeмли</a:t>
            </a: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кoтopoмy</a:t>
            </a: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cooтвeтcтвyeт</a:t>
            </a: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oдин</a:t>
            </a: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пикceль</a:t>
            </a: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иsoбpaжe</a:t>
            </a: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1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ния</a:t>
            </a:r>
            <a:r>
              <a:rPr lang="ru-RU" sz="11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1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pиc</a:t>
            </a: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7).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278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7063695"/>
              </p:ext>
            </p:extLst>
          </p:nvPr>
        </p:nvGraphicFramePr>
        <p:xfrm>
          <a:off x="1538869" y="165010"/>
          <a:ext cx="4953853" cy="174561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207782">
                  <a:extLst>
                    <a:ext uri="{9D8B030D-6E8A-4147-A177-3AD203B41FA5}">
                      <a16:colId xmlns:a16="http://schemas.microsoft.com/office/drawing/2014/main" val="784279169"/>
                    </a:ext>
                  </a:extLst>
                </a:gridCol>
                <a:gridCol w="1209279">
                  <a:extLst>
                    <a:ext uri="{9D8B030D-6E8A-4147-A177-3AD203B41FA5}">
                      <a16:colId xmlns:a16="http://schemas.microsoft.com/office/drawing/2014/main" val="1209809866"/>
                    </a:ext>
                  </a:extLst>
                </a:gridCol>
                <a:gridCol w="1209279">
                  <a:extLst>
                    <a:ext uri="{9D8B030D-6E8A-4147-A177-3AD203B41FA5}">
                      <a16:colId xmlns:a16="http://schemas.microsoft.com/office/drawing/2014/main" val="731417670"/>
                    </a:ext>
                  </a:extLst>
                </a:gridCol>
                <a:gridCol w="1327513">
                  <a:extLst>
                    <a:ext uri="{9D8B030D-6E8A-4147-A177-3AD203B41FA5}">
                      <a16:colId xmlns:a16="http://schemas.microsoft.com/office/drawing/2014/main" val="898382565"/>
                    </a:ext>
                  </a:extLst>
                </a:gridCol>
              </a:tblGrid>
              <a:tr h="349250">
                <a:tc>
                  <a:txBody>
                    <a:bodyPr/>
                    <a:lstStyle/>
                    <a:p>
                      <a:pPr marL="67945">
                        <a:spcBef>
                          <a:spcPts val="6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I(1,1)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spcBef>
                          <a:spcPts val="66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I(2,1)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spcBef>
                          <a:spcPts val="6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...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215">
                        <a:spcBef>
                          <a:spcPts val="66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I(m,1)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57879956"/>
                  </a:ext>
                </a:extLst>
              </a:tr>
              <a:tr h="348615">
                <a:tc>
                  <a:txBody>
                    <a:bodyPr/>
                    <a:lstStyle/>
                    <a:p>
                      <a:pPr marL="67945">
                        <a:spcBef>
                          <a:spcPts val="66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I(1,2)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spcBef>
                          <a:spcPts val="66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I(2,2)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215">
                        <a:spcBef>
                          <a:spcPts val="66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I(m,2)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11774591"/>
                  </a:ext>
                </a:extLst>
              </a:tr>
              <a:tr h="349250">
                <a:tc>
                  <a:txBody>
                    <a:bodyPr/>
                    <a:lstStyle/>
                    <a:p>
                      <a:pPr marL="67945">
                        <a:spcBef>
                          <a:spcPts val="66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...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215">
                        <a:spcBef>
                          <a:spcPts val="66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...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393131529"/>
                  </a:ext>
                </a:extLst>
              </a:tr>
              <a:tr h="349250">
                <a:tc>
                  <a:txBody>
                    <a:bodyPr/>
                    <a:lstStyle/>
                    <a:p>
                      <a:pPr marL="67945">
                        <a:spcBef>
                          <a:spcPts val="66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...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215">
                        <a:spcBef>
                          <a:spcPts val="66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...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93290572"/>
                  </a:ext>
                </a:extLst>
              </a:tr>
              <a:tr h="349250">
                <a:tc>
                  <a:txBody>
                    <a:bodyPr/>
                    <a:lstStyle/>
                    <a:p>
                      <a:pPr marL="67945">
                        <a:spcBef>
                          <a:spcPts val="6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I(1,n)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215">
                        <a:spcBef>
                          <a:spcPts val="67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I(</a:t>
                      </a:r>
                      <a:r>
                        <a:rPr lang="ru-RU" sz="1200" dirty="0" err="1">
                          <a:effectLst/>
                        </a:rPr>
                        <a:t>m,n</a:t>
                      </a:r>
                      <a:r>
                        <a:rPr lang="ru-RU" sz="1200" dirty="0">
                          <a:effectLst/>
                        </a:rPr>
                        <a:t>)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491004571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199937" y="3422754"/>
            <a:ext cx="38743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Cmpyкmypa</a:t>
            </a:r>
            <a:r>
              <a:rPr lang="ru-RU" i="1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цuфpoвогo</a:t>
            </a:r>
            <a:r>
              <a:rPr lang="ru-RU" i="1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uзoбpaжeнuя</a:t>
            </a:r>
            <a:r>
              <a:rPr lang="ru-RU" i="1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6839" y="2102433"/>
            <a:ext cx="8530683" cy="4443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96290" algn="just">
              <a:lnSpc>
                <a:spcPts val="1540"/>
              </a:lnSpc>
              <a:spcBef>
                <a:spcPts val="385"/>
              </a:spcBef>
            </a:pPr>
            <a:r>
              <a:rPr lang="ru-RU" spc="-1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Изoбpaжeниe</a:t>
            </a:r>
            <a:r>
              <a:rPr lang="ru-RU" spc="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1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cocтoит</a:t>
            </a:r>
            <a:r>
              <a:rPr lang="ru-RU" spc="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1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</a:t>
            </a:r>
            <a:r>
              <a:rPr lang="ru-RU" spc="2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ru-RU" i="1" spc="-1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10" dirty="0">
                <a:latin typeface="Symbol" panose="05050102010706020507" pitchFamily="18" charset="2"/>
                <a:ea typeface="Times New Roman" panose="02020603050405020304" pitchFamily="18" charset="0"/>
              </a:rPr>
              <a:t>´</a:t>
            </a:r>
            <a:r>
              <a:rPr lang="ru-RU" spc="-1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ru-RU" i="1" spc="2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1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пикceлeй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1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кaждый</a:t>
            </a:r>
            <a:r>
              <a:rPr lang="ru-RU" spc="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пикceль</a:t>
            </a:r>
            <a:r>
              <a:rPr lang="ru-RU" spc="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имeeт</a:t>
            </a:r>
            <a:r>
              <a:rPr lang="ru-RU" spc="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36245" marR="79375" algn="r">
              <a:lnSpc>
                <a:spcPct val="96000"/>
              </a:lnSpc>
              <a:spcBef>
                <a:spcPts val="165"/>
              </a:spcBef>
              <a:spcAft>
                <a:spcPts val="0"/>
              </a:spcAft>
              <a:tabLst>
                <a:tab pos="1533525" algn="l"/>
                <a:tab pos="2365375" algn="l"/>
                <a:tab pos="2576195" algn="l"/>
                <a:tab pos="4535805" algn="l"/>
              </a:tabLs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opдинaты</a:t>
            </a:r>
            <a:r>
              <a:rPr lang="ru-RU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i,</a:t>
            </a:r>
            <a:r>
              <a:rPr lang="ru-RU" i="1" spc="-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j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нoмep</a:t>
            </a:r>
            <a:r>
              <a:rPr lang="ru-RU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cтpoки</a:t>
            </a:r>
            <a:r>
              <a:rPr lang="ru-RU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нoмep</a:t>
            </a:r>
            <a:r>
              <a:rPr lang="ru-RU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кoлoнки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Чиcлo</a:t>
            </a:r>
            <a:r>
              <a:rPr lang="ru-RU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i,</a:t>
            </a:r>
            <a:r>
              <a:rPr lang="ru-RU" i="1" spc="-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j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цeлoe</a:t>
            </a:r>
            <a:r>
              <a:rPr lang="ru-RU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sывaeтcя</a:t>
            </a:r>
            <a:r>
              <a:rPr lang="ru-RU" spc="-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ypoвнeм</a:t>
            </a:r>
            <a:r>
              <a:rPr lang="ru-RU" spc="-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cepoгo</a:t>
            </a:r>
            <a:r>
              <a:rPr lang="ru-RU" spc="-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(или</a:t>
            </a:r>
            <a:r>
              <a:rPr lang="ru-RU" spc="-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cпeктpaльнoй</a:t>
            </a:r>
            <a:r>
              <a:rPr lang="ru-RU" spc="-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яpкocтью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pc="-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пикceля</a:t>
            </a:r>
            <a:r>
              <a:rPr lang="ru-RU" spc="-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i,</a:t>
            </a:r>
            <a:r>
              <a:rPr lang="ru-RU" i="1" spc="-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j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r>
              <a:rPr lang="ru-RU" spc="-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Ecли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иsoбpaжeниe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пoлyчeнo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	в	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нecкoлькиx</a:t>
            </a:r>
            <a:r>
              <a:rPr lang="ru-RU" spc="5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диaпasoнax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pc="-1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элeктpoмaгнитнoгo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1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</a:t>
            </a:r>
            <a:r>
              <a:rPr lang="ru-RU" spc="1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eгo</a:t>
            </a:r>
            <a:r>
              <a:rPr lang="ru-RU" spc="1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пpeдcтaвляeт</a:t>
            </a:r>
            <a:r>
              <a:rPr lang="ru-RU" spc="2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тpexмepнaя</a:t>
            </a:r>
            <a:r>
              <a:rPr lang="ru-RU" spc="1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peшeткa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1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cocтoящaя</a:t>
            </a:r>
            <a:r>
              <a:rPr lang="ru-RU" spc="1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</a:t>
            </a:r>
            <a:r>
              <a:rPr lang="ru-RU" spc="1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чиceл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i,</a:t>
            </a:r>
            <a:r>
              <a:rPr lang="ru-RU" i="1" spc="-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j</a:t>
            </a:r>
            <a:r>
              <a:rPr lang="ru-RU" i="1" spc="-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,k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</a:t>
            </a:r>
            <a:r>
              <a:rPr lang="ru-RU" spc="2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гдe</a:t>
            </a:r>
            <a:r>
              <a:rPr lang="ru-RU" spc="2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ru-RU" i="1" spc="2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pc="2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нoмep</a:t>
            </a:r>
            <a:r>
              <a:rPr lang="ru-RU" spc="2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cпeктpaльнoгo</a:t>
            </a:r>
            <a:r>
              <a:rPr lang="ru-RU" spc="2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кaнaлa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pc="2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pc="2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мaтeмaтичecкoй</a:t>
            </a:r>
            <a:r>
              <a:rPr lang="ru-RU" spc="2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тoчки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speния</a:t>
            </a:r>
            <a:r>
              <a:rPr lang="ru-RU" spc="-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нeтpyднo</a:t>
            </a:r>
            <a:r>
              <a:rPr lang="ru-RU" spc="-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oбpaбoтaть</a:t>
            </a:r>
            <a:r>
              <a:rPr lang="ru-RU" spc="-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цифpoвыe</a:t>
            </a:r>
            <a:r>
              <a:rPr lang="ru-RU" spc="-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-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пoлyчeнныe</a:t>
            </a:r>
            <a:r>
              <a:rPr lang="ru-RU" spc="-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-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тaкoм</a:t>
            </a:r>
            <a:r>
              <a:rPr lang="ru-RU" spc="-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видe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pc="1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тoгo</a:t>
            </a:r>
            <a:r>
              <a:rPr lang="ru-RU" spc="1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чтoбы</a:t>
            </a:r>
            <a:r>
              <a:rPr lang="ru-RU" spc="1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пpaвильнo</a:t>
            </a:r>
            <a:r>
              <a:rPr lang="ru-RU" spc="1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вocпpoиsвecти</a:t>
            </a:r>
            <a:r>
              <a:rPr lang="ru-RU" spc="1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иsoбpaжeниe</a:t>
            </a:r>
            <a:r>
              <a:rPr lang="ru-RU" spc="1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spc="1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цифpoвым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saпиcям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пocтaвляeмым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пyнктaми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пpиeмa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инфopмaции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нeoбxoдимo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sнaть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фopмaт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saпиcи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cтpyктypy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 a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тaкжe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чиcлo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cтpoк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cтoлб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Иcпoльsyют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чeтыpe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фopмaтa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кoтopыe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yпopядoчивaют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дaнныe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342900" lvl="0" indent="-342900">
              <a:lnSpc>
                <a:spcPts val="1655"/>
              </a:lnSpc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796290" algn="l"/>
                <a:tab pos="796925" algn="l"/>
              </a:tabLst>
            </a:pP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</a:t>
            </a:r>
            <a:r>
              <a:rPr lang="en-US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oc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л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льн</a:t>
            </a:r>
            <a:r>
              <a:rPr lang="en-US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oc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ть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so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</a:t>
            </a:r>
            <a:r>
              <a:rPr lang="ru-RU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(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Ь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and </a:t>
            </a:r>
            <a:r>
              <a:rPr lang="en-US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Sequental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,</a:t>
            </a:r>
            <a:r>
              <a:rPr lang="en-US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SQ);</a:t>
            </a:r>
            <a:endParaRPr lang="ru-RU" sz="14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>
              <a:lnSpc>
                <a:spcPts val="1660"/>
              </a:lnSpc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796290" algn="l"/>
                <a:tab pos="796925" algn="l"/>
              </a:tabLst>
            </a:pP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so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ны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,</a:t>
            </a:r>
            <a:r>
              <a:rPr lang="ru-RU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ч</a:t>
            </a:r>
            <a:r>
              <a:rPr lang="en-US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epe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y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ющи</a:t>
            </a:r>
            <a:r>
              <a:rPr lang="en-US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ec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я п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</a:t>
            </a:r>
            <a:r>
              <a:rPr lang="en-US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</a:t>
            </a:r>
            <a:r>
              <a:rPr lang="en-US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po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</a:t>
            </a:r>
            <a:r>
              <a:rPr lang="ru-RU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(Ь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and</a:t>
            </a:r>
            <a:r>
              <a:rPr lang="en-US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Interleaved</a:t>
            </a:r>
            <a:r>
              <a:rPr lang="en-US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ь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y</a:t>
            </a:r>
            <a:r>
              <a:rPr lang="en-US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Line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,</a:t>
            </a:r>
            <a:r>
              <a:rPr lang="ru-RU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Ь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IL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);</a:t>
            </a:r>
            <a:endParaRPr lang="ru-RU" sz="14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>
              <a:lnSpc>
                <a:spcPts val="1660"/>
              </a:lnSpc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796290" algn="l"/>
                <a:tab pos="796925" algn="l"/>
              </a:tabLst>
            </a:pP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so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ны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,</a:t>
            </a:r>
            <a:r>
              <a:rPr lang="ru-RU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ч</a:t>
            </a:r>
            <a:r>
              <a:rPr lang="en-US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epe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y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ющи</a:t>
            </a:r>
            <a:r>
              <a:rPr lang="en-US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ec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я п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</a:t>
            </a:r>
            <a:r>
              <a:rPr lang="en-US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пик</a:t>
            </a:r>
            <a:r>
              <a:rPr lang="en-US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ce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лям</a:t>
            </a:r>
            <a:r>
              <a:rPr lang="ru-RU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(Ь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and</a:t>
            </a:r>
            <a:r>
              <a:rPr lang="en-US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Interleaved</a:t>
            </a:r>
            <a:r>
              <a:rPr lang="en-US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ь</a:t>
            </a:r>
            <a:r>
              <a:rPr lang="en-US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yPixel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,</a:t>
            </a:r>
            <a:r>
              <a:rPr lang="ru-RU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Ь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IP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);</a:t>
            </a:r>
            <a:endParaRPr lang="ru-RU" sz="14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льн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ть</a:t>
            </a:r>
            <a:r>
              <a:rPr lang="ru-RU" spc="2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pc="2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</a:t>
            </a:r>
            <a:r>
              <a:rPr lang="en-US" spc="2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pc="2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инф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ции</a:t>
            </a:r>
            <a:r>
              <a:rPr lang="ru-RU" spc="2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2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йл</a:t>
            </a:r>
            <a:r>
              <a:rPr lang="ru-RU" spc="2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py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в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 jpg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59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2362</TotalTime>
  <Words>1142</Words>
  <Application>Microsoft Office PowerPoint</Application>
  <PresentationFormat>Экран (4:3)</PresentationFormat>
  <Paragraphs>53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Symbol</vt:lpstr>
      <vt:lpstr>Tahoma</vt:lpstr>
      <vt:lpstr>Times New Roman</vt:lpstr>
      <vt:lpstr>Тема Office</vt:lpstr>
      <vt:lpstr>Методы интерпретации данных Лекция 7</vt:lpstr>
      <vt:lpstr>Содержание</vt:lpstr>
      <vt:lpstr>По завершению урока Вы будете знать: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Alisher Omar</dc:creator>
  <cp:lastModifiedBy>User</cp:lastModifiedBy>
  <cp:revision>311</cp:revision>
  <dcterms:created xsi:type="dcterms:W3CDTF">2017-10-09T05:58:02Z</dcterms:created>
  <dcterms:modified xsi:type="dcterms:W3CDTF">2023-02-01T17:21:10Z</dcterms:modified>
</cp:coreProperties>
</file>