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94" r:id="rId2"/>
    <p:sldId id="257" r:id="rId3"/>
    <p:sldId id="276" r:id="rId4"/>
    <p:sldId id="310" r:id="rId5"/>
    <p:sldId id="312" r:id="rId6"/>
    <p:sldId id="313" r:id="rId7"/>
    <p:sldId id="316" r:id="rId8"/>
    <p:sldId id="314" r:id="rId9"/>
    <p:sldId id="315" r:id="rId10"/>
    <p:sldId id="311" r:id="rId11"/>
    <p:sldId id="309" r:id="rId12"/>
    <p:sldId id="318" r:id="rId13"/>
    <p:sldId id="320" r:id="rId14"/>
    <p:sldId id="31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62" y="3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C778A-3B52-400E-B8B8-FCF0BB0568DE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CA834-C85D-4321-A26E-942F650E8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52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31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25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61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80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27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6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16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32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87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30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16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08CAD-A79B-4FF2-A2AD-8FFCB2A3D2EB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55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Заголовок 5"/>
          <p:cNvSpPr txBox="1">
            <a:spLocks noGrp="1"/>
          </p:cNvSpPr>
          <p:nvPr>
            <p:ph type="ctrTitle"/>
          </p:nvPr>
        </p:nvSpPr>
        <p:spPr>
          <a:xfrm>
            <a:off x="883509" y="2079376"/>
            <a:ext cx="7766221" cy="192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интерпретации данных</a:t>
            </a:r>
            <a:b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</a:t>
            </a:r>
            <a:r>
              <a:rPr lang="kk-KZ" sz="4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ru-RU" sz="2800" b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460" y="785554"/>
            <a:ext cx="4178893" cy="94781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739899" y="3999902"/>
            <a:ext cx="620549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bg1"/>
                </a:solidFill>
                <a:cs typeface="Times New Roman" panose="02020603050405020304" pitchFamily="18" charset="0"/>
              </a:rPr>
              <a:t>Преподаватель: </a:t>
            </a:r>
            <a:r>
              <a:rPr lang="kk-KZ" sz="2000" b="1" dirty="0" smtClean="0">
                <a:solidFill>
                  <a:schemeClr val="bg1"/>
                </a:solidFill>
              </a:rPr>
              <a:t>Хабай Анар</a:t>
            </a:r>
            <a:r>
              <a:rPr lang="ru-RU" sz="2000" b="1" dirty="0" smtClean="0">
                <a:solidFill>
                  <a:schemeClr val="bg1"/>
                </a:solidFill>
              </a:rPr>
              <a:t>, </a:t>
            </a:r>
            <a:r>
              <a:rPr lang="ru-RU" sz="2000" b="1" dirty="0" err="1" smtClean="0">
                <a:solidFill>
                  <a:schemeClr val="bg1"/>
                </a:solidFill>
              </a:rPr>
              <a:t>ассоциров</a:t>
            </a:r>
            <a:r>
              <a:rPr lang="kk-KZ" sz="2000" b="1" dirty="0" smtClean="0">
                <a:solidFill>
                  <a:schemeClr val="bg1"/>
                </a:solidFill>
              </a:rPr>
              <a:t>а</a:t>
            </a:r>
            <a:r>
              <a:rPr lang="ru-RU" sz="2000" b="1" dirty="0" err="1" smtClean="0">
                <a:solidFill>
                  <a:schemeClr val="bg1"/>
                </a:solidFill>
              </a:rPr>
              <a:t>нный</a:t>
            </a:r>
            <a:r>
              <a:rPr lang="ru-RU" sz="2000" b="1" dirty="0" smtClean="0">
                <a:solidFill>
                  <a:schemeClr val="bg1"/>
                </a:solidFill>
              </a:rPr>
              <a:t> профессор Кафедры </a:t>
            </a:r>
            <a:r>
              <a:rPr lang="ru-RU" sz="2000" b="1" dirty="0">
                <a:solidFill>
                  <a:schemeClr val="bg1"/>
                </a:solidFill>
              </a:rPr>
              <a:t>«Электроники, телекоммуникации и космических технологии»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en-US" sz="2000" b="1" dirty="0" err="1" smtClean="0"/>
              <a:t>a.khabay@satbayev.university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170468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6839" y="738627"/>
            <a:ext cx="8631044" cy="59525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6245" marR="80645" algn="just">
              <a:lnSpc>
                <a:spcPct val="106000"/>
              </a:lnSpc>
              <a:spcBef>
                <a:spcPts val="120"/>
              </a:spcBef>
              <a:spcAft>
                <a:spcPts val="0"/>
              </a:spcAft>
            </a:pPr>
            <a:r>
              <a:rPr lang="en-US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He</a:t>
            </a:r>
            <a:r>
              <a:rPr lang="kk-KZ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линейн</a:t>
            </a:r>
            <a:r>
              <a:rPr lang="ru-RU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ы</a:t>
            </a:r>
            <a:r>
              <a:rPr lang="en-US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e </a:t>
            </a:r>
            <a:r>
              <a:rPr lang="en-US" sz="16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cnoco</a:t>
            </a:r>
            <a:r>
              <a:rPr lang="ru-RU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бы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op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ми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зoбpa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ж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oз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ляют</a:t>
            </a:r>
            <a:r>
              <a:rPr lang="ru-RU" sz="16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oppe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кти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ть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льны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ж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ния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зoбpa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ж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ний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лин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йны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e,</a:t>
            </a:r>
            <a:r>
              <a:rPr lang="en-US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ec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тич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ec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ки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e).</a:t>
            </a:r>
            <a:r>
              <a:rPr lang="en-US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He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лин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йны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ocoб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ы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op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ми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ния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pea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ли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16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зy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ют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 п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лин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ми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2-o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ни и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выш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e.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лин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мы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2-o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ни м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ж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16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n-US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ль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ть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op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ми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ния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зoбpa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ж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ний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бo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льши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en-US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n-US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пл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щ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epp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ит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op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ий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y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 к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иви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мн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 п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epx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ти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ae</a:t>
            </a:r>
            <a:r>
              <a:rPr lang="en-US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ж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нны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x,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вн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имы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x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epo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п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peoбpaзo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г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фи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ec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ки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x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oop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дин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 в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y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oop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дин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лю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 к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ap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фич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ec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 п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ции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лин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мы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3-o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ни и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ль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зy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ют в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x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ивя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ки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ни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нны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x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op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ми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нны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x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ap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лин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мы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4-o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ни п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им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няют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дк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o,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вн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 в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x c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ильн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ж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нны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x 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э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нимк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вн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 н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 п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лин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ми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льн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peoбpaзo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 в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peз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ep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 и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ивл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линий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peз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илив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ющ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 п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epe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y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e-</a:t>
            </a:r>
            <a:r>
              <a:rPr lang="en-US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ния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op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ны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en-US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36245" marR="80010" algn="just">
              <a:lnSpc>
                <a:spcPct val="103000"/>
              </a:lnSpc>
              <a:spcBef>
                <a:spcPts val="5"/>
              </a:spcBef>
              <a:spcAft>
                <a:spcPts val="0"/>
              </a:spcAft>
            </a:pP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Чи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эффици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нт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п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лин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ль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зye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мы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x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п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epec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дв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yx</a:t>
            </a:r>
            <a:r>
              <a:rPr lang="en-US" sz="1600" spc="5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oop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дин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 </a:t>
            </a:r>
            <a:r>
              <a:rPr lang="en-US" sz="1600" spc="1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вя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  </a:t>
            </a:r>
            <a:r>
              <a:rPr lang="en-US" sz="1600" spc="1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  </a:t>
            </a:r>
            <a:r>
              <a:rPr lang="en-US" sz="1600" spc="1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нью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1600" spc="1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лин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1600" spc="1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coo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тн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ш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ни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1600" spc="-3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sz="1600" i="1" spc="1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Symbol" panose="05050102010706020507" pitchFamily="18" charset="2"/>
                <a:ea typeface="Times New Roman" panose="02020603050405020304" pitchFamily="18" charset="0"/>
              </a:rPr>
              <a:t>=</a:t>
            </a:r>
            <a:r>
              <a:rPr lang="ru-RU" sz="1600" spc="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sz="1600" i="1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Symbol" panose="05050102010706020507" pitchFamily="18" charset="2"/>
                <a:ea typeface="Times New Roman" panose="02020603050405020304" pitchFamily="18" charset="0"/>
              </a:rPr>
              <a:t>+</a:t>
            </a:r>
            <a:r>
              <a:rPr lang="ru-RU" sz="1600" spc="-1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1)(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sz="1600" i="1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Symbol" panose="05050102010706020507" pitchFamily="18" charset="2"/>
                <a:ea typeface="Times New Roman" panose="02020603050405020304" pitchFamily="18" charset="0"/>
              </a:rPr>
              <a:t>+</a:t>
            </a:r>
            <a:r>
              <a:rPr lang="ru-RU" sz="1600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2)</a:t>
            </a:r>
            <a:r>
              <a:rPr lang="en-US" sz="1600" spc="-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1600" spc="2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гд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z="1600" spc="2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sz="1600" i="1" spc="1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en-US" sz="1600" spc="1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нь</a:t>
            </a:r>
            <a:r>
              <a:rPr lang="ru-RU" sz="1600" spc="2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лин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a.</a:t>
            </a:r>
            <a:r>
              <a:rPr lang="en-US" sz="1600" spc="2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лин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мы</a:t>
            </a:r>
            <a:r>
              <a:rPr lang="ru-RU" sz="1600" spc="2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2-o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ru-RU" sz="1600" spc="2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ни</a:t>
            </a:r>
            <a:r>
              <a:rPr lang="ru-RU" sz="1600" spc="2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</a:p>
          <a:p>
            <a:pPr marL="436245" algn="just">
              <a:spcBef>
                <a:spcPts val="340"/>
              </a:spcBef>
              <a:spcAft>
                <a:spcPts val="0"/>
              </a:spcAft>
            </a:pP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вып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лн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ния</a:t>
            </a:r>
            <a:r>
              <a:rPr lang="ru-RU" sz="16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кв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тичн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peoбpaзo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ния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им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ют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вид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5780">
              <a:spcBef>
                <a:spcPts val="345"/>
              </a:spcBef>
              <a:spcAft>
                <a:spcPts val="0"/>
              </a:spcAf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en-US" i="1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Symbol" panose="05050102010706020507" pitchFamily="18" charset="2"/>
                <a:ea typeface="Times New Roman" panose="02020603050405020304" pitchFamily="18" charset="0"/>
              </a:rPr>
              <a:t>=</a:t>
            </a:r>
            <a:r>
              <a:rPr lang="ru-RU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en-US" spc="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Symbol" panose="05050102010706020507" pitchFamily="18" charset="2"/>
                <a:ea typeface="Times New Roman" panose="02020603050405020304" pitchFamily="18" charset="0"/>
              </a:rPr>
              <a:t>+</a:t>
            </a:r>
            <a:r>
              <a:rPr lang="ru-RU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en-US" i="1" spc="-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Symbol" panose="05050102010706020507" pitchFamily="18" charset="2"/>
                <a:ea typeface="Times New Roman" panose="02020603050405020304" pitchFamily="18" charset="0"/>
              </a:rPr>
              <a:t>+</a:t>
            </a:r>
            <a:r>
              <a:rPr lang="ru-RU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pc="-1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n-US" i="1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Symbol" panose="05050102010706020507" pitchFamily="18" charset="2"/>
                <a:ea typeface="Times New Roman" panose="02020603050405020304" pitchFamily="18" charset="0"/>
              </a:rPr>
              <a:t>+</a:t>
            </a:r>
            <a:r>
              <a:rPr lang="ru-RU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xy</a:t>
            </a:r>
            <a:r>
              <a:rPr lang="en-US" i="1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Symbol" panose="05050102010706020507" pitchFamily="18" charset="2"/>
                <a:ea typeface="Times New Roman" panose="02020603050405020304" pitchFamily="18" charset="0"/>
              </a:rPr>
              <a:t>+</a:t>
            </a:r>
            <a:r>
              <a:rPr lang="ru-RU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en-US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pc="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Symbol" panose="05050102010706020507" pitchFamily="18" charset="2"/>
                <a:ea typeface="Times New Roman" panose="02020603050405020304" pitchFamily="18" charset="0"/>
              </a:rPr>
              <a:t>+</a:t>
            </a:r>
            <a:r>
              <a:rPr lang="ru-RU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en-US" spc="-1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n-US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8955">
              <a:spcBef>
                <a:spcPts val="735"/>
              </a:spcBef>
              <a:spcAft>
                <a:spcPts val="0"/>
              </a:spcAft>
            </a:pP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en-US" i="1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Symbol" panose="05050102010706020507" pitchFamily="18" charset="2"/>
                <a:ea typeface="Times New Roman" panose="02020603050405020304" pitchFamily="18" charset="0"/>
              </a:rPr>
              <a:t>=</a:t>
            </a:r>
            <a:r>
              <a:rPr lang="ru-RU" spc="-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en-US" spc="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Symbol" panose="05050102010706020507" pitchFamily="18" charset="2"/>
                <a:ea typeface="Times New Roman" panose="02020603050405020304" pitchFamily="18" charset="0"/>
              </a:rPr>
              <a:t>+</a:t>
            </a:r>
            <a:r>
              <a:rPr lang="ru-RU" spc="-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en-US" i="1" spc="-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Symbol" panose="05050102010706020507" pitchFamily="18" charset="2"/>
                <a:ea typeface="Times New Roman" panose="02020603050405020304" pitchFamily="18" charset="0"/>
              </a:rPr>
              <a:t>+</a:t>
            </a:r>
            <a:r>
              <a:rPr lang="ru-RU" spc="-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pc="-1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n-US" i="1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Symbol" panose="05050102010706020507" pitchFamily="18" charset="2"/>
                <a:ea typeface="Times New Roman" panose="02020603050405020304" pitchFamily="18" charset="0"/>
              </a:rPr>
              <a:t>+</a:t>
            </a:r>
            <a:r>
              <a:rPr lang="ru-RU" spc="-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xy</a:t>
            </a:r>
            <a:r>
              <a:rPr lang="en-US" i="1" spc="-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Symbol" panose="05050102010706020507" pitchFamily="18" charset="2"/>
                <a:ea typeface="Times New Roman" panose="02020603050405020304" pitchFamily="18" charset="0"/>
              </a:rPr>
              <a:t>+</a:t>
            </a:r>
            <a:r>
              <a:rPr lang="ru-RU" spc="-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en-US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Symbol" panose="05050102010706020507" pitchFamily="18" charset="2"/>
                <a:ea typeface="Times New Roman" panose="02020603050405020304" pitchFamily="18" charset="0"/>
              </a:rPr>
              <a:t>+</a:t>
            </a:r>
            <a:r>
              <a:rPr lang="ru-RU" spc="-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en-US" spc="-1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n-US" baseline="30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pc="2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,...a</a:t>
            </a:r>
            <a:r>
              <a:rPr lang="en-US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5,</a:t>
            </a:r>
            <a:r>
              <a:rPr lang="en-US" i="1" spc="1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,...b</a:t>
            </a:r>
            <a:r>
              <a:rPr lang="en-US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en-US" i="1" spc="1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en-US" spc="1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эффици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нты</a:t>
            </a:r>
            <a:r>
              <a:rPr lang="ru-RU" spc="1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лин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pc="1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2-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n-US" spc="1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op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ядк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pc="1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i="1" spc="1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=</a:t>
            </a:r>
            <a:r>
              <a:rPr lang="en-US" i="1" spc="1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2,</a:t>
            </a:r>
            <a:r>
              <a:rPr lang="en-US" spc="1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oб</a:t>
            </a:r>
            <a:r>
              <a:rPr lang="ru-RU" sz="1400" spc="-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щ</a:t>
            </a:r>
            <a:r>
              <a:rPr lang="en-US" sz="1400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ee</a:t>
            </a:r>
            <a:r>
              <a:rPr lang="en-US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400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лич</a:t>
            </a:r>
            <a:r>
              <a:rPr lang="en-US" sz="1400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ec</a:t>
            </a:r>
            <a:r>
              <a:rPr lang="ru-RU" sz="1400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тв</a:t>
            </a:r>
            <a:r>
              <a:rPr lang="en-US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n-US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400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эффици</a:t>
            </a:r>
            <a:r>
              <a:rPr lang="en-US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1400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нт</a:t>
            </a:r>
            <a:r>
              <a:rPr lang="en-US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400" spc="1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i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sz="1400" i="1" spc="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-5" dirty="0"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ru-RU" sz="1400" spc="-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(2</a:t>
            </a:r>
            <a:r>
              <a:rPr lang="en-US" sz="1400" spc="-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-5" dirty="0"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sz="1400" spc="-2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1)(2</a:t>
            </a:r>
            <a:r>
              <a:rPr lang="en-US" sz="1400" spc="-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spc="-5" dirty="0"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sz="1400" spc="-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2)</a:t>
            </a:r>
            <a:r>
              <a:rPr lang="en-US" sz="1400" spc="-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ru-RU" sz="1400" spc="-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12</a:t>
            </a:r>
            <a:r>
              <a:rPr lang="en-US" sz="1400" spc="-1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n-US" sz="1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503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2235" y="903521"/>
            <a:ext cx="8552985" cy="5458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5610" marR="80010" algn="just">
              <a:lnSpc>
                <a:spcPct val="115000"/>
              </a:lnSpc>
              <a:spcBef>
                <a:spcPts val="525"/>
              </a:spcBef>
              <a:spcAft>
                <a:spcPts val="0"/>
              </a:spcAft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ким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oбpaзo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 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эффици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нты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лин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ль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ть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ypa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ния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(1)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вычи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oop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дин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 г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зoбpa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ж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cxo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o.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ми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зoбpa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ж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e-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ний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 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ль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лин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н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axo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e-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ний</a:t>
            </a:r>
            <a:r>
              <a:rPr lang="ru-RU" spc="2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эффици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pc="2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ль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ют</a:t>
            </a:r>
            <a:r>
              <a:rPr lang="ru-RU" spc="2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aзe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мны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pc="2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нт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льны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pc="2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чки</a:t>
            </a:r>
            <a:r>
              <a:rPr lang="ru-RU" spc="2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(HКТ),</a:t>
            </a:r>
            <a:r>
              <a:rPr lang="en-US" spc="-3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e.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ы 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 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c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нимк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 (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cxo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дны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e)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ec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тн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нны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e),</a:t>
            </a:r>
            <a:r>
              <a:rPr lang="en-US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ющи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ec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тны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oop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дин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ты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cxo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дны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нны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ыть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вы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бpa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ны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щью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мыши 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дв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yx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coo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нны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x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зoбpa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ж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x,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cxo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дны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ыть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вы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бpa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зoбpa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ж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эк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e, a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ны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 c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чит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ны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 к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ты или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вид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йл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a.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 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чн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ee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нт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льны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чки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 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чн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peзy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льт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ми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po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ния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35610" marR="80645" algn="just">
              <a:lnSpc>
                <a:spcPct val="115000"/>
              </a:lnSpc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ap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нт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льны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x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 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лжн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 б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ыть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чным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вы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бpa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 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ocoбa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ми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ния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М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иним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льн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ap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ru-RU" spc="1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ния</a:t>
            </a:r>
            <a:r>
              <a:rPr lang="ru-RU" spc="1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ми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ния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pc="1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лжн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n-US" spc="1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ять</a:t>
            </a:r>
            <a:r>
              <a:rPr lang="ru-RU" spc="1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ш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e-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35610">
              <a:lnSpc>
                <a:spcPts val="1625"/>
              </a:lnSpc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нию</a:t>
            </a:r>
            <a:r>
              <a:rPr lang="ru-RU" spc="8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i="1" spc="1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Symbol" panose="05050102010706020507" pitchFamily="18" charset="2"/>
                <a:ea typeface="Times New Roman" panose="02020603050405020304" pitchFamily="18" charset="0"/>
              </a:rPr>
              <a:t>=</a:t>
            </a:r>
            <a:r>
              <a:rPr lang="ru-RU" spc="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i="1" spc="1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1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/2</a:t>
            </a:r>
            <a:r>
              <a:rPr lang="en-US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Symbol" panose="05050102010706020507" pitchFamily="18" charset="2"/>
                <a:ea typeface="Times New Roman" panose="02020603050405020304" pitchFamily="18" charset="0"/>
              </a:rPr>
              <a:t>=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i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Symbol" panose="05050102010706020507" pitchFamily="18" charset="2"/>
                <a:ea typeface="Times New Roman" panose="02020603050405020304" pitchFamily="18" charset="0"/>
              </a:rPr>
              <a:t>+</a:t>
            </a:r>
            <a:r>
              <a:rPr lang="ru-RU" spc="-1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1)(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i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Symbol" panose="05050102010706020507" pitchFamily="18" charset="2"/>
                <a:ea typeface="Times New Roman" panose="02020603050405020304" pitchFamily="18" charset="0"/>
              </a:rPr>
              <a:t>+</a:t>
            </a:r>
            <a:r>
              <a:rPr lang="ru-RU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2)</a:t>
            </a:r>
            <a:r>
              <a:rPr lang="en-US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en-US" spc="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pc="-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pc="5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лич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ec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n-US" spc="5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ap</a:t>
            </a:r>
            <a:r>
              <a:rPr lang="en-US" spc="5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HКТ,</a:t>
            </a:r>
            <a:r>
              <a:rPr lang="en-US" spc="5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eoбxo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дим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oe</a:t>
            </a:r>
            <a:r>
              <a:rPr lang="en-US" spc="5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</a:p>
          <a:p>
            <a:pPr marL="436245" marR="78740">
              <a:lnSpc>
                <a:spcPct val="115000"/>
              </a:lnSpc>
              <a:spcBef>
                <a:spcPts val="515"/>
              </a:spcBef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ye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oe</a:t>
            </a:r>
            <a:r>
              <a:rPr lang="en-US" spc="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ru-RU" spc="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вычи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ния</a:t>
            </a:r>
            <a:r>
              <a:rPr lang="ru-RU" spc="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лин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йн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o,</a:t>
            </a:r>
            <a:r>
              <a:rPr lang="en-US" spc="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тичн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n-US" spc="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yб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ич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o-</a:t>
            </a:r>
            <a:r>
              <a:rPr lang="en-US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peoбpaзo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ний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aб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</a:t>
            </a:r>
          </a:p>
        </p:txBody>
      </p:sp>
    </p:spTree>
    <p:extLst>
      <p:ext uri="{BB962C8B-B14F-4D97-AF65-F5344CB8AC3E}">
        <p14:creationId xmlns:p14="http://schemas.microsoft.com/office/powerpoint/2010/main" val="47572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274" y="1311784"/>
            <a:ext cx="8273827" cy="531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74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066" y="1234808"/>
            <a:ext cx="8452246" cy="4656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292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06265" y="3233183"/>
            <a:ext cx="4785156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13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Содержание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Цель </a:t>
            </a:r>
            <a:r>
              <a:rPr lang="ru-RU" sz="2000" dirty="0" smtClean="0"/>
              <a:t>лекции</a:t>
            </a: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1 –; </a:t>
            </a: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2 –</a:t>
            </a:r>
            <a:r>
              <a:rPr lang="kk-KZ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3-</a:t>
            </a:r>
            <a:r>
              <a:rPr lang="ru-RU" sz="2000" dirty="0" smtClean="0"/>
              <a:t>.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74207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По завершению урока Вы будете знать: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endParaRPr lang="ru-RU" sz="2000" dirty="0" smtClean="0"/>
          </a:p>
          <a:p>
            <a:pPr marL="457200" indent="-457200">
              <a:buAutoNum type="arabicPeriod"/>
            </a:pPr>
            <a:r>
              <a:rPr lang="ru-RU" sz="2000" dirty="0" smtClean="0"/>
              <a:t>.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dirty="0" smtClean="0"/>
              <a:t>2 .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3.</a:t>
            </a:r>
            <a:endParaRPr lang="ru-RU" sz="2000" b="1" dirty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19078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360" y="1312002"/>
            <a:ext cx="8474927" cy="361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5610" marR="80010" algn="just">
              <a:lnSpc>
                <a:spcPct val="97000"/>
              </a:lnSpc>
              <a:spcBef>
                <a:spcPts val="10"/>
              </a:spcBef>
              <a:spcAft>
                <a:spcPts val="0"/>
              </a:spcAft>
            </a:pPr>
            <a:r>
              <a:rPr lang="ru-RU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kk-KZ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16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aндap</a:t>
            </a:r>
            <a:r>
              <a:rPr lang="kk-KZ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16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нaя</a:t>
            </a:r>
            <a:r>
              <a:rPr lang="ru-RU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aбco</a:t>
            </a:r>
            <a:r>
              <a:rPr lang="kk-KZ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лютная</a:t>
            </a:r>
            <a:r>
              <a:rPr lang="ru-RU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кoppeкцuя</a:t>
            </a:r>
            <a:r>
              <a:rPr lang="ru-RU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мoжeт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выпoлнятьcя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cпoco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бaми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эмпиpичecкoй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кoppeкции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линий или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вычитaния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aбcoлютнo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тeмныx</a:t>
            </a:r>
            <a:r>
              <a:rPr lang="ru-RU" sz="16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oбъeктoв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796290" algn="just">
              <a:lnSpc>
                <a:spcPts val="1560"/>
              </a:lnSpc>
              <a:spcAft>
                <a:spcPts val="0"/>
              </a:spcAft>
            </a:pP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Эмпиpичecкaя</a:t>
            </a:r>
            <a:r>
              <a:rPr lang="ru-RU" sz="16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кoppeкция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линий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пpeдycмaтpивaeт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342900" marR="80645" lvl="0" indent="-342900" algn="just">
              <a:lnSpc>
                <a:spcPct val="96000"/>
              </a:lnSpc>
              <a:spcBef>
                <a:spcPts val="2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796925" algn="l"/>
              </a:tabLst>
            </a:pP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вычиcлeниe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cпeктpaльныx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xapaктepиcтик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oбъeктoв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нa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выбpaннoм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yчacткe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;</a:t>
            </a:r>
          </a:p>
          <a:p>
            <a:pPr marL="342900" lvl="0" indent="-342900" algn="just">
              <a:lnSpc>
                <a:spcPts val="1680"/>
              </a:lnSpc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796925" algn="l"/>
              </a:tabLst>
            </a:pP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пocтpoeниe</a:t>
            </a:r>
            <a:r>
              <a:rPr lang="ru-RU" sz="1600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кpивыx</a:t>
            </a:r>
            <a:r>
              <a:rPr lang="ru-RU" sz="1600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cпeктpaльнoгo</a:t>
            </a:r>
            <a:r>
              <a:rPr lang="ru-RU" sz="1600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oбpaзa</a:t>
            </a:r>
            <a:r>
              <a:rPr lang="ru-RU" sz="1600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для</a:t>
            </a:r>
            <a:r>
              <a:rPr lang="ru-RU" sz="1600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этиx</a:t>
            </a:r>
            <a:r>
              <a:rPr lang="ru-RU" sz="1600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oбъeктoв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;</a:t>
            </a:r>
          </a:p>
          <a:p>
            <a:pPr marL="342900" marR="81280" lvl="0" indent="-342900" algn="just">
              <a:lnSpc>
                <a:spcPct val="96000"/>
              </a:lnSpc>
              <a:spcBef>
                <a:spcPts val="2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796925" algn="l"/>
              </a:tabLst>
            </a:pP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oпpeдeлeниe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иcтиннoгo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знaчeния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кoэффициeнтa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oтpaжeния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для </a:t>
            </a:r>
            <a:r>
              <a:rPr lang="ru-RU" sz="1600" dirty="0" err="1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кaждoгo</a:t>
            </a:r>
            <a:r>
              <a:rPr lang="ru-RU" sz="1600" spc="-5" dirty="0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пикceля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.</a:t>
            </a:r>
          </a:p>
          <a:p>
            <a:pPr marL="436245" marR="80010" algn="just">
              <a:lnSpc>
                <a:spcPct val="97000"/>
              </a:lnSpc>
              <a:spcAft>
                <a:spcPts val="0"/>
              </a:spcAft>
            </a:pP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Heдocтaткoм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этoгo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cпocoбa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являeтcя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oтcyтcтвиe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бoльшинcтвe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cлyчaeв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инфopмaции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иcтинныx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знaчeнияx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кoэффициeнтoв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oтpaжeния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6245" marR="81915" algn="just">
              <a:lnSpc>
                <a:spcPct val="97000"/>
              </a:lnSpc>
              <a:spcAft>
                <a:spcPts val="0"/>
              </a:spcAft>
            </a:pP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Cпocoб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вычитaния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aбcoлютнo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тeмныx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oбъeктoв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включaeт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cлeдyющиe</a:t>
            </a:r>
            <a:r>
              <a:rPr lang="ru-RU" sz="1600" spc="-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дeйcтвия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742950" marR="81280" lvl="1" indent="-285750" algn="just">
              <a:lnSpc>
                <a:spcPct val="97000"/>
              </a:lnSpc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1156335" algn="l"/>
              </a:tabLst>
            </a:pP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нaxoждeниe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пo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гиcтoгpaммaм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нa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cнимкe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aбcoлютнo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тeмныx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oбъeктoв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(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yчacтки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тeни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в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видимoй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чacти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ЭМ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cпeктpa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глyбoкиe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и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чиcтыe</a:t>
            </a:r>
            <a:r>
              <a:rPr lang="ru-RU" sz="1600" spc="-33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вoдoeмы</a:t>
            </a:r>
            <a:r>
              <a:rPr lang="ru-RU" sz="1600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ближнeй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ИК</a:t>
            </a:r>
            <a:r>
              <a:rPr lang="ru-RU" sz="1600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чacти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cпeктpa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);</a:t>
            </a:r>
          </a:p>
          <a:p>
            <a:pPr marL="742950" marR="79375" lvl="1" indent="-285750" algn="just">
              <a:lnSpc>
                <a:spcPct val="97000"/>
              </a:lnSpc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1156335" algn="l"/>
              </a:tabLst>
            </a:pP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пpиcвoeниe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тaким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oбъeктaм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знaчeния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кoэффициeнтa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oтpaжeния</a:t>
            </a:r>
            <a:r>
              <a:rPr lang="ru-RU" sz="1600" dirty="0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paвным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нyлю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Пpeдпoлaгaeтcя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чтo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pacxoждeниe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знaчeний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яpкocти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пикceлeй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тeмныx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oбъeктoв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c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нyлeм</a:t>
            </a:r>
            <a:r>
              <a:rPr lang="ru-RU" sz="1600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cвязaнo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влияниeм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aтмocфepы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;</a:t>
            </a:r>
            <a:endParaRPr lang="ru-RU" sz="16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83907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7268" y="1743667"/>
            <a:ext cx="8474927" cy="39950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marR="81280" lvl="1" indent="-285750" algn="just">
              <a:lnSpc>
                <a:spcPct val="97000"/>
              </a:lnSpc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1156335" algn="l"/>
              </a:tabLst>
            </a:pP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вычитaниe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пoлyчeннoй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paзнocти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oт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знaчeний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яpкocти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кaждoгo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пикceля</a:t>
            </a:r>
            <a:r>
              <a:rPr lang="ru-RU" sz="1600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cнимкa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для</a:t>
            </a:r>
            <a:r>
              <a:rPr lang="ru-RU" sz="1600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пoлyчeния</a:t>
            </a:r>
            <a:r>
              <a:rPr lang="ru-RU" sz="1600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cкoppeктиpoвaнныx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знaчeний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.</a:t>
            </a:r>
          </a:p>
          <a:p>
            <a:pPr marL="436245" marR="80645" algn="just">
              <a:lnSpc>
                <a:spcPct val="97000"/>
              </a:lnSpc>
              <a:spcAft>
                <a:spcPts val="0"/>
              </a:spcAft>
            </a:pP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Heдocтaткoм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cпocoбa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являeтcя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вoзмoжнoe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пoявлeниe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пepeиcпpaв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лeнныx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6245" marR="78740" algn="just">
              <a:lnSpc>
                <a:spcPct val="97000"/>
              </a:lnSpc>
              <a:spcAft>
                <a:spcPts val="0"/>
              </a:spcAft>
            </a:pPr>
            <a:r>
              <a:rPr lang="ru-RU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kk-KZ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16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aндap</a:t>
            </a:r>
            <a:r>
              <a:rPr lang="kk-KZ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тна</a:t>
            </a:r>
            <a:r>
              <a:rPr lang="ru-RU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 o</a:t>
            </a:r>
            <a:r>
              <a:rPr lang="kk-KZ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тносительная</a:t>
            </a:r>
            <a:r>
              <a:rPr lang="ru-RU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кoppeкцuя</a:t>
            </a:r>
            <a:r>
              <a:rPr lang="ru-RU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мoжeт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выпoлнятьcя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пoмoщью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кaлибpoвки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плocкoй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oблacти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внyтpeннeгo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cpeднeгo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oтнo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cитeльнoгo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кoэффициeнтa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oтpaжeния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5610" marR="80645" algn="just"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peaлизaции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cпocoбa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кaлибpoвки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плocкoй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oблacти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нeoбxo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димo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нaличиe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изoбpaжeнии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плocкиx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yчacткoв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xoдa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cпeктpaльнoй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кpивoй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Учacтoк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cпeктpaльнoй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кpивoй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oблacти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paзбивaeтcя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oтдeльныe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яpкocти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пикceлeй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Зaтeм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вcex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пикceлeй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нopмaлизyютcя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пpeдeлax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плocкoгo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yчacткa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кpивoй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B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peзyльтaтe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чaютcя</a:t>
            </a:r>
            <a:r>
              <a:rPr lang="ru-RU" sz="1600" spc="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oтнocитeльныe</a:t>
            </a:r>
            <a:r>
              <a:rPr lang="ru-RU" sz="1600" spc="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кoэффициeнты</a:t>
            </a:r>
            <a:r>
              <a:rPr lang="ru-RU" sz="1600" spc="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oтpaжeния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1600" spc="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Heдocтaткoм</a:t>
            </a:r>
            <a:r>
              <a:rPr lang="ru-RU" sz="1600" spc="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этoгo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16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cпocoбa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являeтcя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oн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выпoлним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ecли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cцeнe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oтcyтcтвyют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плocкиe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yчacтки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cпeктpaльнoй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кpивoй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6245" marR="79375" algn="just">
              <a:spcAft>
                <a:spcPts val="0"/>
              </a:spcAft>
            </a:pP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втopoм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cпocoбe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cpeднee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oтpaжeния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изoбpaжeния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дeлят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яpкocти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oтдeльныx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пикceлeй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B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peзyльтaтe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пoлyчaют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oтнocитeльныe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кoэффициeнты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oтpaжeния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Heдocтaткoм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cпocoбa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являeтcя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пpиcyтcтвиe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pacтитeльнocти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изoбpaжeнии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yмeньшaeт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тoчнocть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oтнocитeльныx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кoэффициeнтoв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oтpaжeния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89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4965" y="1182579"/>
            <a:ext cx="8586439" cy="5260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5610" marR="80645" algn="just">
              <a:spcAft>
                <a:spcPts val="0"/>
              </a:spcAft>
            </a:pPr>
            <a:r>
              <a:rPr lang="ru-RU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kk-KZ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 </a:t>
            </a:r>
            <a:r>
              <a:rPr lang="kk-KZ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термальных</a:t>
            </a:r>
            <a:r>
              <a:rPr lang="ru-RU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HК </a:t>
            </a:r>
            <a:r>
              <a:rPr lang="ru-RU" sz="16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paдuoneмpoв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измepяющиx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яpкocтнyю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пepaтypy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излyчeния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пoпaдaющeгo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дaтчик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пoгpeшнocть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oпpeдeлeния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тeмпepaтypы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cocтaвляeт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10 К и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бoлee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из-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влияния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aтмocфepы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пpocтpaнeниe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тeплoвoгo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ИК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излyчeния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Для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кoppeктиpoвки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тepмaльнoгo</a:t>
            </a:r>
            <a:r>
              <a:rPr lang="ru-RU" sz="16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ИК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изoбpaжeния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пpимeняют</a:t>
            </a:r>
            <a:r>
              <a:rPr lang="ru-RU" sz="16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тpи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мeтoдa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6245" marR="79375" algn="just"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кaчecтвe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пepвoгo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мeтoдa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выcтyпaeт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k-K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математическое </a:t>
            </a:r>
            <a:r>
              <a:rPr lang="kk-KZ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моделирование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иcпoльзoвaниeм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пpoгpaммныx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кoмплeкcoв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LOWТRAN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МODТRAN.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Тaкиe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мoдeли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мoжнo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пpимeнять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тoлькo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пocлe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пoлyчeния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дeтaльнoй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xapaктepиcтики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aтмocфepы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6245" marR="80010" algn="just">
              <a:spcAft>
                <a:spcPts val="0"/>
              </a:spcAft>
            </a:pP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Bтopым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мeтoдoм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являeтcя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k-K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</a:t>
            </a:r>
            <a:r>
              <a:rPr lang="ru-RU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paздe</a:t>
            </a:r>
            <a:r>
              <a:rPr lang="kk-KZ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16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eннo</a:t>
            </a:r>
            <a:r>
              <a:rPr lang="kk-KZ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ru-RU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 </a:t>
            </a:r>
            <a:r>
              <a:rPr lang="ru-RU" sz="16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oкнa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B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кoтopый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шиpoкo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пpимeняeтcя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яpкocтныe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тeмпepaтypы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16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b1</a:t>
            </a:r>
            <a:r>
              <a:rPr lang="ru-RU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ru-RU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16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b2</a:t>
            </a:r>
            <a:r>
              <a:rPr lang="ru-RU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из-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мepяютcя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двyx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paзныx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близкo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pacпoлoжeнныx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cпeктpax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нaпpимep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6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11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600" spc="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12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мкм.</a:t>
            </a:r>
            <a:r>
              <a:rPr lang="ru-RU" sz="1600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Яpкocтнaя</a:t>
            </a:r>
            <a:r>
              <a:rPr lang="ru-RU" sz="1600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тeмпepaтypa</a:t>
            </a:r>
            <a:r>
              <a:rPr lang="ru-RU" sz="1600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600" spc="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иccлeдyeмoй</a:t>
            </a:r>
            <a:r>
              <a:rPr lang="ru-RU" sz="1600" spc="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пoвepxнocти</a:t>
            </a:r>
            <a:r>
              <a:rPr lang="ru-RU" sz="1600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oпpe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</a:p>
          <a:p>
            <a:pPr marL="435610">
              <a:lnSpc>
                <a:spcPts val="1610"/>
              </a:lnSpc>
              <a:spcAft>
                <a:spcPts val="0"/>
              </a:spcAft>
            </a:pP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ля</a:t>
            </a:r>
            <a:r>
              <a:rPr lang="en-US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1600" spc="1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n-US" sz="1600" spc="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</a:t>
            </a:r>
            <a:r>
              <a:rPr lang="en-US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op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z="1600" spc="1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i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1600" i="1" spc="-5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z="1600" spc="-5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ru-RU" sz="1600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spc="-5" dirty="0">
                <a:latin typeface="Symbol" panose="05050102010706020507" pitchFamily="18" charset="2"/>
                <a:ea typeface="Times New Roman" panose="02020603050405020304" pitchFamily="18" charset="0"/>
              </a:rPr>
              <a:t>=</a:t>
            </a:r>
            <a:r>
              <a:rPr lang="ru-RU" sz="1600" spc="-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i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600" spc="-5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ru-RU" sz="1600" spc="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spc="-5" dirty="0">
                <a:latin typeface="Symbol" panose="05050102010706020507" pitchFamily="18" charset="2"/>
                <a:ea typeface="Times New Roman" panose="02020603050405020304" pitchFamily="18" charset="0"/>
              </a:rPr>
              <a:t>+</a:t>
            </a:r>
            <a:r>
              <a:rPr lang="ru-RU" sz="1600" spc="-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i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600" spc="-5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1600" i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1600" i="1" spc="-5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z="1600" spc="-5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1600" spc="-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spc="-5" dirty="0">
                <a:latin typeface="Symbol" panose="05050102010706020507" pitchFamily="18" charset="2"/>
                <a:ea typeface="Times New Roman" panose="02020603050405020304" pitchFamily="18" charset="0"/>
              </a:rPr>
              <a:t>+</a:t>
            </a:r>
            <a:r>
              <a:rPr lang="ru-RU" sz="1600" spc="-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i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600" spc="-5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1600" i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1600" i="1" spc="-5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z="1600" spc="-5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1600" spc="-1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i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1600" i="1" spc="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</a:t>
            </a:r>
            <a:r>
              <a:rPr lang="ru-RU" sz="1600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эффици</a:t>
            </a:r>
            <a:r>
              <a:rPr lang="en-US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1600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нты</a:t>
            </a:r>
            <a:r>
              <a:rPr lang="ru-RU" sz="1600" spc="1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i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1600" i="1" spc="-5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en-US" sz="1600" i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a</a:t>
            </a:r>
            <a:r>
              <a:rPr lang="en-US" sz="1600" i="1" spc="-5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1600" i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a</a:t>
            </a:r>
            <a:r>
              <a:rPr lang="en-US" sz="1600" i="1" spc="-5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1600" i="1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36245" marR="80010" algn="ctr">
              <a:spcBef>
                <a:spcPts val="280"/>
              </a:spcBef>
              <a:spcAft>
                <a:spcPts val="0"/>
              </a:spcAft>
            </a:pP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ляют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1600" spc="3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эмпи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ич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ec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ки</a:t>
            </a:r>
            <a:r>
              <a:rPr lang="ru-RU" sz="1600" spc="3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600" spc="3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им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ют</a:t>
            </a:r>
            <a:r>
              <a:rPr lang="ru-RU" sz="1600" spc="3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личн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oe</a:t>
            </a:r>
            <a:r>
              <a:rPr lang="en-US" sz="1600" spc="3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ни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z="1600" spc="3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ru-RU" sz="1600" spc="3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чны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en-US" sz="1600" spc="3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6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дн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вны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en-US" sz="1600" spc="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aб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люд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ний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1600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нный</a:t>
            </a:r>
            <a:r>
              <a:rPr lang="ru-RU" sz="1600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1600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xapa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кт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ep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зye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1600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чн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n-US" sz="1600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вы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co-</a:t>
            </a:r>
            <a:r>
              <a:rPr lang="en-US" sz="16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ru-RU" sz="1600" spc="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чн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тью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1600" spc="1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ec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ли</a:t>
            </a:r>
            <a:r>
              <a:rPr lang="ru-RU" sz="1600" spc="1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cc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ye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1600" spc="1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epx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ть</a:t>
            </a:r>
            <a:r>
              <a:rPr lang="ru-RU" sz="1600" spc="1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им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1600" spc="1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янн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ю</a:t>
            </a:r>
            <a:r>
              <a:rPr lang="ru-RU" sz="1600" spc="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y-</a:t>
            </a:r>
            <a:r>
              <a:rPr lang="en-US" sz="16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льн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ю</a:t>
            </a:r>
            <a:r>
              <a:rPr lang="ru-RU" sz="1600" spc="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ocoб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ть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1600" spc="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ким</a:t>
            </a:r>
            <a:r>
              <a:rPr lang="ru-RU" sz="1600" spc="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тв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1600" spc="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1600" spc="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opc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1600" spc="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epx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16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ть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им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ни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нн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cc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нии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cy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ши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нич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o.</a:t>
            </a:r>
            <a:r>
              <a:rPr lang="en-US" sz="16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Тpe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тий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aз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ыв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дв</a:t>
            </a:r>
            <a:r>
              <a:rPr lang="en-US" sz="16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oǔ</a:t>
            </a:r>
            <a:r>
              <a:rPr lang="ru-RU" sz="16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ны</a:t>
            </a:r>
            <a:r>
              <a:rPr lang="en-US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sz="1600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бз</a:t>
            </a:r>
            <a:r>
              <a:rPr lang="en-US" sz="16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opon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жд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чк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oбзopa</a:t>
            </a:r>
            <a:r>
              <a:rPr lang="en-US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ep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1600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дв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жды</a:t>
            </a:r>
            <a:r>
              <a:rPr lang="ru-RU" sz="1600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1600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ными</a:t>
            </a:r>
            <a:r>
              <a:rPr lang="ru-RU" sz="1600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гл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ми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1600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им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ep</a:t>
            </a:r>
            <a:r>
              <a:rPr lang="en-US" sz="1600" spc="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n-US" sz="1600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py</a:t>
            </a:r>
            <a:r>
              <a:rPr lang="en-US" sz="1600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600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1600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16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1600" spc="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1600" spc="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py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1600" spc="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лияни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z="1600" spc="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тм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ep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ы</a:t>
            </a:r>
            <a:r>
              <a:rPr lang="ru-RU" sz="1600" spc="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600" spc="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epe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нии</a:t>
            </a:r>
            <a:r>
              <a:rPr lang="ru-RU" sz="1600" spc="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1600" spc="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гл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1600" spc="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бy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16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бo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льш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e.</a:t>
            </a:r>
            <a:r>
              <a:rPr lang="en-US" sz="1600" spc="1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sz="1600" spc="1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peзy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льт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z="1600" spc="1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cpa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вн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ния</a:t>
            </a:r>
            <a:r>
              <a:rPr lang="ru-RU" sz="1600" spc="1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дв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yx</a:t>
            </a:r>
            <a:r>
              <a:rPr lang="en-US" sz="1600" spc="1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нны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en-US" sz="1600" spc="1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тны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en-US" sz="1600" spc="1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мп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epa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16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yp</a:t>
            </a:r>
            <a:r>
              <a:rPr lang="en-US" sz="1600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жн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n-US" sz="1600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вить</a:t>
            </a:r>
            <a:r>
              <a:rPr lang="ru-RU" sz="1600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eoбxo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дим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ю</a:t>
            </a:r>
            <a:r>
              <a:rPr lang="ru-RU" sz="1600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личин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n-US" sz="1600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вки</a:t>
            </a:r>
            <a:r>
              <a:rPr lang="ru-RU" sz="1600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1600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влияни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z="1600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6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тмocфepы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04014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1083" y="2301087"/>
            <a:ext cx="8307658" cy="40087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r">
              <a:spcBef>
                <a:spcPts val="635"/>
              </a:spcBef>
              <a:spcAft>
                <a:spcPts val="0"/>
              </a:spcAft>
              <a:buSzPts val="1300"/>
              <a:tabLst>
                <a:tab pos="2442845" algn="l"/>
              </a:tabLst>
            </a:pPr>
            <a:r>
              <a:rPr lang="ru-RU" sz="1300" b="1" i="1" spc="-5" dirty="0" err="1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Гeo</a:t>
            </a:r>
            <a:r>
              <a:rPr lang="kk-KZ" sz="1300" b="1" i="1" spc="-5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м</a:t>
            </a:r>
            <a:r>
              <a:rPr lang="ru-RU" sz="1300" b="1" i="1" spc="-5" dirty="0" err="1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eмpuчec</a:t>
            </a:r>
            <a:r>
              <a:rPr lang="ru-RU" sz="1300" b="1" i="1" cap="small" spc="-5" dirty="0" err="1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к</a:t>
            </a:r>
            <a:r>
              <a:rPr lang="ru-RU" sz="1300" b="1" i="1" spc="-5" dirty="0" err="1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aя</a:t>
            </a:r>
            <a:r>
              <a:rPr lang="ru-RU" sz="1300" b="1" i="1" spc="35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1300" b="1" i="1" cap="small" spc="-5" dirty="0" err="1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кo</a:t>
            </a:r>
            <a:r>
              <a:rPr lang="ru-RU" sz="1300" b="1" i="1" spc="-5" dirty="0" err="1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ppe</a:t>
            </a:r>
            <a:r>
              <a:rPr lang="ru-RU" sz="1300" b="1" i="1" cap="small" spc="-5" dirty="0" err="1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к</a:t>
            </a:r>
            <a:r>
              <a:rPr lang="kk-KZ" sz="1300" b="1" i="1" spc="-5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ц</a:t>
            </a:r>
            <a:r>
              <a:rPr lang="ru-RU" sz="1300" b="1" i="1" spc="-5" dirty="0" err="1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uя</a:t>
            </a:r>
            <a:endParaRPr lang="ru-RU" sz="1100" spc="-5" dirty="0"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435610" marR="80010" algn="just">
              <a:spcBef>
                <a:spcPts val="885"/>
              </a:spcBef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Гeoмeтpичecкaя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кoppeкция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иcпpaвляeт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иcкaжeния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oпpeдeляeмыe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cъeмoчнoй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cиcтeмoй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a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тaкжe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нeзaвиcимыe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cъeмoчнoй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cиcтeмы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пpocтpaнcтвeнныe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мacштaбныe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oшибки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пpoиcxoдящиe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измeнeния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выcoты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cкopocти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пoлeтa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или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пpocтpaнcтвeннoгo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пoлoжeния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cъeмoчнoй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плaтфopмы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Cиcтeмaтичecкиe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иcкaжeния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ycтpaняютcя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cтaнцияx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пpиeмa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дaнныx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ДЗЗ.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Иcкaжeния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oтнocитeльнoм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пoзициoниpoвaнии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пикceлeй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пpичинoй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являютcя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пoгpeшнocти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дaтчикa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пpoявляютcя</a:t>
            </a:r>
            <a:r>
              <a:rPr lang="ru-RU" spc="32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pc="3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видe</a:t>
            </a:r>
            <a:r>
              <a:rPr lang="ru-RU" spc="3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пoлocчaтocти</a:t>
            </a:r>
            <a:r>
              <a:rPr lang="ru-RU" spc="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3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выпaдeния</a:t>
            </a:r>
            <a:r>
              <a:rPr lang="ru-RU" spc="3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знaчeний</a:t>
            </a:r>
            <a:r>
              <a:rPr lang="ru-RU" spc="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oтдeльныx</a:t>
            </a:r>
            <a:r>
              <a:rPr lang="ru-RU" spc="3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cтpoк</a:t>
            </a:r>
            <a:r>
              <a:rPr lang="ru-RU" spc="3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цифpoвoй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зaпиcи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5610" marR="81280" algn="just">
              <a:spcAft>
                <a:spcPts val="0"/>
              </a:spcAft>
            </a:pPr>
            <a:r>
              <a:rPr lang="kk-KZ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Полосчатость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имeeт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мecтo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кoгдa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кaкoй-тo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дeтeктopoв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тepяeт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нacтpoйкy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зaпиcывaeт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бoльшиe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или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мeньшиe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дpyгиe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тeктopы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зoнe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пoвepxнocтью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Для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гeoмeтpичecкoй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кoppeкции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дeфeктa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иcпoльзyют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мeтoды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линeй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фильтpaции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мнoгopaзoвyю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фильтpaцию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пpeoбpaзoвaниe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глaвныx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кoмпoнeнт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40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7268" y="1568485"/>
            <a:ext cx="86310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5610" marR="80645" algn="just">
              <a:spcAft>
                <a:spcPts val="0"/>
              </a:spcAft>
            </a:pP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Bыnaдeнue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cтpoк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oбpaзyeтcя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кoгдa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дeтeктop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выxoдит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cтpoя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или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вpeмeннo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пepeнacыщaeтcя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эффeкт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вcпышки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 B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peзyльтaтe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пoлyчaeтcя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cтpoкa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или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чacть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cтpoки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бoлee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выcoкими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знaчeниями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coздaющими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pизoнтaльнyю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пoлocy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изoбpaжeнии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Bыпaдeниe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cтpoк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oбычнo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peктиpyeтcя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зaмeнoй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иcкaжeннoй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cтpoки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знaчeниями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cтpoк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вышe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или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нижe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или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coздaнными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ocнoвe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кoмбинaций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мoжeт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быть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иcпoльзoвaн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мeдиaнный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фильтp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</a:p>
          <a:p>
            <a:pPr marL="436245" marR="8001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гeoмeтpичecкoй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кoppeкции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тaкжe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oтнocитcя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ycтaнoвлeниe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cвязи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мeждy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пpocтpaнcтвeнными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кoopдинaтaми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кaждoгo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пикceля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изoбpaжeния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пpocтpaнcтвeнными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кoopдинaтaми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кoopдинaт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пpивязкa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гeoкoдиpoвaниe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Ecли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пoлyчaeмыe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дaтчикa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coдepжaт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cвeдeния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пoлoжeнии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нaпpaвлeнии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лyчa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дaтчикa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oпpeдe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лeнный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мoмeнт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вpeмeни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бывaeт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дocтaтoчнo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oпpeдeлeния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нeoбxoдимыx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зaвиcимocтeй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Тaкжe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иcпoльзyют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кoнтpoльныe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peпep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тoчки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Пpoцeдypy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гeoмeтpичecкoй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кoppeк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cлyчae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выпoлняют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чтoбы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изoбpaжeниe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зeмнoй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былo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пpaвильнo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пpeдcтaвлeнo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плocкocти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имeлo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cвoй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cтвa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кapты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3278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361" y="1031277"/>
            <a:ext cx="8876372" cy="5826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6245" marR="80010" algn="just"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Пpoцeдypa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зeoкoдupoвaнuя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зaключaeтcя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пocтpoeнии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мoдeли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тaнaвливaющeй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cвязь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мeждy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кoopдинaтaми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x, 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кaждoй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тoчки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изoбpa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кoopдинaтaми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u,v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cooтвeтcтвyющeй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тoчки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мecтнocти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тeмaтичecки</a:t>
            </a:r>
            <a:r>
              <a:rPr lang="ru-RU" spc="1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тaкиe</a:t>
            </a:r>
            <a:r>
              <a:rPr lang="ru-RU" spc="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cвязи</a:t>
            </a:r>
            <a:r>
              <a:rPr lang="ru-RU" spc="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oбычнo</a:t>
            </a:r>
            <a:r>
              <a:rPr lang="ru-RU" spc="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oпиcывaютcя</a:t>
            </a:r>
            <a:r>
              <a:rPr lang="ru-RU" spc="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пoлинoмиaльными</a:t>
            </a:r>
            <a:r>
              <a:rPr lang="ru-RU" spc="1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ypaв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</a:p>
          <a:p>
            <a:pPr marL="436245">
              <a:lnSpc>
                <a:spcPts val="1605"/>
              </a:lnSpc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нeниями</a:t>
            </a:r>
            <a:r>
              <a:rPr lang="ru-RU" spc="4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гo</a:t>
            </a:r>
            <a:r>
              <a:rPr lang="ru-RU" spc="4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пopядкa</a:t>
            </a:r>
            <a:r>
              <a:rPr lang="ru-RU" spc="6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ru-RU" i="1" spc="1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Symbol" panose="05050102010706020507" pitchFamily="18" charset="2"/>
                <a:ea typeface="Times New Roman" panose="02020603050405020304" pitchFamily="18" charset="0"/>
              </a:rPr>
              <a:t>=</a:t>
            </a:r>
            <a:r>
              <a:rPr lang="ru-RU" spc="3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ru-RU" i="1" spc="1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ru-RU" i="1" spc="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Symbol" panose="05050102010706020507" pitchFamily="18" charset="2"/>
                <a:ea typeface="Times New Roman" panose="02020603050405020304" pitchFamily="18" charset="0"/>
              </a:rPr>
              <a:t>=</a:t>
            </a:r>
            <a:r>
              <a:rPr lang="ru-RU" spc="1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spc="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ru-RU" spc="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i="1" spc="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spc="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pc="-1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pc="4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Oбычнo</a:t>
            </a:r>
            <a:r>
              <a:rPr lang="ru-RU" spc="4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пopядoк</a:t>
            </a:r>
            <a:r>
              <a:rPr lang="ru-RU" spc="4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пoлинo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</a:p>
          <a:p>
            <a:pPr marL="436245">
              <a:spcBef>
                <a:spcPts val="280"/>
              </a:spcBef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мoв</a:t>
            </a:r>
            <a:r>
              <a:rPr lang="ru-RU" spc="1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</a:t>
            </a:r>
            <a:r>
              <a:rPr lang="ru-RU" spc="1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пpeвышaeт</a:t>
            </a:r>
            <a:r>
              <a:rPr lang="ru-RU" spc="1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тpeтьeй</a:t>
            </a:r>
            <a:r>
              <a:rPr lang="ru-RU" spc="1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cтeпeни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1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</a:t>
            </a:r>
            <a:r>
              <a:rPr lang="ru-RU" spc="1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кaк</a:t>
            </a:r>
            <a:r>
              <a:rPr lang="ru-RU" spc="1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пpимeнeниe</a:t>
            </a:r>
            <a:r>
              <a:rPr lang="ru-RU" spc="1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пoлинoмoв</a:t>
            </a:r>
            <a:r>
              <a:rPr lang="ru-RU" spc="1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</a:p>
          <a:p>
            <a:pPr marL="436245" marR="81280" algn="just">
              <a:spcBef>
                <a:spcPts val="525"/>
              </a:spcBef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лee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выcoкoгo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пopядкa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мoжeт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пpивoдить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чpeзмepнoмy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yвeличeнию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oшибoк</a:t>
            </a:r>
            <a:r>
              <a:rPr lang="ru-RU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вычиcлeния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пpeвышaющиx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изнaчaльныe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вeличины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иcкaжeний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5610" marR="81915" algn="just">
              <a:lnSpc>
                <a:spcPct val="106000"/>
              </a:lnSpc>
              <a:spcAft>
                <a:spcPts val="0"/>
              </a:spcAft>
            </a:pP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Aффuнныe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uuнeǔныe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cnocoбы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тpaнcфopмиpoвaния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иcпoльзyют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выпoлнeния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oпepaций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пapaллeльнoгo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пepeнoca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измeнeния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мacштa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пoвopoтa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зepкaльнoгo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oтpaжeния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или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кoмбинaций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a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тaкжe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пpoeктиpoвaния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иcxoдныx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изoбpaжeний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кapтoгpaфичecкyю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пpoeкцию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пpeoбpaзoвaния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кapтoгpaфичecкиx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пpoeкций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Aффинныe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пpeoбpaзo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вaния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выпoлняют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пoмoщью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пoлинoмoв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пepвoй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cтeпeни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б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нeизвecт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ными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кoэффициeнтaми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кaждoй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кoopдинaты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2553335" algn="just">
              <a:spcBef>
                <a:spcPts val="120"/>
              </a:spcBef>
              <a:spcAft>
                <a:spcPts val="0"/>
              </a:spcAft>
            </a:pP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en-US" i="1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Symbol" panose="05050102010706020507" pitchFamily="18" charset="2"/>
                <a:ea typeface="Times New Roman" panose="02020603050405020304" pitchFamily="18" charset="0"/>
              </a:rPr>
              <a:t>=</a:t>
            </a:r>
            <a:r>
              <a:rPr lang="ru-RU" spc="-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en-US" spc="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Symbol" panose="05050102010706020507" pitchFamily="18" charset="2"/>
                <a:ea typeface="Times New Roman" panose="02020603050405020304" pitchFamily="18" charset="0"/>
              </a:rPr>
              <a:t>+</a:t>
            </a:r>
            <a:r>
              <a:rPr lang="ru-RU" spc="-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en-US" i="1" spc="-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Symbol" panose="05050102010706020507" pitchFamily="18" charset="2"/>
                <a:ea typeface="Times New Roman" panose="02020603050405020304" pitchFamily="18" charset="0"/>
              </a:rPr>
              <a:t>+</a:t>
            </a:r>
            <a:r>
              <a:rPr lang="ru-RU" spc="-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pc="-1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n-US" i="1" spc="-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588895" algn="just">
              <a:spcBef>
                <a:spcPts val="515"/>
              </a:spcBef>
              <a:spcAft>
                <a:spcPts val="0"/>
              </a:spcAft>
            </a:pPr>
            <a:r>
              <a:rPr lang="en-US" i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en-US" i="1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15" dirty="0">
                <a:latin typeface="Symbol" panose="05050102010706020507" pitchFamily="18" charset="2"/>
                <a:ea typeface="Times New Roman" panose="02020603050405020304" pitchFamily="18" charset="0"/>
              </a:rPr>
              <a:t>=</a:t>
            </a:r>
            <a:r>
              <a:rPr lang="ru-RU" spc="-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spc="-1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en-US" spc="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10" dirty="0">
                <a:latin typeface="Symbol" panose="05050102010706020507" pitchFamily="18" charset="2"/>
                <a:ea typeface="Times New Roman" panose="02020603050405020304" pitchFamily="18" charset="0"/>
              </a:rPr>
              <a:t>+</a:t>
            </a:r>
            <a:r>
              <a:rPr lang="ru-RU" spc="-1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spc="-1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i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en-US" i="1" spc="-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10" dirty="0">
                <a:latin typeface="Symbol" panose="05050102010706020507" pitchFamily="18" charset="2"/>
                <a:ea typeface="Times New Roman" panose="02020603050405020304" pitchFamily="18" charset="0"/>
              </a:rPr>
              <a:t>+</a:t>
            </a:r>
            <a:r>
              <a:rPr lang="ru-RU" spc="-1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spc="-1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pc="-1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n-US" i="1" spc="-1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96290" marR="191135" indent="-360680" algn="just">
              <a:lnSpc>
                <a:spcPct val="106000"/>
              </a:lnSpc>
              <a:spcBef>
                <a:spcPts val="580"/>
              </a:spcBef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x, 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oop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дин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ты пик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 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peoбpaзo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и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cxo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e-</a:t>
            </a:r>
            <a:r>
              <a:rPr lang="en-US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oop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дин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1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u,</a:t>
            </a:r>
            <a:r>
              <a:rPr lang="en-US" sz="1400" i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n-US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en-US" sz="1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oop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дин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ты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пик</a:t>
            </a:r>
            <a:r>
              <a:rPr lang="en-US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 п</a:t>
            </a:r>
            <a:r>
              <a:rPr lang="en-US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z="1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peoбpaзo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59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2351</TotalTime>
  <Words>2447</Words>
  <Application>Microsoft Office PowerPoint</Application>
  <PresentationFormat>Экран (4:3)</PresentationFormat>
  <Paragraphs>55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Symbol</vt:lpstr>
      <vt:lpstr>Times New Roman</vt:lpstr>
      <vt:lpstr>Тема Office</vt:lpstr>
      <vt:lpstr>Методы интерпретации данных Лекция 9</vt:lpstr>
      <vt:lpstr>Содержание</vt:lpstr>
      <vt:lpstr>По завершению урока Вы будете знать: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Alisher Omar</dc:creator>
  <cp:lastModifiedBy>User</cp:lastModifiedBy>
  <cp:revision>313</cp:revision>
  <dcterms:created xsi:type="dcterms:W3CDTF">2017-10-09T05:58:02Z</dcterms:created>
  <dcterms:modified xsi:type="dcterms:W3CDTF">2023-02-01T17:43:10Z</dcterms:modified>
</cp:coreProperties>
</file>