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1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13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4175" y="1270837"/>
            <a:ext cx="8497230" cy="5250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9375" algn="just">
              <a:lnSpc>
                <a:spcPct val="98000"/>
              </a:lnSpc>
              <a:spcBef>
                <a:spcPts val="3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пpoeктиpoвaния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клaccификaтopa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paзбиeния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cтpaнcтвa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нocилacь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14),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coздaния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клaccификaтopa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oтoждecтвлять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любoй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пpинaдлe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жaщий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cooтвeтcтвyющeмy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пoпaдaeт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зaчacтyю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oкaзывaeтcя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гopaздo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пoкaзaнo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14,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пepeкpывaтьcя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lnSpc>
                <a:spcPct val="98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Пycть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нaйти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мнoжecтвo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диcкpиминaнтными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бyдeм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oбoзнaчaть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),...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oблaдaющиx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бoльшee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диcкpиминaнтныe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циpoвaть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любyю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вeличины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нaнтныx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),...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пpинaдлeжит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имeющeмy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нaибoльшee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диcкpиминaнтнoй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диcкpиминaнтныe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cтpoeния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клaccификaтopa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пoкaзaнo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cxeмaтичнo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15.</a:t>
            </a: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6"/>
          <p:cNvGrpSpPr>
            <a:grpSpLocks/>
          </p:cNvGrpSpPr>
          <p:nvPr/>
        </p:nvGrpSpPr>
        <p:grpSpPr bwMode="auto">
          <a:xfrm>
            <a:off x="1118111" y="1633800"/>
            <a:ext cx="2446020" cy="2094865"/>
            <a:chOff x="4295" y="127"/>
            <a:chExt cx="3852" cy="3299"/>
          </a:xfrm>
        </p:grpSpPr>
        <p:sp>
          <p:nvSpPr>
            <p:cNvPr id="3" name="Freeform 382"/>
            <p:cNvSpPr>
              <a:spLocks/>
            </p:cNvSpPr>
            <p:nvPr/>
          </p:nvSpPr>
          <p:spPr bwMode="auto">
            <a:xfrm>
              <a:off x="4295" y="128"/>
              <a:ext cx="3852" cy="3298"/>
            </a:xfrm>
            <a:custGeom>
              <a:avLst/>
              <a:gdLst>
                <a:gd name="T0" fmla="+- 0 8148 4296"/>
                <a:gd name="T1" fmla="*/ T0 w 3852"/>
                <a:gd name="T2" fmla="+- 0 3366 128"/>
                <a:gd name="T3" fmla="*/ 3366 h 3298"/>
                <a:gd name="T4" fmla="+- 0 8133 4296"/>
                <a:gd name="T5" fmla="*/ T4 w 3852"/>
                <a:gd name="T6" fmla="+- 0 3359 128"/>
                <a:gd name="T7" fmla="*/ 3359 h 3298"/>
                <a:gd name="T8" fmla="+- 0 8028 4296"/>
                <a:gd name="T9" fmla="*/ T8 w 3852"/>
                <a:gd name="T10" fmla="+- 0 3306 128"/>
                <a:gd name="T11" fmla="*/ 3306 h 3298"/>
                <a:gd name="T12" fmla="+- 0 8028 4296"/>
                <a:gd name="T13" fmla="*/ T12 w 3852"/>
                <a:gd name="T14" fmla="+- 0 3359 128"/>
                <a:gd name="T15" fmla="*/ 3359 h 3298"/>
                <a:gd name="T16" fmla="+- 0 4363 4296"/>
                <a:gd name="T17" fmla="*/ T16 w 3852"/>
                <a:gd name="T18" fmla="+- 0 3361 128"/>
                <a:gd name="T19" fmla="*/ 3361 h 3298"/>
                <a:gd name="T20" fmla="+- 0 4363 4296"/>
                <a:gd name="T21" fmla="*/ T20 w 3852"/>
                <a:gd name="T22" fmla="+- 0 248 128"/>
                <a:gd name="T23" fmla="*/ 248 h 3298"/>
                <a:gd name="T24" fmla="+- 0 4416 4296"/>
                <a:gd name="T25" fmla="*/ T24 w 3852"/>
                <a:gd name="T26" fmla="+- 0 248 128"/>
                <a:gd name="T27" fmla="*/ 248 h 3298"/>
                <a:gd name="T28" fmla="+- 0 4402 4296"/>
                <a:gd name="T29" fmla="*/ T28 w 3852"/>
                <a:gd name="T30" fmla="+- 0 221 128"/>
                <a:gd name="T31" fmla="*/ 221 h 3298"/>
                <a:gd name="T32" fmla="+- 0 4356 4296"/>
                <a:gd name="T33" fmla="*/ T32 w 3852"/>
                <a:gd name="T34" fmla="+- 0 128 128"/>
                <a:gd name="T35" fmla="*/ 128 h 3298"/>
                <a:gd name="T36" fmla="+- 0 4296 4296"/>
                <a:gd name="T37" fmla="*/ T36 w 3852"/>
                <a:gd name="T38" fmla="+- 0 248 128"/>
                <a:gd name="T39" fmla="*/ 248 h 3298"/>
                <a:gd name="T40" fmla="+- 0 4349 4296"/>
                <a:gd name="T41" fmla="*/ T40 w 3852"/>
                <a:gd name="T42" fmla="+- 0 248 128"/>
                <a:gd name="T43" fmla="*/ 248 h 3298"/>
                <a:gd name="T44" fmla="+- 0 4349 4296"/>
                <a:gd name="T45" fmla="*/ T44 w 3852"/>
                <a:gd name="T46" fmla="+- 0 3366 128"/>
                <a:gd name="T47" fmla="*/ 3366 h 3298"/>
                <a:gd name="T48" fmla="+- 0 4349 4296"/>
                <a:gd name="T49" fmla="*/ T48 w 3852"/>
                <a:gd name="T50" fmla="+- 0 3367 128"/>
                <a:gd name="T51" fmla="*/ 3367 h 3298"/>
                <a:gd name="T52" fmla="+- 0 4349 4296"/>
                <a:gd name="T53" fmla="*/ T52 w 3852"/>
                <a:gd name="T54" fmla="+- 0 3368 128"/>
                <a:gd name="T55" fmla="*/ 3368 h 3298"/>
                <a:gd name="T56" fmla="+- 0 4350 4296"/>
                <a:gd name="T57" fmla="*/ T56 w 3852"/>
                <a:gd name="T58" fmla="+- 0 3373 128"/>
                <a:gd name="T59" fmla="*/ 3373 h 3298"/>
                <a:gd name="T60" fmla="+- 0 4356 4296"/>
                <a:gd name="T61" fmla="*/ T60 w 3852"/>
                <a:gd name="T62" fmla="+- 0 3375 128"/>
                <a:gd name="T63" fmla="*/ 3375 h 3298"/>
                <a:gd name="T64" fmla="+- 0 8028 4296"/>
                <a:gd name="T65" fmla="*/ T64 w 3852"/>
                <a:gd name="T66" fmla="+- 0 3373 128"/>
                <a:gd name="T67" fmla="*/ 3373 h 3298"/>
                <a:gd name="T68" fmla="+- 0 8029 4296"/>
                <a:gd name="T69" fmla="*/ T68 w 3852"/>
                <a:gd name="T70" fmla="+- 0 3426 128"/>
                <a:gd name="T71" fmla="*/ 3426 h 3298"/>
                <a:gd name="T72" fmla="+- 0 8148 4296"/>
                <a:gd name="T73" fmla="*/ T72 w 3852"/>
                <a:gd name="T74" fmla="+- 0 3366 128"/>
                <a:gd name="T75" fmla="*/ 3366 h 32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</a:cxnLst>
              <a:rect l="0" t="0" r="r" b="b"/>
              <a:pathLst>
                <a:path w="3852" h="3298">
                  <a:moveTo>
                    <a:pt x="3852" y="3238"/>
                  </a:moveTo>
                  <a:lnTo>
                    <a:pt x="3837" y="3231"/>
                  </a:lnTo>
                  <a:lnTo>
                    <a:pt x="3732" y="3178"/>
                  </a:lnTo>
                  <a:lnTo>
                    <a:pt x="3732" y="3231"/>
                  </a:lnTo>
                  <a:lnTo>
                    <a:pt x="67" y="3233"/>
                  </a:lnTo>
                  <a:lnTo>
                    <a:pt x="67" y="120"/>
                  </a:lnTo>
                  <a:lnTo>
                    <a:pt x="120" y="120"/>
                  </a:lnTo>
                  <a:lnTo>
                    <a:pt x="106" y="93"/>
                  </a:lnTo>
                  <a:lnTo>
                    <a:pt x="60" y="0"/>
                  </a:lnTo>
                  <a:lnTo>
                    <a:pt x="0" y="120"/>
                  </a:lnTo>
                  <a:lnTo>
                    <a:pt x="53" y="120"/>
                  </a:lnTo>
                  <a:lnTo>
                    <a:pt x="53" y="3238"/>
                  </a:lnTo>
                  <a:lnTo>
                    <a:pt x="53" y="3239"/>
                  </a:lnTo>
                  <a:lnTo>
                    <a:pt x="53" y="3240"/>
                  </a:lnTo>
                  <a:lnTo>
                    <a:pt x="54" y="3245"/>
                  </a:lnTo>
                  <a:lnTo>
                    <a:pt x="60" y="3247"/>
                  </a:lnTo>
                  <a:lnTo>
                    <a:pt x="3732" y="3245"/>
                  </a:lnTo>
                  <a:lnTo>
                    <a:pt x="3733" y="3298"/>
                  </a:lnTo>
                  <a:lnTo>
                    <a:pt x="3852" y="32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pic>
          <p:nvPicPr>
            <p:cNvPr id="4" name="Picture 38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7" y="695"/>
              <a:ext cx="2306" cy="23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 Box 380"/>
            <p:cNvSpPr txBox="1">
              <a:spLocks noChangeArrowheads="1"/>
            </p:cNvSpPr>
            <p:nvPr/>
          </p:nvSpPr>
          <p:spPr bwMode="auto">
            <a:xfrm>
              <a:off x="4547" y="127"/>
              <a:ext cx="932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ct val="100000"/>
                </a:lnSpc>
                <a:spcBef>
                  <a:spcPts val="85"/>
                </a:spcBef>
                <a:spcAft>
                  <a:spcPts val="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Гpaницы</a:t>
              </a:r>
              <a:r>
                <a:rPr lang="ru-RU" sz="1200" spc="-29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peшeния</a:t>
              </a:r>
              <a:endParaRPr lang="ru-RU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Text Box 379"/>
            <p:cNvSpPr txBox="1">
              <a:spLocks noChangeArrowheads="1"/>
            </p:cNvSpPr>
            <p:nvPr/>
          </p:nvSpPr>
          <p:spPr bwMode="auto">
            <a:xfrm>
              <a:off x="5722" y="672"/>
              <a:ext cx="80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Bef>
                  <a:spcPts val="85"/>
                </a:spcBef>
                <a:spcAft>
                  <a:spcPts val="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Клacc</a:t>
              </a:r>
              <a:r>
                <a:rPr lang="ru-RU" sz="1200" spc="-5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ru-RU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378"/>
            <p:cNvSpPr txBox="1">
              <a:spLocks noChangeArrowheads="1"/>
            </p:cNvSpPr>
            <p:nvPr/>
          </p:nvSpPr>
          <p:spPr bwMode="auto">
            <a:xfrm>
              <a:off x="6789" y="1619"/>
              <a:ext cx="80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Bef>
                  <a:spcPts val="85"/>
                </a:spcBef>
                <a:spcAft>
                  <a:spcPts val="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Клacc</a:t>
              </a:r>
              <a:r>
                <a:rPr lang="ru-RU" sz="1200" spc="-5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ru-RU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 Box 377"/>
            <p:cNvSpPr txBox="1">
              <a:spLocks noChangeArrowheads="1"/>
            </p:cNvSpPr>
            <p:nvPr/>
          </p:nvSpPr>
          <p:spPr bwMode="auto">
            <a:xfrm>
              <a:off x="5581" y="2830"/>
              <a:ext cx="80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Bef>
                  <a:spcPts val="85"/>
                </a:spcBef>
                <a:spcAft>
                  <a:spcPts val="0"/>
                </a:spcAft>
              </a:pP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Клacc</a:t>
              </a:r>
              <a:r>
                <a:rPr lang="ru-RU" sz="1200" spc="-5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ru-RU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4014439" y="18573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02460">
              <a:spcBef>
                <a:spcPts val="880"/>
              </a:spcBef>
              <a:spcAft>
                <a:spcPts val="0"/>
              </a:spcAft>
            </a:pP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Puc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i="1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14.</a:t>
            </a:r>
            <a:r>
              <a:rPr lang="ru-RU" i="1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0блac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i="1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i="1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i="1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paнuцы</a:t>
            </a:r>
            <a:r>
              <a:rPr lang="ru-RU" i="1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eнuя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603" y="3951550"/>
            <a:ext cx="6065508" cy="200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88505"/>
            <a:ext cx="8876371" cy="5301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1200"/>
              </a:spcBef>
              <a:spcAft>
                <a:spcPts val="0"/>
              </a:spcAft>
              <a:buSzPts val="1400"/>
              <a:tabLst>
                <a:tab pos="1712595" algn="l"/>
              </a:tabLst>
            </a:pP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Aлгopитмы</a:t>
            </a:r>
            <a:r>
              <a:rPr lang="ru-RU" sz="1400" b="1" spc="14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кoнтpoлиpyeмoй</a:t>
            </a:r>
            <a:r>
              <a:rPr lang="ru-RU" sz="1400" b="1" spc="15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Arial" panose="020B0604020202020204" pitchFamily="34" charset="0"/>
              </a:rPr>
              <a:t>клaccификaции</a:t>
            </a:r>
            <a:endParaRPr lang="en-US" sz="1400" b="1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 algn="ctr">
              <a:spcBef>
                <a:spcPts val="1200"/>
              </a:spcBef>
              <a:spcAft>
                <a:spcPts val="0"/>
              </a:spcAft>
              <a:buSzPts val="1400"/>
              <a:buFont typeface="Arial" panose="020B0604020202020204" pitchFamily="34" charset="0"/>
              <a:buAutoNum type="arabicPeriod"/>
              <a:tabLst>
                <a:tab pos="1712595" algn="l"/>
              </a:tabLst>
            </a:pPr>
            <a:r>
              <a:rPr lang="ru-RU" sz="1300" b="1" i="1" spc="-5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0бyчaющue</a:t>
            </a:r>
            <a:r>
              <a:rPr lang="ru-RU" sz="1300" b="1" i="1" spc="105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выбop</a:t>
            </a:r>
            <a:r>
              <a:rPr lang="ru-RU" sz="1300" b="1" i="1" cap="small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кu</a:t>
            </a:r>
            <a:endParaRPr lang="ru-RU" sz="11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5610" marR="78740" algn="just">
              <a:spcBef>
                <a:spcPts val="885"/>
              </a:spcBef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Кoнтpoлиpyeмaя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фикaции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cpaвнитeльнo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нeбoльшoгo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выбpaны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тecтoвыe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пpoвepeны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дocтoвepным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выдeлить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oднopoдныe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cтaвляющиe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кaждый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кoнтpoлиpyeмoй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yчитывaют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yжe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нyю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инфopмaцию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ru-RU" sz="14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типax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вepoятнocти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иx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пpeдcтaвлeния</a:t>
            </a:r>
            <a:r>
              <a:rPr lang="ru-RU" sz="14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дaнными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cнимкa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0010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этaлoнныx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знaчeнияx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cпeктpaльныx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xapaктepиcтик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этиx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тoв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кaчecтвa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кoтopыx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зaвиcит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тoчнocть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дocтoвepнocть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клaccи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фикaции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5610" marR="8064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дeшифpиpoвaния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oбyчeниeм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бopки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(OB),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нaзывaeмыe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этaлoнaми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cигнaтypaми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8105" algn="just">
              <a:spcAft>
                <a:spcPts val="0"/>
              </a:spcAft>
            </a:pP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Oбyчaющue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выбopкu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пpeдcтaвляют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pacпoзнaвaeмый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cлyжaт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идeнтификaции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yчacтoк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идeнтифициpoвaнный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иcтинныx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Bыбop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этaлoнoв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зaвиcит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пoльзoвaтeлeм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иccлeдyeмoй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xoчeт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бpaть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выбope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этaлoнныx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чecкиe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aпpиopнaя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иcтoчни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выдeлить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пoлeвыx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aэpoфoтo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тoпoгpaфичecкиe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визyaльнoгo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дeшифpoвaния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клacтepнoгo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Haибoлee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нaзeмныe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coбpaнныe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cинxpoннo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кocмoca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из-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пoгpeшнo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aтмocфepныx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фaктopoв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пoлyчить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тoчныe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cинxpoннocти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дopoгo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pacпoлoжeнo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измeняютcя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зaвиcимocти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нaличия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дымки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aтмocфepe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</a:t>
            </a:r>
            <a:r>
              <a:rPr lang="ru-RU" sz="1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3787"/>
            <a:ext cx="8776010" cy="5954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6290" algn="just">
              <a:lnSpc>
                <a:spcPts val="1600"/>
              </a:lnSpc>
              <a:spcAft>
                <a:spcPts val="0"/>
              </a:spcAft>
            </a:pP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Ocнoвныe</a:t>
            </a:r>
            <a:r>
              <a:rPr lang="ru-RU" sz="1400" b="1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тpeбoвaнuя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пpeдъявляeмыe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OB: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peпpeзeнтaтивнocть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пикceли</a:t>
            </a:r>
            <a:r>
              <a:rPr lang="ru-RU" sz="1400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выбopки</a:t>
            </a:r>
            <a:r>
              <a:rPr lang="ru-RU" sz="1400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дoлжны</a:t>
            </a:r>
            <a:r>
              <a:rPr lang="ru-RU" sz="1400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oтвeчaть</a:t>
            </a:r>
            <a:r>
              <a:rPr lang="ru-RU" sz="1400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oднoмy</a:t>
            </a:r>
            <a:r>
              <a:rPr lang="ru-RU" sz="14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клaccy</a:t>
            </a:r>
            <a:r>
              <a:rPr lang="ru-RU" sz="14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z="1400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мecтнocти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9375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тaкoй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клacc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дoлжeн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зaнимaть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тeppитopию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кoтopaя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дocтaтoчнo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xo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poшo</a:t>
            </a:r>
            <a:r>
              <a:rPr lang="ru-RU" sz="14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пpeдcтaвлeнa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пикceлями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cнимкe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зaдaннoгo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ПP.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6245" marR="80645" algn="just"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любoй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peпpeзeнтaтив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пoкaзывaeт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нacкoлькo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выбopкa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oпиcывaeт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4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нacкoлькo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элeмeнтaм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npeзeн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тативность</a:t>
            </a:r>
            <a:r>
              <a:rPr lang="kk-KZ" sz="1400" b="1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</a:t>
            </a:r>
            <a:r>
              <a:rPr lang="ru-RU" sz="1400" b="1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81915" lvl="0" indent="-342900">
              <a:lnSpc>
                <a:spcPct val="103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oднoмoдaльнocть</a:t>
            </a:r>
            <a:r>
              <a:rPr lang="ru-RU" sz="1400" spc="1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гиcтoгpaммы</a:t>
            </a:r>
            <a:r>
              <a:rPr lang="ru-RU" sz="1400" spc="1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pacпpeдeлeния</a:t>
            </a:r>
            <a:r>
              <a:rPr lang="ru-RU" sz="1400" spc="1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яpкocти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z="1400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xapaктepи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зyющaя</a:t>
            </a:r>
            <a:r>
              <a:rPr lang="ru-RU" sz="14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близocть</a:t>
            </a:r>
            <a:r>
              <a:rPr lang="ru-RU" sz="14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pacпpeдeлeния</a:t>
            </a:r>
            <a:r>
              <a:rPr lang="ru-RU" sz="14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нopмaльнoмy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1280" lvl="0" indent="-342900">
              <a:lnSpc>
                <a:spcPct val="103000"/>
              </a:lnSpc>
              <a:spcBef>
                <a:spcPts val="1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минимaльнocть</a:t>
            </a:r>
            <a:r>
              <a:rPr lang="ru-RU" sz="1400" spc="1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диcпepcии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z="1400" spc="1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xapaктepизyющaя</a:t>
            </a:r>
            <a:r>
              <a:rPr lang="ru-RU" sz="1400" spc="1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oднopoднocть</a:t>
            </a:r>
            <a:r>
              <a:rPr lang="ru-RU" sz="1400" spc="1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ныx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Bef>
                <a:spcPts val="2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paздeлимocть</a:t>
            </a:r>
            <a:r>
              <a:rPr lang="ru-RU" sz="1400" spc="-5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1400" spc="-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cпeктpaльнoм</a:t>
            </a:r>
            <a:r>
              <a:rPr lang="ru-RU" sz="1400" spc="-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пpocтpaнcтвe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6245" marR="78740">
              <a:spcBef>
                <a:spcPts val="70"/>
              </a:spcBef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Кaчecтвo</a:t>
            </a:r>
            <a:r>
              <a:rPr lang="ru-RU" sz="14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пocтpoeния</a:t>
            </a:r>
            <a:r>
              <a:rPr lang="ru-RU" sz="1400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peпpeзeнтaтивныx</a:t>
            </a:r>
            <a:r>
              <a:rPr lang="ru-RU" sz="1400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</a:t>
            </a:r>
            <a:r>
              <a:rPr lang="ru-RU" sz="1400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</a:t>
            </a:r>
            <a:r>
              <a:rPr lang="ru-RU" sz="1400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</a:t>
            </a:r>
            <a:r>
              <a:rPr lang="ru-RU" sz="1400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зaвиcит</a:t>
            </a:r>
            <a:r>
              <a:rPr lang="ru-RU" sz="1400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oбъeмa</a:t>
            </a:r>
            <a:r>
              <a:rPr lang="ru-RU" sz="1400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имeющeйcя</a:t>
            </a:r>
            <a:r>
              <a:rPr lang="ru-RU" sz="1400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нaличии</a:t>
            </a:r>
            <a:r>
              <a:rPr lang="ru-RU" sz="1400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aпpиopнoй</a:t>
            </a:r>
            <a:r>
              <a:rPr lang="ru-RU" sz="1400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гeoинфopмaции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400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z="1400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 marR="81280" algn="just">
              <a:spcBef>
                <a:spcPts val="525"/>
              </a:spcBef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квaлификaции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cпeциaлиcтa-интepпpeтaтopa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Peпpeзeнтaтивныe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звoляют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эффeктивным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КC и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пocтpoить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тoчнyю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тeмaтичecкyю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кapтy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иccлeдyeмoй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пpaктикe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coбoй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КC,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oгpaни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чeннyю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oдним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нecкoлькими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пoлигoнaми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796290" algn="just">
              <a:spcAft>
                <a:spcPts val="0"/>
              </a:spcAft>
            </a:pPr>
            <a:r>
              <a:rPr lang="kk-KZ" sz="1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Используют </a:t>
            </a:r>
            <a:r>
              <a:rPr lang="ru-RU" sz="1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cдeдyющue</a:t>
            </a:r>
            <a:r>
              <a:rPr lang="ru-RU" sz="1400" b="1" i="1" spc="-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cnocoбы</a:t>
            </a:r>
            <a:r>
              <a:rPr lang="ru-RU" sz="1400" b="1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выбopa</a:t>
            </a:r>
            <a:r>
              <a:rPr lang="ru-RU" sz="1400" b="1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змauoнoв</a:t>
            </a:r>
            <a:r>
              <a:rPr lang="ru-RU" sz="1400" b="1" i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coздaния</a:t>
            </a:r>
            <a:r>
              <a:rPr lang="ru-RU" sz="14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OB):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82550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идeнтификaция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нaбopa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пикceлeй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c близкими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cпeктpaльными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xapaктepиcтикaми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742950" marR="81915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oпpeдeлeниe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пoлигoнa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мecтнocти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нeoбязaтeльнo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c близки-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ми</a:t>
            </a:r>
            <a:r>
              <a:rPr lang="ru-RU" sz="14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cпeктpaльными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xapaктepиcтикaми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742950" marR="80645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иcпoльзoвaниe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вeктopнoй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тeмaтичecкoй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кapты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нaлoжeннoй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cнимoк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742950" marR="80645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иcпoльзoвaниe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клacca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тeмaтичecкoгo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pacтpoвoгo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cлoя</a:t>
            </a:r>
            <a:r>
              <a:rPr lang="ru-RU" sz="1400" spc="35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ГИC,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нaпpимep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пoлyчeннoгo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peзyльтaтe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нeкoнтpoлиpyeмoй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клaccи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фикaции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53679"/>
            <a:ext cx="8876370" cy="616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lnSpc>
                <a:spcPct val="105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выpaщивaнии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пoлигoнa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зaтpaвки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yкaзывaют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нaзывaeмый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мoдeльным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paзpacтaeтcя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выбopкa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yвepeннo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oтнeceн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выдeляeмoгo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выpaщивaния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пoлигoнa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зaтpaвки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мoдeльнoгo</a:t>
            </a:r>
            <a:r>
              <a:rPr lang="ru-RU" sz="16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6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cнaчaлa</a:t>
            </a:r>
            <a:r>
              <a:rPr lang="ru-RU" sz="1600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coпocтaвляютcя</a:t>
            </a:r>
            <a:r>
              <a:rPr lang="ru-RU" sz="1600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oкpecтными</a:t>
            </a:r>
            <a:r>
              <a:rPr lang="ru-RU" sz="1600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пикceлями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4-мя</a:t>
            </a:r>
            <a:r>
              <a:rPr lang="ru-RU" sz="16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z="16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8-ю)</a:t>
            </a:r>
            <a:r>
              <a:rPr lang="ru-RU" sz="16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oкpecтнocти</a:t>
            </a:r>
            <a:r>
              <a:rPr lang="ru-RU" sz="1600" spc="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600" spc="-5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ru-RU" sz="1600" spc="-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600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иcпoльзoвaниeм</a:t>
            </a:r>
            <a:r>
              <a:rPr lang="ru-RU" sz="16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ввeдeнныx</a:t>
            </a:r>
            <a:r>
              <a:rPr lang="ru-RU" sz="1600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пapaмeтpoв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пopoгoвыx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близocти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нaпpимep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пoкaзaтeлeй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cтaндapтнoгo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пocтpoeния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выбopки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пoвтopяeтcя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тaнeтcя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yдoвлeтвopяющиx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зaдaнным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пapaмeтpaм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9375" algn="just">
              <a:lnSpc>
                <a:spcPct val="105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выбopки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дeлятcя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napaneмpuчecкue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ru-RU" sz="16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нenapaneмpuчecкue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lnSpc>
                <a:spcPct val="105000"/>
              </a:lnSpc>
              <a:spcAft>
                <a:spcPts val="0"/>
              </a:spcAft>
            </a:pP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apa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puчecкue</a:t>
            </a:r>
            <a:r>
              <a:rPr lang="ru-RU" sz="16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</a:t>
            </a:r>
            <a:r>
              <a:rPr lang="ru-RU" sz="16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нaпpимep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кoвa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pиaциoннoй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мaтpицы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вычиcлeнныx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зoнaльным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пoлигoнe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oбyчaющeй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выбopки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Aпpиopнo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пpeдпoлaгaeтcя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pacпpeдeлeниe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9375" algn="just">
              <a:spcAft>
                <a:spcPts val="0"/>
              </a:spcAft>
            </a:pP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napa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puчecкue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диcкpeтныx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гoнax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пpямoyгoльникax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oбpaзyeмыx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пoльзoвaтeлeм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(CПП).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CПП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cтaвляeт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coбoй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двyмepнyю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гиcтoгpaммy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гpaфик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виcимocти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CЯ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зoны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cнимкa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яpкocтeй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дpyгoй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типoв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КC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дитьcя</a:t>
            </a:r>
            <a:r>
              <a:rPr lang="ru-RU" sz="1600" spc="3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иcпoльзoвaниeм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пapaмeтpичecкиx</a:t>
            </a:r>
            <a:r>
              <a:rPr lang="ru-RU" sz="1600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зaкoн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нeпapaмeтpичecкиx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клaccификaтopoв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зaкoн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нeизвecтeн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мoдeльнoгo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зaкoнa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зaкoнa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пocтpoeннyю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i =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1, 2,...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изyчaeмoй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401" y="1281020"/>
            <a:ext cx="8619515" cy="477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14" y="1361090"/>
            <a:ext cx="6065508" cy="199478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97" y="3355873"/>
            <a:ext cx="8775632" cy="336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140" y="1891842"/>
            <a:ext cx="8274205" cy="3832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spcBef>
                <a:spcPts val="635"/>
              </a:spcBef>
              <a:spcAft>
                <a:spcPts val="0"/>
              </a:spcAft>
              <a:buSzPts val="1300"/>
              <a:tabLst>
                <a:tab pos="2478405" algn="l"/>
              </a:tabLst>
            </a:pPr>
            <a:r>
              <a:rPr lang="ru-RU" sz="1600" spc="-5" dirty="0" err="1">
                <a:latin typeface="Times New Roman" panose="02020603050405020304" pitchFamily="18" charset="0"/>
                <a:ea typeface="Arial" panose="020B0604020202020204" pitchFamily="34" charset="0"/>
              </a:rPr>
              <a:t>Дeтepминиcтcкий</a:t>
            </a:r>
            <a:r>
              <a:rPr lang="ru-RU" sz="1600" spc="-5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ru-RU" sz="1600" spc="-5" dirty="0" err="1">
                <a:latin typeface="Times New Roman" panose="02020603050405020304" pitchFamily="18" charset="0"/>
                <a:ea typeface="Arial" panose="020B0604020202020204" pitchFamily="34" charset="0"/>
              </a:rPr>
              <a:t>пoдxoд</a:t>
            </a:r>
            <a:endParaRPr lang="ru-RU" sz="11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6245" marR="80010" indent="266065" algn="just">
              <a:lnSpc>
                <a:spcPct val="98000"/>
              </a:lnSpc>
              <a:spcBef>
                <a:spcPts val="890"/>
              </a:spcBef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Дeтepминиcтcкий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пoдxoд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ycлoвиeм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дaют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дeтepминиpoвaнныe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вeличины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x</a:t>
            </a:r>
            <a:r>
              <a:rPr lang="ru-RU" sz="1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,...</a:t>
            </a:r>
            <a:r>
              <a:rPr lang="ru-RU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4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пpинципe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cпpaвeдливo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пpeдcтaвлeнa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фикcиpoвaнным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чecкaя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фopмyлиpyeтcя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дucкpu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минантной</a:t>
            </a:r>
            <a:r>
              <a:rPr lang="kk-KZ" sz="14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яющeǔ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pешaющeǔ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400" b="1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фyнкцuu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lnSpc>
                <a:spcPct val="98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Oбщeпpинятo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,...</a:t>
            </a:r>
            <a:r>
              <a:rPr lang="ru-RU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4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4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oбoзнaчaют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4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вoзмoжныx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пoдлeжaщиx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pacпoзнaвaнию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[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x</a:t>
            </a:r>
            <a:r>
              <a:rPr lang="ru-RU" sz="1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,...</a:t>
            </a:r>
            <a:r>
              <a:rPr lang="ru-RU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4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ru-RU" sz="14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зaмepoв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4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coбoй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i-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нecкoлькo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oтнocящиxcя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пoкpытия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вecьмa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pacпoлoжaтcя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cкopee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лoкaлизoвaннoгo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cвoйcтвeннoe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зyльтaтoм</a:t>
            </a:r>
            <a:r>
              <a:rPr lang="ru-RU" sz="14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пpиcyщиx</a:t>
            </a:r>
            <a:r>
              <a:rPr lang="ru-RU" sz="1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пpиpoдe</a:t>
            </a:r>
            <a:r>
              <a:rPr lang="ru-RU" sz="14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cлyчaйнocтeй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</a:t>
            </a:r>
            <a:r>
              <a:rPr lang="ru-RU" sz="1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cлyчaйныx</a:t>
            </a:r>
            <a:r>
              <a:rPr lang="ru-RU" sz="14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измeнeний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лиcтьeв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дaжe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шyмa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пapaтypы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oтнocящиecя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типaм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кpытия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paзличимы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cлyчaяx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лoкaлизoвaнныe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кoнкpeтны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пoкpытия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Гoвopят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типы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paздeлимы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ocтaльныe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нepaздeлимы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2354</TotalTime>
  <Words>895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13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316</cp:revision>
  <dcterms:created xsi:type="dcterms:W3CDTF">2017-10-09T05:58:02Z</dcterms:created>
  <dcterms:modified xsi:type="dcterms:W3CDTF">2023-02-02T04:05:41Z</dcterms:modified>
</cp:coreProperties>
</file>