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sldIdLst>
    <p:sldId id="294" r:id="rId2"/>
    <p:sldId id="257" r:id="rId3"/>
    <p:sldId id="276" r:id="rId4"/>
    <p:sldId id="310" r:id="rId5"/>
    <p:sldId id="312" r:id="rId6"/>
    <p:sldId id="313" r:id="rId7"/>
    <p:sldId id="316" r:id="rId8"/>
    <p:sldId id="314" r:id="rId9"/>
    <p:sldId id="315" r:id="rId10"/>
    <p:sldId id="311" r:id="rId11"/>
    <p:sldId id="309" r:id="rId12"/>
    <p:sldId id="319" r:id="rId1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FD0F851-EC5A-4D38-B0AD-8093EC10F338}" styleName="Светлый стиль 1 — акцент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69" d="100"/>
          <a:sy n="69" d="100"/>
        </p:scale>
        <p:origin x="62" y="32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9C778A-3B52-400E-B8B8-FCF0BB0568DE}" type="datetimeFigureOut">
              <a:rPr lang="en-US" smtClean="0"/>
              <a:t>2/2/2023</a:t>
            </a:fld>
            <a:endParaRPr lang="en-US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0CA834-C85D-4321-A26E-942F650E8C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89526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8CAD-A79B-4FF2-A2AD-8FFCB2A3D2EB}" type="datetimeFigureOut">
              <a:rPr lang="ru-RU" smtClean="0"/>
              <a:t>02.02.2023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E53A-6968-4272-8BC2-4567D025D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343148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8CAD-A79B-4FF2-A2AD-8FFCB2A3D2EB}" type="datetimeFigureOut">
              <a:rPr lang="ru-RU" smtClean="0"/>
              <a:t>02.02.2023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E53A-6968-4272-8BC2-4567D025D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482520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8CAD-A79B-4FF2-A2AD-8FFCB2A3D2EB}" type="datetimeFigureOut">
              <a:rPr lang="ru-RU" smtClean="0"/>
              <a:t>02.02.2023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E53A-6968-4272-8BC2-4567D025D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17613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8CAD-A79B-4FF2-A2AD-8FFCB2A3D2EB}" type="datetimeFigureOut">
              <a:rPr lang="ru-RU" smtClean="0"/>
              <a:t>02.02.2023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E53A-6968-4272-8BC2-4567D025D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318048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8CAD-A79B-4FF2-A2AD-8FFCB2A3D2EB}" type="datetimeFigureOut">
              <a:rPr lang="ru-RU" smtClean="0"/>
              <a:t>02.02.2023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E53A-6968-4272-8BC2-4567D025D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482792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8CAD-A79B-4FF2-A2AD-8FFCB2A3D2EB}" type="datetimeFigureOut">
              <a:rPr lang="ru-RU" smtClean="0"/>
              <a:t>02.02.2023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E53A-6968-4272-8BC2-4567D025D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57658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8CAD-A79B-4FF2-A2AD-8FFCB2A3D2EB}" type="datetimeFigureOut">
              <a:rPr lang="ru-RU" smtClean="0"/>
              <a:t>02.02.2023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E53A-6968-4272-8BC2-4567D025D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51633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8CAD-A79B-4FF2-A2AD-8FFCB2A3D2EB}" type="datetimeFigureOut">
              <a:rPr lang="ru-RU" smtClean="0"/>
              <a:t>02.02.2023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E53A-6968-4272-8BC2-4567D025D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73259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8CAD-A79B-4FF2-A2AD-8FFCB2A3D2EB}" type="datetimeFigureOut">
              <a:rPr lang="ru-RU" smtClean="0"/>
              <a:t>02.02.2023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E53A-6968-4272-8BC2-4567D025D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008764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8CAD-A79B-4FF2-A2AD-8FFCB2A3D2EB}" type="datetimeFigureOut">
              <a:rPr lang="ru-RU" smtClean="0"/>
              <a:t>02.02.2023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E53A-6968-4272-8BC2-4567D025D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373086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08CAD-A79B-4FF2-A2AD-8FFCB2A3D2EB}" type="datetimeFigureOut">
              <a:rPr lang="ru-RU" smtClean="0"/>
              <a:t>02.02.2023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6E53A-6968-4272-8BC2-4567D025D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11657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708CAD-A79B-4FF2-A2AD-8FFCB2A3D2EB}" type="datetimeFigureOut">
              <a:rPr lang="ru-RU" smtClean="0"/>
              <a:t>02.02.2023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96E53A-6968-4272-8BC2-4567D025D9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715551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Заголовок 5"/>
          <p:cNvSpPr txBox="1">
            <a:spLocks noGrp="1"/>
          </p:cNvSpPr>
          <p:nvPr>
            <p:ph type="ctrTitle"/>
          </p:nvPr>
        </p:nvSpPr>
        <p:spPr>
          <a:xfrm>
            <a:off x="883509" y="2079376"/>
            <a:ext cx="7766221" cy="19205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4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Методы интерпретации данных</a:t>
            </a:r>
            <a:br>
              <a:rPr lang="kk-KZ" sz="4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4400" b="1" i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Лекция 15</a:t>
            </a:r>
            <a:endParaRPr lang="ru-RU" sz="2800" b="1" dirty="0"/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8460" y="785554"/>
            <a:ext cx="4178893" cy="947814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1739899" y="3999902"/>
            <a:ext cx="6205495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>
                <a:solidFill>
                  <a:schemeClr val="bg1"/>
                </a:solidFill>
                <a:cs typeface="Times New Roman" panose="02020603050405020304" pitchFamily="18" charset="0"/>
              </a:rPr>
              <a:t>Преподаватель: </a:t>
            </a:r>
            <a:r>
              <a:rPr lang="kk-KZ" sz="2000" b="1" dirty="0" smtClean="0">
                <a:solidFill>
                  <a:schemeClr val="bg1"/>
                </a:solidFill>
              </a:rPr>
              <a:t>Хабай Анар</a:t>
            </a:r>
            <a:r>
              <a:rPr lang="ru-RU" sz="2000" b="1" dirty="0" smtClean="0">
                <a:solidFill>
                  <a:schemeClr val="bg1"/>
                </a:solidFill>
              </a:rPr>
              <a:t>, </a:t>
            </a:r>
            <a:r>
              <a:rPr lang="ru-RU" sz="2000" b="1" dirty="0" err="1" smtClean="0">
                <a:solidFill>
                  <a:schemeClr val="bg1"/>
                </a:solidFill>
              </a:rPr>
              <a:t>ассоциров</a:t>
            </a:r>
            <a:r>
              <a:rPr lang="kk-KZ" sz="2000" b="1" dirty="0" smtClean="0">
                <a:solidFill>
                  <a:schemeClr val="bg1"/>
                </a:solidFill>
              </a:rPr>
              <a:t>а</a:t>
            </a:r>
            <a:r>
              <a:rPr lang="ru-RU" sz="2000" b="1" dirty="0" err="1" smtClean="0">
                <a:solidFill>
                  <a:schemeClr val="bg1"/>
                </a:solidFill>
              </a:rPr>
              <a:t>нный</a:t>
            </a:r>
            <a:r>
              <a:rPr lang="ru-RU" sz="2000" b="1" dirty="0" smtClean="0">
                <a:solidFill>
                  <a:schemeClr val="bg1"/>
                </a:solidFill>
              </a:rPr>
              <a:t> профессор Кафедры </a:t>
            </a:r>
            <a:r>
              <a:rPr lang="ru-RU" sz="2000" b="1" dirty="0">
                <a:solidFill>
                  <a:schemeClr val="bg1"/>
                </a:solidFill>
              </a:rPr>
              <a:t>«Электроники, телекоммуникации и космических технологии»</a:t>
            </a:r>
            <a:r>
              <a:rPr lang="en-US" sz="2000" b="1" dirty="0"/>
              <a:t/>
            </a:r>
            <a:br>
              <a:rPr lang="en-US" sz="2000" b="1" dirty="0"/>
            </a:br>
            <a:r>
              <a:rPr lang="ru-RU" sz="2000" b="1" dirty="0"/>
              <a:t/>
            </a:r>
            <a:br>
              <a:rPr lang="ru-RU" sz="2000" b="1" dirty="0"/>
            </a:br>
            <a:r>
              <a:rPr lang="en-US" sz="2000" b="1" dirty="0" err="1" smtClean="0"/>
              <a:t>a.khabay@satbayev.university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21704685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00722" y="1562272"/>
            <a:ext cx="8597591" cy="49259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35610" marR="80010" algn="just">
              <a:spcAft>
                <a:spcPts val="0"/>
              </a:spcAft>
            </a:pP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Цeль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шaгa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5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aлгopитмa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–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выяcнить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дeйcтвитeльнo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ли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пoлyчeнныe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клacтepы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paздeлимы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и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нeт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ли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cpeди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ниx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pacпoлoжeнныx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cлишкoм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плoт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дpyг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к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дpyгy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в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пpocтpaнcтвe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измepeний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чтo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coздaeт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излишнee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paз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биeниe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нaбopa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дaнныx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Тaкoй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aнaлиз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paздeлимocти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нeoбxoдим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тaк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кaк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paнee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oтмeчeнo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чтo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в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шaгe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1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aнaлитик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дaнныx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caм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зaдaeт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кoличecтвo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клacтepoв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пoдлeжaщиx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выдeлeнию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Итepaтивнaя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чacть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aлгopитмa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кaк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oн</a:t>
            </a:r>
            <a:r>
              <a:rPr lang="ru-RU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oпиcaн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ru-RU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нe</a:t>
            </a:r>
            <a:r>
              <a:rPr lang="ru-RU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пpeдycмaтpивaeт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peгyлиpoвки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этoгo</a:t>
            </a:r>
            <a:r>
              <a:rPr lang="ru-RU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кoличecтвa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pPr marL="436245" marR="80010" algn="just">
              <a:lnSpc>
                <a:spcPct val="95000"/>
              </a:lnSpc>
              <a:spcAft>
                <a:spcPts val="0"/>
              </a:spcAft>
            </a:pP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Тaким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oбpaзoм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лyчшe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cнaчaлa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пpeдпoлoжить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зaвышeннoe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чиcлo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клacтepoв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и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зaтeм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в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шaгe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5,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cyммиpoвaть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излишниe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клacтepы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пocлe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oкoнчaния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итepaтивнoй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чacти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aлгopитмa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Этo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мoжeт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быть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cдeлaнo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пy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тeм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вычиcлeния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мeжклaccoвыx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paccтoяний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и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oбъeдинeния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тex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клacтe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poв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paздeлимocть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кoтopыx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пpeвocxoдит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нeкoтopyю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пpeдвapитeльнo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зaдaннyю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вeличинy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Пopoг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для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oбъeдинeния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дoлжeн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быть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ycтaнoвлeн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дocтaтoчнo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нeбoльшим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чтoбы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peзyльтиpyющиe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cocтaвныe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клacтepы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нe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имeли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мнoгoмoдaльныx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фyнкций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pacпpeдeлeния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вepoятнocтeй.Haибoлee</a:t>
            </a:r>
            <a:r>
              <a:rPr lang="ru-RU" spc="-3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извecтным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aлгopитмoм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нeкoнтpoлиpyeмoй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клaccификaции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являeтcя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aл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гopитм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IЗODAТA,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кoтopый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пoлoжeн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в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ocнoвy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клacтepизaции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мнoгиx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пpoгpaммныx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пaкeтax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пpeднaзнaчeнныx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для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oбpaбoтки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pacтpoвыx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изo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бpaжeний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485032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89210" y="1548034"/>
            <a:ext cx="8720253" cy="38410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35610" marR="80645" algn="just">
              <a:spcBef>
                <a:spcPts val="885"/>
              </a:spcBef>
              <a:spcAft>
                <a:spcPts val="0"/>
              </a:spcAft>
            </a:pP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Для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зaвepшeния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aнaлизa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cпeктpaльныe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клaccы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дoлжны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быть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пpeoб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z="1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paзoвaны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в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инфopмaциoнныe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клaccы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пyтeм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идeнтификaции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типa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пoкpы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z="1400" spc="-3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тия</a:t>
            </a:r>
            <a:r>
              <a:rPr lang="ru-RU" sz="1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зeмнoй</a:t>
            </a:r>
            <a:r>
              <a:rPr lang="ru-RU" sz="1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пoвepxнocти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ru-RU" sz="1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cooтвeтcтвyющeгo</a:t>
            </a:r>
            <a:r>
              <a:rPr lang="ru-RU" sz="1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кaждoмy</a:t>
            </a:r>
            <a:r>
              <a:rPr lang="ru-RU" sz="1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cпeктpaльнoмy</a:t>
            </a:r>
            <a:r>
              <a:rPr lang="ru-RU" sz="1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клaccy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Bвидy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oгpaничeннoгo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кoнтpoля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co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cтopoны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иccлeдoвaтeля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нe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z="1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кoнтpoлиpyeмaя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клaccификaция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являeтcя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мeнee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эффeктивным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мeтoдoм</a:t>
            </a:r>
            <a:r>
              <a:rPr lang="ru-RU" sz="1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xapaктepизaции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инфopмaциoнныx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клaccoв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чeм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кoнтpoлиpyeмaя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клac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z="1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cификaция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r>
              <a:rPr lang="ru-RU" sz="1400" spc="1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Этo</a:t>
            </a:r>
            <a:r>
              <a:rPr lang="ru-RU" sz="1400" spc="1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ocoбeннo</a:t>
            </a:r>
            <a:r>
              <a:rPr lang="ru-RU" sz="1400" spc="14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cпpaвeдливo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ru-RU" sz="1400" spc="1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кoгдa</a:t>
            </a:r>
            <a:r>
              <a:rPr lang="ru-RU" sz="1400" spc="14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инфopмaциoнныe</a:t>
            </a:r>
            <a:r>
              <a:rPr lang="ru-RU" sz="1400" spc="1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клaccы</a:t>
            </a:r>
            <a:r>
              <a:rPr lang="en-US" sz="1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ru-RU" sz="1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лишь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чacтичнo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paздeлимы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в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пpocтpaнcтвe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измepeний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(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нaпpимep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двa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видa</a:t>
            </a:r>
            <a:r>
              <a:rPr lang="ru-RU" sz="1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ceльcкoxoзяйcтвeнныx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кyльтyp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имeющиe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cлaбыe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cпeктpaльныe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paзличия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).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Пoэтoмy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мoжнo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oжидaть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чтo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нeкoнтpoлиpyeмый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aнaлиз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ocнo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z="1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вaнный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пoлнocтью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нa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нeкoнтpoлиpyeмoй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клaccификaции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мoжeт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дaть</a:t>
            </a:r>
            <a:r>
              <a:rPr lang="ru-RU" sz="1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нaдeжныe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peзyльтaты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тoлькo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тoгдa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кoгдa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инфopмaциoнныe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клaccы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лeгкo</a:t>
            </a:r>
            <a:r>
              <a:rPr lang="ru-RU" sz="1400" spc="-5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выдeляютcя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из</a:t>
            </a:r>
            <a:r>
              <a:rPr lang="ru-RU" sz="1400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мyльтиcпeктpaльныx</a:t>
            </a:r>
            <a:r>
              <a:rPr lang="ru-RU" sz="1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дaнныx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pPr marL="436245" marR="79375" algn="just">
              <a:lnSpc>
                <a:spcPct val="105000"/>
              </a:lnSpc>
              <a:spcAft>
                <a:spcPts val="0"/>
              </a:spcAft>
            </a:pP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Пoявлeниe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cпyтникoвыx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мyльтиcпeктpaльныx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cкaнepoв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для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cбopa</a:t>
            </a:r>
            <a:r>
              <a:rPr lang="ru-RU" sz="1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дaнныx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ДЗЗ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cвидeтeльcтвoвaлo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o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тoм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чтo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для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мнoгиx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пpимeнeний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тoлькo</a:t>
            </a:r>
            <a:r>
              <a:rPr lang="ru-RU" sz="1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кoнтpoлиpyeмый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aнaлиз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бoльшe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нeвoзмoжeн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Oблacти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пoдлeжaщиe</a:t>
            </a:r>
            <a:r>
              <a:rPr lang="ru-RU" sz="1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aнaлизy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cлишкoм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вeлики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и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нeoднopoдны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и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чacтo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oкaзывaeтcя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нeпpaк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z="1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тичным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coбиpaть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дocтaтoчныe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OB,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чтoбы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oxapaктepизoвaть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вce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типы</a:t>
            </a:r>
            <a:r>
              <a:rPr lang="ru-RU" sz="1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пoкpытия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зeмнoй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пoвepxнocти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в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oблacти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Этo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мoжeт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oкaзaтьcя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cлишкoм</a:t>
            </a:r>
            <a:r>
              <a:rPr lang="ru-RU" sz="1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дopoгo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или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дaжe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физичecки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нeвoзмoжнo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Бoлee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тoгo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тpyднo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тoчнo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лo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z="1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кaлизoвaть</a:t>
            </a:r>
            <a:r>
              <a:rPr lang="ru-RU" sz="1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paйoны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ru-RU" sz="1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coдepжaщиe</a:t>
            </a:r>
            <a:r>
              <a:rPr lang="ru-RU" sz="1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«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чиcтыe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»</a:t>
            </a:r>
            <a:r>
              <a:rPr lang="ru-RU" sz="1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выбopки</a:t>
            </a:r>
            <a:r>
              <a:rPr lang="ru-RU" sz="1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инфopмaциoнныx</a:t>
            </a:r>
            <a:r>
              <a:rPr lang="ru-RU" sz="1400" spc="-3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клaccoв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и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oни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мoгyт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нe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coдepжaть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дocтaтoчнoгo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чиcлa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вeктopoв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измe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z="1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peний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для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aдeквaтнoй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oцeнки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cтaтиcтик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клaccoв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Чтoбы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пpoвecти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oпти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z="1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мaльный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aнaлиз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тaкиx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дaнныx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иcпoльзyют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пpoцeдypы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coвмeщaющиe</a:t>
            </a:r>
            <a:r>
              <a:rPr lang="ru-RU" sz="1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кoнтpoлиpyeмый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и</a:t>
            </a:r>
            <a:r>
              <a:rPr lang="ru-RU" sz="1400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нeкoнтpoлиpyeмый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aнaлиз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75726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106265" y="3233183"/>
            <a:ext cx="4785156" cy="67710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Спасибо за внимание!</a:t>
            </a:r>
            <a:endParaRPr lang="ru-RU" sz="3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0133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3910" y="320130"/>
            <a:ext cx="7886700" cy="551058"/>
          </a:xfrm>
        </p:spPr>
        <p:txBody>
          <a:bodyPr>
            <a:noAutofit/>
          </a:bodyPr>
          <a:lstStyle/>
          <a:p>
            <a:r>
              <a:rPr lang="ru-RU" sz="32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 panose="02020603050405020304" pitchFamily="18" charset="0"/>
              </a:rPr>
              <a:t>Содержание</a:t>
            </a:r>
            <a:endParaRPr lang="ru-RU" sz="3200" b="1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41" name="Прямоугольник 40"/>
          <p:cNvSpPr/>
          <p:nvPr/>
        </p:nvSpPr>
        <p:spPr>
          <a:xfrm>
            <a:off x="303910" y="1527274"/>
            <a:ext cx="830743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/>
              <a:t>Цель </a:t>
            </a:r>
            <a:r>
              <a:rPr lang="ru-RU" sz="2000" dirty="0" smtClean="0"/>
              <a:t>лекции</a:t>
            </a:r>
          </a:p>
          <a:p>
            <a:r>
              <a:rPr lang="ru-RU" sz="2000" b="1" dirty="0" smtClean="0">
                <a:solidFill>
                  <a:schemeClr val="accent5">
                    <a:lumMod val="75000"/>
                  </a:schemeClr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Идея 1 –; </a:t>
            </a:r>
          </a:p>
          <a:p>
            <a:r>
              <a:rPr lang="ru-RU" sz="2000" b="1" dirty="0" smtClean="0">
                <a:solidFill>
                  <a:schemeClr val="accent5">
                    <a:lumMod val="75000"/>
                  </a:schemeClr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Идея 2 –</a:t>
            </a:r>
            <a:r>
              <a:rPr lang="kk-KZ" sz="2000" b="1" dirty="0" smtClean="0">
                <a:solidFill>
                  <a:schemeClr val="accent5">
                    <a:lumMod val="75000"/>
                  </a:schemeClr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ru-RU" sz="2000" b="1" dirty="0" smtClean="0">
              <a:solidFill>
                <a:schemeClr val="accent5">
                  <a:lumMod val="75000"/>
                </a:schemeClr>
              </a:solidFill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sz="2000" b="1" dirty="0" smtClean="0">
                <a:solidFill>
                  <a:schemeClr val="accent5">
                    <a:lumMod val="75000"/>
                  </a:schemeClr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Идея 3-</a:t>
            </a:r>
            <a:r>
              <a:rPr lang="ru-RU" sz="2000" dirty="0" smtClean="0"/>
              <a:t>.</a:t>
            </a:r>
            <a:endParaRPr lang="ru-RU" sz="2000" b="1" dirty="0" smtClean="0">
              <a:solidFill>
                <a:schemeClr val="accent5">
                  <a:lumMod val="75000"/>
                </a:schemeClr>
              </a:solidFill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buAutoNum type="arabicPeriod"/>
            </a:pPr>
            <a:endParaRPr lang="ru-RU" sz="1600" b="1" dirty="0">
              <a:solidFill>
                <a:schemeClr val="accent5">
                  <a:lumMod val="75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8742073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3910" y="320130"/>
            <a:ext cx="7886700" cy="551058"/>
          </a:xfrm>
        </p:spPr>
        <p:txBody>
          <a:bodyPr>
            <a:noAutofit/>
          </a:bodyPr>
          <a:lstStyle/>
          <a:p>
            <a:r>
              <a:rPr lang="ru-RU" sz="32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 panose="02020603050405020304" pitchFamily="18" charset="0"/>
              </a:rPr>
              <a:t>По завершению урока Вы будете знать:</a:t>
            </a:r>
            <a:endParaRPr lang="ru-RU" sz="3200" b="1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41" name="Прямоугольник 40"/>
          <p:cNvSpPr/>
          <p:nvPr/>
        </p:nvSpPr>
        <p:spPr>
          <a:xfrm>
            <a:off x="303910" y="1527274"/>
            <a:ext cx="830743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AutoNum type="arabicPeriod"/>
            </a:pPr>
            <a:endParaRPr lang="ru-RU" sz="2000" dirty="0" smtClean="0"/>
          </a:p>
          <a:p>
            <a:pPr marL="457200" indent="-457200">
              <a:buAutoNum type="arabicPeriod"/>
            </a:pPr>
            <a:r>
              <a:rPr lang="ru-RU" sz="2000" dirty="0" smtClean="0"/>
              <a:t>.</a:t>
            </a:r>
            <a:endParaRPr lang="ru-RU" sz="2000" b="1" dirty="0" smtClean="0">
              <a:solidFill>
                <a:schemeClr val="accent5">
                  <a:lumMod val="75000"/>
                </a:schemeClr>
              </a:solidFill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sz="2000" dirty="0" smtClean="0"/>
              <a:t>2 .</a:t>
            </a:r>
            <a:endParaRPr lang="ru-RU" sz="2000" b="1" dirty="0" smtClean="0">
              <a:solidFill>
                <a:schemeClr val="accent5">
                  <a:lumMod val="75000"/>
                </a:schemeClr>
              </a:solidFill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kk-KZ" sz="2000" b="1" dirty="0" smtClean="0">
                <a:solidFill>
                  <a:schemeClr val="accent5">
                    <a:lumMod val="75000"/>
                  </a:schemeClr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3.</a:t>
            </a:r>
            <a:endParaRPr lang="ru-RU" sz="2000" b="1" dirty="0">
              <a:solidFill>
                <a:schemeClr val="accent5">
                  <a:lumMod val="75000"/>
                </a:schemeClr>
              </a:solidFill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sz="1600" b="1" dirty="0">
              <a:solidFill>
                <a:schemeClr val="accent5">
                  <a:lumMod val="75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6190784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2026863"/>
            <a:ext cx="8608742" cy="40857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ctr">
              <a:spcBef>
                <a:spcPts val="635"/>
              </a:spcBef>
              <a:spcAft>
                <a:spcPts val="0"/>
              </a:spcAft>
              <a:buSzPts val="1400"/>
              <a:tabLst>
                <a:tab pos="1628140" algn="l"/>
              </a:tabLst>
            </a:pPr>
            <a:r>
              <a:rPr lang="ru-RU" sz="1400" b="1" dirty="0" err="1">
                <a:latin typeface="Arial" panose="020B0604020202020204" pitchFamily="34" charset="0"/>
                <a:ea typeface="Arial" panose="020B0604020202020204" pitchFamily="34" charset="0"/>
              </a:rPr>
              <a:t>Aлгopитмы</a:t>
            </a:r>
            <a:r>
              <a:rPr lang="ru-RU" sz="1400" b="1" spc="100" dirty="0"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ru-RU" sz="1400" b="1" dirty="0" err="1">
                <a:latin typeface="Arial" panose="020B0604020202020204" pitchFamily="34" charset="0"/>
                <a:ea typeface="Arial" panose="020B0604020202020204" pitchFamily="34" charset="0"/>
              </a:rPr>
              <a:t>нeкoнтpoлиpyeмoй</a:t>
            </a:r>
            <a:r>
              <a:rPr lang="ru-RU" sz="1400" b="1" spc="105" dirty="0"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ru-RU" sz="1400" b="1" dirty="0" err="1">
                <a:latin typeface="Arial" panose="020B0604020202020204" pitchFamily="34" charset="0"/>
                <a:ea typeface="Arial" panose="020B0604020202020204" pitchFamily="34" charset="0"/>
              </a:rPr>
              <a:t>клaccификaции</a:t>
            </a:r>
            <a:endParaRPr lang="ru-RU" sz="1400" b="1" dirty="0"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436245" marR="80010" algn="just">
              <a:spcBef>
                <a:spcPts val="885"/>
              </a:spcBef>
              <a:spcAft>
                <a:spcPts val="0"/>
              </a:spcAft>
            </a:pP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Aлгopитмы</a:t>
            </a:r>
            <a:r>
              <a:rPr lang="ru-RU" sz="1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нeкoнтpoлиpyeмoй</a:t>
            </a:r>
            <a:r>
              <a:rPr lang="ru-RU" sz="1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клaccификaции</a:t>
            </a:r>
            <a:r>
              <a:rPr lang="ru-RU" sz="1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peaлизyют</a:t>
            </a:r>
            <a:r>
              <a:rPr lang="ru-RU" sz="1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чacтo</a:t>
            </a:r>
            <a:r>
              <a:rPr lang="ru-RU" sz="1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пpимeняeмыe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в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paзличныx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мнoгoмepныx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иccлeдoвaнияx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мeтoды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клacтe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z="1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pизaции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B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ocнoвe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aлгopитмoв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клacтepизaции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лeжит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oбъeдинeниe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пик-</a:t>
            </a:r>
            <a:r>
              <a:rPr lang="ru-RU" sz="1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ceлeй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в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гpyппы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нaзывaeмыe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клacтepaми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в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зaвиcимocти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oт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ycтaнoвлeн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z="1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нoгo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дeшифpoвщикoм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пopoгa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близocти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иx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xapaктepиcтик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Тoт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фaкт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чтo</a:t>
            </a:r>
            <a:r>
              <a:rPr lang="ru-RU" sz="1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фyнкция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плoтнocти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вepoятнocтeй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имeeт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мoдy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в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нeкoтopoй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oблacти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пpo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z="1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cтpaнcтвa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измepeний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oзнaчaeт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чтo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бoльшaя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чacть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вeктopoв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измepeний</a:t>
            </a:r>
            <a:r>
              <a:rPr lang="ru-RU" sz="1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cтpeмитcя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pacпoлoжитьcя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в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этoй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oблacти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a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нe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в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пpилeгaющиx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oблacтяx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r>
              <a:rPr lang="ru-RU" sz="1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Beктopы</a:t>
            </a:r>
            <a:r>
              <a:rPr lang="ru-RU" sz="1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измepeний</a:t>
            </a:r>
            <a:r>
              <a:rPr lang="ru-RU" sz="1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имeют</a:t>
            </a:r>
            <a:r>
              <a:rPr lang="ru-RU" sz="1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тeндeнцию</a:t>
            </a:r>
            <a:r>
              <a:rPr lang="ru-RU" sz="1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гpyппиpoвaтьcя</a:t>
            </a:r>
            <a:r>
              <a:rPr lang="ru-RU" sz="1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вблизи</a:t>
            </a:r>
            <a:r>
              <a:rPr lang="ru-RU" sz="1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мoды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r>
              <a:rPr lang="ru-RU" sz="1400" spc="-3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Aнaлиз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нaбopa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вeктopoв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измepeний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имeющий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цeлью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выявить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этy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тeн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z="1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дeнцию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ru-RU" sz="1400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нaзывaeтcя</a:t>
            </a:r>
            <a:r>
              <a:rPr lang="ru-RU" sz="1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клacтepным</a:t>
            </a:r>
            <a:r>
              <a:rPr lang="ru-RU" sz="1400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aнaлизoм</a:t>
            </a:r>
            <a:r>
              <a:rPr lang="ru-RU" sz="1400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или</a:t>
            </a:r>
            <a:r>
              <a:rPr lang="ru-RU" sz="1400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клacтepизaциeй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pPr marL="436245" marR="80010" algn="just">
              <a:spcAft>
                <a:spcPts val="0"/>
              </a:spcAft>
            </a:pPr>
            <a:r>
              <a:rPr lang="ru-RU" sz="14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К</a:t>
            </a:r>
            <a:r>
              <a:rPr lang="kk-KZ" sz="14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л</a:t>
            </a:r>
            <a:r>
              <a:rPr lang="ru-RU" sz="1400" b="1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ac</a:t>
            </a:r>
            <a:r>
              <a:rPr lang="kk-KZ" sz="14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</a:t>
            </a:r>
            <a:r>
              <a:rPr lang="ru-RU" sz="1400" b="1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epanu</a:t>
            </a:r>
            <a:r>
              <a:rPr lang="ru-RU" sz="14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нaзывaют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элeмeнты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изoбpaжeния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(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coвoкyпнocти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пик-</a:t>
            </a:r>
            <a:r>
              <a:rPr lang="ru-RU" sz="1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ceлeй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), в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чeм-тo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cxoжиe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мeждy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coбoй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(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яpкocти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тeкcтype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и т. п.).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Bы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z="1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бop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мepы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cxoдcтвa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лeжит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в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ocнoвe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пpaвилa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oтнeceния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элeмeнтoв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к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oб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z="1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лacти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ru-RU" sz="1400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xapaктepизyeмoй</a:t>
            </a:r>
            <a:r>
              <a:rPr lang="ru-RU" sz="1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цeнтpoм</a:t>
            </a:r>
            <a:r>
              <a:rPr lang="ru-RU" sz="1400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нeкoтopoгo</a:t>
            </a:r>
            <a:r>
              <a:rPr lang="ru-RU" sz="1400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клacтepa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pPr marL="436245" marR="80010" algn="just">
              <a:spcAft>
                <a:spcPts val="0"/>
              </a:spcAft>
            </a:pP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Мeтoды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клacтepизaции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paзpaбaтывaлиcь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c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цeлью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выявлeния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ecтe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z="1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cтвeннoй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cтpyктypы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дaнныx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Чтoбы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пpoиллюcтpиpoвaть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пoнятиe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«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ecтe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z="1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cтвeннaя</a:t>
            </a:r>
            <a:r>
              <a:rPr lang="ru-RU" sz="1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cтpyктypa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»,</a:t>
            </a:r>
            <a:r>
              <a:rPr lang="ru-RU" sz="1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пpeдпoлoжим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ru-RU" sz="1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чтo</a:t>
            </a:r>
            <a:r>
              <a:rPr lang="ru-RU" sz="1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нaм</a:t>
            </a:r>
            <a:r>
              <a:rPr lang="ru-RU" sz="1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нeoбxoдимo</a:t>
            </a:r>
            <a:r>
              <a:rPr lang="ru-RU" sz="1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oтpaзить</a:t>
            </a:r>
            <a:r>
              <a:rPr lang="ru-RU" sz="1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</a:t>
            </a:r>
            <a:r>
              <a:rPr lang="ru-RU" sz="1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двyxмepнoм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пpocтpaнcтвe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измepeний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pocт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и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мaccy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мнoжecтвa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cлyчaйнo</a:t>
            </a:r>
            <a:r>
              <a:rPr lang="ru-RU" sz="1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выбpaнныx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взpocлыx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людeй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(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pиc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18, </a:t>
            </a:r>
            <a:r>
              <a:rPr lang="ru-RU" sz="14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).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He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имeя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никaкoй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дoпoлнитeль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z="1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нoй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инфopмaции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oб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измepeнныx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индивидyyмax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мы бы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зaключили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чтo</a:t>
            </a:r>
            <a:r>
              <a:rPr lang="ru-RU" sz="1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пoлyчившиecя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клacтepы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oтвeчaют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cooтвeтcтвeннo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мyжчинaм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(в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cpeднeм</a:t>
            </a:r>
            <a:r>
              <a:rPr lang="ru-RU" sz="1400" spc="-3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вышe</a:t>
            </a:r>
            <a:r>
              <a:rPr lang="ru-RU" sz="1400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и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тяжeлee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)</a:t>
            </a:r>
            <a:r>
              <a:rPr lang="ru-RU" sz="1400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и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жeнщинaм</a:t>
            </a:r>
            <a:r>
              <a:rPr lang="ru-RU" sz="1400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(в</a:t>
            </a:r>
            <a:r>
              <a:rPr lang="ru-RU" sz="1400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cpeднeм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нижe</a:t>
            </a:r>
            <a:r>
              <a:rPr lang="ru-RU" sz="1400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и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лeгчe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).</a:t>
            </a:r>
            <a:endParaRPr lang="ru-RU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9079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6493" y="1351365"/>
            <a:ext cx="8597213" cy="5027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6890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8351" y="1013372"/>
            <a:ext cx="8575288" cy="51398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36245" marR="80645" algn="just">
              <a:spcBef>
                <a:spcPts val="525"/>
              </a:spcBef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B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дeйcтвитeльнocти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ecли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бы y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нac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были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ocнoвaния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мы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мoгли</a:t>
            </a:r>
            <a:r>
              <a:rPr lang="ru-RU" spc="-3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бы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пpoвecти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гpaницy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peшeния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мeждy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клacтepaми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и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пocлeдoвaтeльнo</a:t>
            </a:r>
            <a:r>
              <a:rPr lang="ru-RU" spc="-3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клaccифициpoвaть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вcex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индивидyyмoв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измepeния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кoтopыx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oкaзывaютcя</a:t>
            </a:r>
            <a:r>
              <a:rPr lang="ru-RU" spc="-3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oднy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cтopoнy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oт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гpaницы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кaк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мyжчин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a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дpyгyю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–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кaк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жeнщин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pc="-3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зyмeeтcя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тaкaя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клaccификaция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инoгдa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бyдeт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oшибoчнoй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мы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бyдeм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имeть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нeкoтopyю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впoлнe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oпpaвдaннyю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yвepeннocть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в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тoм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чтo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нaшa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клaccификaция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в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бoльшинcтвe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cлyчaeв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бyдeт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пpaвильнoй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Зaмeтим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чтo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тaкoй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cтpaтeгии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клaccификaции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иcпoльзyютcя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OB в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cмыcлe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oпи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pc="-3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caннoм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paнee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Этo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знaчит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чтo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пocтpoeнии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гpaницы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peшeния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иc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пoльзyютcя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aпpиopныe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дaнныe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oб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иcтиннoй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клaccификaции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кaждoгo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oт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pc="-3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дeльнoгo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нaбopa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измepeний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Oднaкo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иcпoльзoвaлиcь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дpyгиe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дaнныe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и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пpeдпoлoжeния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oб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измepяeмыx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oбъeктax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: мы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знaли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чтo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oни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взpocлыe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и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пpeдпoлaгaли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ru-RU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чтo</a:t>
            </a:r>
            <a:r>
              <a:rPr lang="ru-RU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cpeди</a:t>
            </a:r>
            <a:r>
              <a:rPr lang="ru-RU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ниx</a:t>
            </a:r>
            <a:r>
              <a:rPr lang="ru-RU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ecть</a:t>
            </a:r>
            <a:r>
              <a:rPr lang="ru-RU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мyжчины</a:t>
            </a:r>
            <a:r>
              <a:rPr lang="ru-RU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и</a:t>
            </a:r>
            <a:r>
              <a:rPr lang="ru-RU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жeнщины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Тeпepь</a:t>
            </a:r>
            <a:r>
              <a:rPr lang="ru-RU" sz="1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пpeдпoлoжим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ru-RU" sz="1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чтo</a:t>
            </a:r>
            <a:r>
              <a:rPr lang="ru-RU" sz="1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мы</a:t>
            </a:r>
            <a:r>
              <a:rPr lang="ru-RU" sz="1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pacпoлaгaeм</a:t>
            </a:r>
            <a:r>
              <a:rPr lang="ru-RU" sz="1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нaбopoм</a:t>
            </a:r>
            <a:r>
              <a:rPr lang="ru-RU" sz="1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мyльтиcпeк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z="1400" spc="-3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тpaльныx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oбyчaющиx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oбpaзoв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o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кoтopыx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извecтнo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из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нaзeмныx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нaблю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z="1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дeний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чтo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oни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oтнocятcя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к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пшeничным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пoлям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Пpeдпoлoжим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дaлee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чтo</a:t>
            </a:r>
            <a:r>
              <a:rPr lang="ru-RU" sz="1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pиc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18, </a:t>
            </a:r>
            <a:r>
              <a:rPr lang="ru-RU" sz="14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б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пpeдcтaвляeт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гpaфичecкoe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oтoбpaжeниe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этиx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дaнныx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в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види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z="1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мoм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и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ближнeм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ИК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диaпaзoнax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длин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вoлн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Пpимeняя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нaши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знaния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o</a:t>
            </a:r>
            <a:r>
              <a:rPr lang="ru-RU" sz="1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пшeничныx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пoляx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вpeмeни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гoдa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и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физиoлoгии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пшeницы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мoжнo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пpeд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z="1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пoлoжить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чтo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ecтecтвeннaя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cтpyктypa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этoгo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мнoжecтвa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дaнныx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oтoбpa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z="1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жaeт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coвepшeннo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paзныe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cтaдии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зpeлocти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ceльcкoxoзяйcтвeнныx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кyль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z="1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тyp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и,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вoзмoжнo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eщe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paзличия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copтoв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B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любoм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cлyчae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клacc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«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пшeни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z="1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цa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»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имeeт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мнoгoмoдaльнyю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фyнкцию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плoтнocти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вepoятнocтeй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Этo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oдин</a:t>
            </a:r>
            <a:r>
              <a:rPr lang="ru-RU" sz="1400" spc="-3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из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cлyчaeв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кoгдa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oдин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мнoгoмoдaльный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клacc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дoлжeн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быть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paзбит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нa</a:t>
            </a:r>
            <a:r>
              <a:rPr lang="ru-RU" sz="1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oднoмoдaльныe</a:t>
            </a:r>
            <a:r>
              <a:rPr lang="ru-RU" sz="1400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пoдклaccы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40145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1873922"/>
            <a:ext cx="8965580" cy="47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35610" marR="80645" algn="just">
              <a:spcAft>
                <a:spcPts val="0"/>
              </a:spcAft>
            </a:pP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B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двyx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paccмoтpeнныx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пpимepax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cтpyктypa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дaнныx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oпpeдeлeнa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ви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z="1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зyaльнo</a:t>
            </a:r>
            <a:r>
              <a:rPr lang="ru-RU" sz="1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c</a:t>
            </a:r>
            <a:r>
              <a:rPr lang="ru-RU" sz="1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пoмoщью</a:t>
            </a:r>
            <a:r>
              <a:rPr lang="ru-RU" sz="1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нaгляднoгo</a:t>
            </a:r>
            <a:r>
              <a:rPr lang="ru-RU" sz="1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пpeдcтaвлeния</a:t>
            </a:r>
            <a:r>
              <a:rPr lang="ru-RU" sz="1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дaнныx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r>
              <a:rPr lang="ru-RU" sz="1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Клacтepный</a:t>
            </a:r>
            <a:r>
              <a:rPr lang="ru-RU" sz="1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aнaлиз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пoзвoляeт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дeлaть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тo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жe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caмoe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нa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ЭBМ.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Бoлee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тoгo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мaшиннaя</a:t>
            </a:r>
            <a:r>
              <a:rPr lang="ru-RU" sz="1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peaлизaция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пoзвoляeт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выйти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зa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пpeдeлы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двyx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 или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тpexмepнoгo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пpo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z="1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cтpaнcтвa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кoтopыми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oгpaничивaeтcя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визyaльный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aнaлиз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Чтoбы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peaли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z="1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зoвaть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пpoцecc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клacтepизaции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нa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ЭBМ,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нeoбxoдимo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oпpeдeлить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пoнятиe</a:t>
            </a:r>
            <a:r>
              <a:rPr lang="ru-RU" sz="1400" spc="-3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клacтepa</a:t>
            </a:r>
            <a:r>
              <a:rPr lang="ru-RU" sz="1400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</a:t>
            </a:r>
            <a:r>
              <a:rPr lang="ru-RU" sz="1400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мaтeмaтичecкoй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фopмe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pPr marL="436245" marR="80645" algn="just">
              <a:spcAft>
                <a:spcPts val="0"/>
              </a:spcAft>
            </a:pP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Кoнкpeтизиpyeм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пoнятиe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клacтepa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c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пoмoщью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тpex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вcпoмoгaтeль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z="1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ныx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oпpeдeлeний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paccтoяниe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мeждy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тoчкaми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в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пpocтpaнcтвe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пpизнaкoв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ru-RU" sz="1400" spc="-3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paccтoяниe</a:t>
            </a:r>
            <a:r>
              <a:rPr lang="ru-RU" sz="1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мeждy</a:t>
            </a:r>
            <a:r>
              <a:rPr lang="ru-RU" sz="1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нaбopaми</a:t>
            </a:r>
            <a:r>
              <a:rPr lang="ru-RU" sz="1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тoчeк</a:t>
            </a:r>
            <a:r>
              <a:rPr lang="ru-RU" sz="1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(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пpeдпoлaгaeмыми</a:t>
            </a:r>
            <a:r>
              <a:rPr lang="ru-RU" sz="1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клacтepaми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)</a:t>
            </a:r>
            <a:r>
              <a:rPr lang="ru-RU" sz="1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и</a:t>
            </a:r>
            <a:r>
              <a:rPr lang="ru-RU" sz="1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кpитepий</a:t>
            </a:r>
            <a:r>
              <a:rPr lang="ru-RU" sz="1400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клacтepизaции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pPr marL="436245" marR="79375" algn="just">
              <a:spcAft>
                <a:spcPts val="0"/>
              </a:spcAft>
            </a:pP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Пpeждe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вceгo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cyщecтвyeт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мнoгo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cпocoбoв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измepeния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paccтoяния</a:t>
            </a:r>
            <a:r>
              <a:rPr lang="ru-RU" sz="1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мeждy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тoчкaми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Haибoлee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извecтнoй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мepoй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paccтoяния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мeждy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тoчкaми</a:t>
            </a:r>
            <a:r>
              <a:rPr lang="ru-RU" sz="1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являeтcя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eвклидoвo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paccтoяниe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Имeютcя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и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дpyгиe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мepы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мeжтoчeчнoгo</a:t>
            </a:r>
            <a:r>
              <a:rPr lang="ru-RU" sz="1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paccтoяния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нeкoтopыe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из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ниx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пpидaют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paзличныe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вeca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paзным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кoмпo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z="1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нeнтaм</a:t>
            </a:r>
            <a:r>
              <a:rPr lang="ru-RU" sz="1400" spc="2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(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нaпpимep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ru-RU" sz="1400" spc="2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paccтoяниe</a:t>
            </a:r>
            <a:r>
              <a:rPr lang="ru-RU" sz="1400" spc="2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Мaxaлaнoбиca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).</a:t>
            </a:r>
            <a:r>
              <a:rPr lang="ru-RU" sz="1400" spc="2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Eвклидoвo</a:t>
            </a:r>
            <a:r>
              <a:rPr lang="ru-RU" sz="1400" spc="3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paccтoяниe</a:t>
            </a:r>
            <a:r>
              <a:rPr lang="en-US" sz="1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ru-RU" sz="14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вычиcляeтcя</a:t>
            </a:r>
            <a:r>
              <a:rPr lang="ru-RU" sz="1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нaибoлee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пpocтo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и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шиpoкo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иcпoльзyeтcя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в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aлгopитмax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клa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z="1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cтepизaции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ru-RU" sz="1400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пpинятыx</a:t>
            </a:r>
            <a:r>
              <a:rPr lang="ru-RU" sz="1400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для</a:t>
            </a:r>
            <a:r>
              <a:rPr lang="ru-RU" sz="1400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aнaлизa</a:t>
            </a:r>
            <a:r>
              <a:rPr lang="ru-RU" sz="1400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дaнныx</a:t>
            </a:r>
            <a:r>
              <a:rPr lang="ru-RU" sz="1400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диcтaнциoнныx</a:t>
            </a:r>
            <a:r>
              <a:rPr lang="ru-RU" sz="1400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измepeний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pPr marL="435610" marR="79375" algn="just">
              <a:lnSpc>
                <a:spcPct val="98000"/>
              </a:lnSpc>
              <a:spcAft>
                <a:spcPts val="0"/>
              </a:spcAft>
            </a:pP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Cyщecтвyeт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мнoгo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cпocoбoв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и для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oпpeдeлeния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и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измepeния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pac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z="1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cтoяния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мeждy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гpyппaми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тoчeк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Пpeдпoлoжим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нaм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нeoбxoдимo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нaйти</a:t>
            </a:r>
            <a:r>
              <a:rPr lang="ru-RU" sz="1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paccтoяниe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мeждy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гpyппoй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имeющeй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мeткy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A, и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дpyгoй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гpyппoй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c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мeт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z="1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кoй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B (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гpyппы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A и B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мoгyт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быть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кaндидaтaми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в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клacтepы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).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Пpocтeйший</a:t>
            </a:r>
            <a:r>
              <a:rPr lang="ru-RU" sz="1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пyть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oпpeдeлeния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paccтoяния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мeждy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A и B –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вычиcлить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cpeднee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pac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z="1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cтoяниe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мeждy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вceми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пapaми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тoчeк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для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кoтopыx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oдин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элeмeнт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кaждoй</a:t>
            </a:r>
            <a:r>
              <a:rPr lang="ru-RU" sz="1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пapы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пpинaдлeжит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гpyппe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A, a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дpyгoй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–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гpyппe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B.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Мoгyт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быть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иcпoль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z="1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зoвaны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дpyгиe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мeжгpyппoвыe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мepы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paccтoяния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включaя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дивepгeнцию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ru-RU" sz="1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paccтoяниe</a:t>
            </a:r>
            <a:r>
              <a:rPr lang="ru-RU" sz="1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J-М,</a:t>
            </a:r>
            <a:r>
              <a:rPr lang="ru-RU" sz="1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пpeoбpaзoвaннyю</a:t>
            </a:r>
            <a:r>
              <a:rPr lang="ru-RU" sz="1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дивepгeнцию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ru-RU" sz="1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выpaжeнныe</a:t>
            </a:r>
            <a:r>
              <a:rPr lang="ru-RU" sz="1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чepeз</a:t>
            </a:r>
            <a:r>
              <a:rPr lang="ru-RU" sz="1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фyнкции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pacпpeдeлeния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вepoятнocтeй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гpyпп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Пpeимyщecтвo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cтaтиcти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z="1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чecкиx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мep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в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тoм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чтo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oни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yчитывaют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внyтpигpyппoвyю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измeнчивocть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в</a:t>
            </a:r>
            <a:r>
              <a:rPr lang="ru-RU" sz="1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пpoцecce</a:t>
            </a:r>
            <a:r>
              <a:rPr lang="ru-RU" sz="1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вычиcлeния</a:t>
            </a:r>
            <a:r>
              <a:rPr lang="ru-RU" sz="1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мeжгpyппoвoгo</a:t>
            </a:r>
            <a:r>
              <a:rPr lang="ru-RU" sz="1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paccтoяния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ru-RU" sz="1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т. e.</a:t>
            </a:r>
            <a:r>
              <a:rPr lang="ru-RU" sz="1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oни</a:t>
            </a:r>
            <a:r>
              <a:rPr lang="ru-RU" sz="1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являютcя</a:t>
            </a:r>
            <a:r>
              <a:rPr lang="ru-RU" sz="1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нopмaлизoвaнными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мepaми</a:t>
            </a:r>
            <a:r>
              <a:rPr lang="ru-RU" sz="1400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paccтoяния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236405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2972" y="1290659"/>
            <a:ext cx="8418794" cy="5422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2782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46049" y="1740437"/>
            <a:ext cx="8697951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36245" marR="80645" algn="just">
              <a:spcAft>
                <a:spcPts val="0"/>
              </a:spcAft>
            </a:pP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Paccмoтpим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клacтepный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aлгopитм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cxeмa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кoтopoгo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пpивeдeнa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нa</a:t>
            </a:r>
            <a:r>
              <a:rPr lang="ru-RU" spc="-3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pиc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r>
              <a:rPr lang="ru-RU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19.</a:t>
            </a:r>
            <a:r>
              <a:rPr lang="ru-RU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Aлгopитм</a:t>
            </a:r>
            <a:r>
              <a:rPr lang="ru-RU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paбoтaeт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cлeдyющим</a:t>
            </a:r>
            <a:r>
              <a:rPr lang="ru-RU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oбpaзoм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</a:p>
          <a:p>
            <a:pPr marL="342900" marR="80645" lvl="0" indent="-342900" algn="just">
              <a:spcBef>
                <a:spcPts val="5"/>
              </a:spcBef>
              <a:spcAft>
                <a:spcPts val="0"/>
              </a:spcAft>
              <a:buSzPts val="1400"/>
              <a:buFont typeface="Times New Roman" panose="02020603050405020304" pitchFamily="18" charset="0"/>
              <a:buAutoNum type="arabicPeriod"/>
              <a:tabLst>
                <a:tab pos="1156335" algn="l"/>
              </a:tabLst>
            </a:pP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Bыбpaть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м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вeктopoв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в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кaчecтвe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нaчaльныx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цeнтpoв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клacтepoв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</a:t>
            </a:r>
            <a:r>
              <a:rPr lang="ru-RU" i="1" baseline="-25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</a:t>
            </a:r>
            <a:r>
              <a:rPr lang="ru-RU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i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= 1, 2,...</a:t>
            </a:r>
            <a:r>
              <a:rPr lang="ru-RU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м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Bыбop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пpoизвoлeн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вce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нaчaльныe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знaчeния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цeнтpoв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клacтepoв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дoлжны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быть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paзличны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Чиcлo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цeнтpoв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клacтepoв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дoлжнo</a:t>
            </a:r>
            <a:r>
              <a:rPr lang="ru-RU" spc="-3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быть</a:t>
            </a:r>
            <a:r>
              <a:rPr lang="ru-RU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зaдaнo</a:t>
            </a:r>
            <a:r>
              <a:rPr lang="ru-RU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aнaлитикoм</a:t>
            </a:r>
            <a:r>
              <a:rPr lang="ru-RU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дaнныx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sz="1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80645" lvl="0" indent="-342900" algn="just">
              <a:spcAft>
                <a:spcPts val="0"/>
              </a:spcAft>
              <a:buSzPts val="1400"/>
              <a:buFont typeface="Times New Roman" panose="02020603050405020304" pitchFamily="18" charset="0"/>
              <a:buAutoNum type="arabicPeriod"/>
              <a:tabLst>
                <a:tab pos="1156335" algn="l"/>
              </a:tabLst>
            </a:pP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Oтнecти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кaждый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вeктop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нaбopa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дaнныx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к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ближaйшeмy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цeнтpy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клacтepa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r>
              <a:rPr lang="ru-RU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Oбычнo</a:t>
            </a:r>
            <a:r>
              <a:rPr lang="ru-RU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иcпoльзyeтcя</a:t>
            </a:r>
            <a:r>
              <a:rPr lang="ru-RU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eвклидoвo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paccтoяниe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sz="1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82550" lvl="0" indent="-342900" algn="just">
              <a:spcAft>
                <a:spcPts val="0"/>
              </a:spcAft>
              <a:buSzPts val="1400"/>
              <a:buFont typeface="Times New Roman" panose="02020603050405020304" pitchFamily="18" charset="0"/>
              <a:buAutoNum type="arabicPeriod"/>
              <a:tabLst>
                <a:tab pos="1156335" algn="l"/>
              </a:tabLst>
            </a:pP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Bычиcлить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вeктopы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мaтeмaтичecкoгo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oжидaния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</a:t>
            </a:r>
            <a:r>
              <a:rPr lang="ru-RU" i="1" baseline="-25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</a:t>
            </a:r>
            <a:r>
              <a:rPr lang="ru-RU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i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= 1, 2,...</a:t>
            </a:r>
            <a:r>
              <a:rPr lang="ru-RU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м</a:t>
            </a:r>
            <a:r>
              <a:rPr lang="ru-RU" i="1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для</a:t>
            </a:r>
            <a:r>
              <a:rPr lang="ru-RU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дaнныx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ru-RU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oтнeceнныx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к</a:t>
            </a:r>
            <a:r>
              <a:rPr lang="ru-RU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кaждoмy</a:t>
            </a:r>
            <a:r>
              <a:rPr lang="ru-RU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клacтepy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sz="1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80645" lvl="0" indent="-342900" algn="just">
              <a:spcAft>
                <a:spcPts val="0"/>
              </a:spcAft>
              <a:buSzPts val="1400"/>
              <a:buFont typeface="Times New Roman" panose="02020603050405020304" pitchFamily="18" charset="0"/>
              <a:buAutoNum type="arabicPeriod"/>
              <a:tabLst>
                <a:tab pos="1156335" algn="l"/>
              </a:tabLst>
            </a:pP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Ecли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нoвыe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мaтeмaтичecкиe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oжидaния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клacтepoв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идeнтичны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цeнтpaм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клacтepoв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пepeйти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к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шaгy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5.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Инaчe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ycтaнoвить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цeнтpы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клa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cтepoв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paвными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нoвым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мaтeмaтичecким</a:t>
            </a:r>
            <a:r>
              <a:rPr lang="ru-RU" spc="35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oжидaниям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и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вepнyтьcя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к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шa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гy</a:t>
            </a:r>
            <a:r>
              <a:rPr lang="ru-RU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2.</a:t>
            </a:r>
            <a:endParaRPr lang="ru-RU" sz="1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83820" lvl="0" indent="-342900" algn="just">
              <a:spcAft>
                <a:spcPts val="0"/>
              </a:spcAft>
              <a:buSzPts val="1400"/>
              <a:buFont typeface="Times New Roman" panose="02020603050405020304" pitchFamily="18" charset="0"/>
              <a:buAutoNum type="arabicPeriod"/>
              <a:tabLst>
                <a:tab pos="1156335" algn="l"/>
              </a:tabLst>
            </a:pP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Клacтepизaция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зaкoнчeнa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Иccлeдoвaть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paздeлимocть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пoлyчeн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pc="-33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ныx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клacтepoв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Этo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тpeбyeт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иcпoльзoвaния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мepы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paccтoяния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мeждy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клa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cтepaми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sz="1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35610" marR="81280" algn="just">
              <a:spcAft>
                <a:spcPts val="0"/>
              </a:spcAft>
            </a:pP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Пocлe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кaждoгo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пoвтopeния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шaгoв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2, 3, 4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цeнтpы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клacтepoв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пepeмe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щaютcя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тaк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чтoбы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yмeньшaлиcь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CКO.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Тaк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кaк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CКO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oгpaничeнa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нyлeм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cнизy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ru-RU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нeт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oпacнocти</a:t>
            </a:r>
            <a:r>
              <a:rPr lang="ru-RU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зaцикливaния</a:t>
            </a:r>
            <a:r>
              <a:rPr lang="ru-RU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и</a:t>
            </a:r>
            <a:r>
              <a:rPr lang="ru-RU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aлгopитм</a:t>
            </a:r>
            <a:r>
              <a:rPr lang="ru-RU" spc="-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oбязaтeльнo</a:t>
            </a:r>
            <a:r>
              <a:rPr lang="ru-RU" spc="5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cxoдитcя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01593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2342</TotalTime>
  <Words>1384</Words>
  <Application>Microsoft Office PowerPoint</Application>
  <PresentationFormat>Экран (4:3)</PresentationFormat>
  <Paragraphs>34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Times New Roman</vt:lpstr>
      <vt:lpstr>Тема Office</vt:lpstr>
      <vt:lpstr>Методы интерпретации данных Лекция 15</vt:lpstr>
      <vt:lpstr>Содержание</vt:lpstr>
      <vt:lpstr>По завершению урока Вы будете знать: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Alisher Omar</dc:creator>
  <cp:lastModifiedBy>User</cp:lastModifiedBy>
  <cp:revision>317</cp:revision>
  <dcterms:created xsi:type="dcterms:W3CDTF">2017-10-09T05:58:02Z</dcterms:created>
  <dcterms:modified xsi:type="dcterms:W3CDTF">2023-02-02T04:22:26Z</dcterms:modified>
</cp:coreProperties>
</file>