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76" r:id="rId4"/>
    <p:sldId id="275" r:id="rId5"/>
    <p:sldId id="277" r:id="rId6"/>
    <p:sldId id="278" r:id="rId7"/>
    <p:sldId id="280" r:id="rId8"/>
    <p:sldId id="281" r:id="rId9"/>
    <p:sldId id="282" r:id="rId10"/>
    <p:sldId id="279" r:id="rId11"/>
    <p:sldId id="284" r:id="rId12"/>
    <p:sldId id="283" r:id="rId13"/>
    <p:sldId id="28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64" autoAdjust="0"/>
    <p:restoredTop sz="94660"/>
  </p:normalViewPr>
  <p:slideViewPr>
    <p:cSldViewPr snapToGrid="0">
      <p:cViewPr varScale="1">
        <p:scale>
          <a:sx n="58" d="100"/>
          <a:sy n="58" d="100"/>
        </p:scale>
        <p:origin x="77" y="5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9C778A-3B52-400E-B8B8-FCF0BB0568DE}" type="datetimeFigureOut">
              <a:rPr lang="en-US" smtClean="0"/>
              <a:t>9/12/2022</a:t>
            </a:fld>
            <a:endParaRPr lang="en-US"/>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0CA834-C85D-4321-A26E-942F650E8C8B}" type="slidenum">
              <a:rPr lang="en-US" smtClean="0"/>
              <a:t>‹#›</a:t>
            </a:fld>
            <a:endParaRPr lang="en-US"/>
          </a:p>
        </p:txBody>
      </p:sp>
    </p:spTree>
    <p:extLst>
      <p:ext uri="{BB962C8B-B14F-4D97-AF65-F5344CB8AC3E}">
        <p14:creationId xmlns:p14="http://schemas.microsoft.com/office/powerpoint/2010/main" val="1808952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83431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14825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7176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3180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708CAD-A79B-4FF2-A2AD-8FFCB2A3D2EB}" type="datetimeFigureOut">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4827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B708CAD-A79B-4FF2-A2AD-8FFCB2A3D2EB}" type="datetimeFigureOut">
              <a:rPr lang="ru-RU" smtClean="0"/>
              <a:t>12.09.2022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35576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708CAD-A79B-4FF2-A2AD-8FFCB2A3D2EB}" type="datetimeFigureOut">
              <a:rPr lang="ru-RU" smtClean="0"/>
              <a:t>12.09.2022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88516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B708CAD-A79B-4FF2-A2AD-8FFCB2A3D2EB}" type="datetimeFigureOut">
              <a:rPr lang="ru-RU" smtClean="0"/>
              <a:t>12.09.2022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3732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08CAD-A79B-4FF2-A2AD-8FFCB2A3D2EB}" type="datetimeFigureOut">
              <a:rPr lang="ru-RU" smtClean="0"/>
              <a:t>12.09.2022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50087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12.09.2022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43730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12.09.2022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61165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08CAD-A79B-4FF2-A2AD-8FFCB2A3D2EB}" type="datetimeFigureOut">
              <a:rPr lang="ru-RU" smtClean="0"/>
              <a:t>12.09.2022</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6E53A-6968-4272-8BC2-4567D025D9BB}" type="slidenum">
              <a:rPr lang="ru-RU" smtClean="0"/>
              <a:t>‹#›</a:t>
            </a:fld>
            <a:endParaRPr lang="ru-RU"/>
          </a:p>
        </p:txBody>
      </p:sp>
    </p:spTree>
    <p:extLst>
      <p:ext uri="{BB962C8B-B14F-4D97-AF65-F5344CB8AC3E}">
        <p14:creationId xmlns:p14="http://schemas.microsoft.com/office/powerpoint/2010/main" val="2471555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mailto:ai.khabay@satbayev.university"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94" y="0"/>
            <a:ext cx="9144000" cy="6858000"/>
          </a:xfrm>
          <a:prstGeom prst="rect">
            <a:avLst/>
          </a:prstGeom>
        </p:spPr>
      </p:pic>
      <p:sp>
        <p:nvSpPr>
          <p:cNvPr id="6" name="Заголовок 5"/>
          <p:cNvSpPr txBox="1">
            <a:spLocks noGrp="1"/>
          </p:cNvSpPr>
          <p:nvPr>
            <p:ph type="ctrTitle"/>
          </p:nvPr>
        </p:nvSpPr>
        <p:spPr>
          <a:xfrm>
            <a:off x="883509" y="2910373"/>
            <a:ext cx="7766221" cy="1089529"/>
          </a:xfrm>
          <a:prstGeom prst="rect">
            <a:avLst/>
          </a:prstGeom>
          <a:noFill/>
        </p:spPr>
        <p:txBody>
          <a:bodyPr wrap="square" rtlCol="0">
            <a:spAutoFit/>
          </a:bodyPr>
          <a:lstStyle/>
          <a:p>
            <a:r>
              <a:rPr lang="kk-KZ" sz="4400" b="1" i="1" dirty="0" smtClean="0">
                <a:solidFill>
                  <a:schemeClr val="bg1"/>
                </a:solidFill>
                <a:effectLst>
                  <a:outerShdw blurRad="38100" dist="38100" dir="2700000" algn="tl">
                    <a:srgbClr val="000000">
                      <a:alpha val="43137"/>
                    </a:srgbClr>
                  </a:outerShdw>
                </a:effectLst>
                <a:cs typeface="Times New Roman" panose="02020603050405020304" pitchFamily="18" charset="0"/>
              </a:rPr>
              <a:t>Сетевые технологии</a:t>
            </a:r>
            <a:r>
              <a:rPr lang="ru-RU" sz="4400" dirty="0" smtClean="0">
                <a:solidFill>
                  <a:schemeClr val="bg1"/>
                </a:solidFill>
                <a:cs typeface="Times New Roman" panose="02020603050405020304" pitchFamily="18" charset="0"/>
              </a:rPr>
              <a:t/>
            </a:r>
            <a:br>
              <a:rPr lang="ru-RU" sz="4400" dirty="0" smtClean="0">
                <a:solidFill>
                  <a:schemeClr val="bg1"/>
                </a:solidFill>
                <a:cs typeface="Times New Roman" panose="02020603050405020304" pitchFamily="18" charset="0"/>
              </a:rPr>
            </a:br>
            <a:endParaRPr lang="ru-RU" sz="2800" b="1" dirty="0"/>
          </a:p>
        </p:txBody>
      </p:sp>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8460" y="785554"/>
            <a:ext cx="4178893" cy="947814"/>
          </a:xfrm>
          <a:prstGeom prst="rect">
            <a:avLst/>
          </a:prstGeom>
        </p:spPr>
      </p:pic>
      <p:sp>
        <p:nvSpPr>
          <p:cNvPr id="8" name="TextBox 7"/>
          <p:cNvSpPr txBox="1"/>
          <p:nvPr/>
        </p:nvSpPr>
        <p:spPr>
          <a:xfrm>
            <a:off x="1739899" y="3999902"/>
            <a:ext cx="6205495" cy="1969770"/>
          </a:xfrm>
          <a:prstGeom prst="rect">
            <a:avLst/>
          </a:prstGeom>
          <a:noFill/>
        </p:spPr>
        <p:txBody>
          <a:bodyPr wrap="square" rtlCol="0">
            <a:spAutoFit/>
          </a:bodyPr>
          <a:lstStyle/>
          <a:p>
            <a:pPr algn="ctr"/>
            <a:r>
              <a:rPr lang="ru-RU" sz="3200" dirty="0">
                <a:solidFill>
                  <a:schemeClr val="bg1"/>
                </a:solidFill>
                <a:cs typeface="Times New Roman" panose="02020603050405020304" pitchFamily="18" charset="0"/>
              </a:rPr>
              <a:t>Преподаватель: </a:t>
            </a:r>
            <a:r>
              <a:rPr lang="ru-RU" b="1" dirty="0" err="1" smtClean="0">
                <a:solidFill>
                  <a:schemeClr val="bg1"/>
                </a:solidFill>
              </a:rPr>
              <a:t>Хабай</a:t>
            </a:r>
            <a:r>
              <a:rPr lang="ru-RU" b="1" dirty="0" smtClean="0">
                <a:solidFill>
                  <a:schemeClr val="bg1"/>
                </a:solidFill>
              </a:rPr>
              <a:t> </a:t>
            </a:r>
            <a:r>
              <a:rPr lang="ru-RU" b="1" dirty="0" err="1" smtClean="0">
                <a:solidFill>
                  <a:schemeClr val="bg1"/>
                </a:solidFill>
              </a:rPr>
              <a:t>Анар</a:t>
            </a:r>
            <a:r>
              <a:rPr lang="ru-RU" b="1" dirty="0" smtClean="0">
                <a:solidFill>
                  <a:schemeClr val="bg1"/>
                </a:solidFill>
              </a:rPr>
              <a:t>, доктор </a:t>
            </a:r>
            <a:r>
              <a:rPr lang="en-US" b="1" dirty="0" smtClean="0">
                <a:solidFill>
                  <a:schemeClr val="bg1"/>
                </a:solidFill>
              </a:rPr>
              <a:t>PhD</a:t>
            </a:r>
            <a:r>
              <a:rPr lang="ru-RU" b="1" dirty="0" smtClean="0">
                <a:solidFill>
                  <a:schemeClr val="bg1"/>
                </a:solidFill>
              </a:rPr>
              <a:t>, </a:t>
            </a:r>
            <a:r>
              <a:rPr lang="ru-RU" b="1" dirty="0" err="1" smtClean="0">
                <a:solidFill>
                  <a:schemeClr val="bg1"/>
                </a:solidFill>
              </a:rPr>
              <a:t>ассоцированный</a:t>
            </a:r>
            <a:r>
              <a:rPr lang="ru-RU" b="1" dirty="0" smtClean="0">
                <a:solidFill>
                  <a:schemeClr val="bg1"/>
                </a:solidFill>
              </a:rPr>
              <a:t> профессор Кафедры «Электроники, телекоммуникации и космических технологии»</a:t>
            </a:r>
            <a:r>
              <a:rPr lang="en-US" b="1" dirty="0"/>
              <a:t/>
            </a:r>
            <a:br>
              <a:rPr lang="en-US" b="1" dirty="0"/>
            </a:br>
            <a:r>
              <a:rPr lang="ru-RU" b="1" dirty="0"/>
              <a:t/>
            </a:r>
            <a:br>
              <a:rPr lang="ru-RU" b="1" dirty="0"/>
            </a:br>
            <a:r>
              <a:rPr lang="en-US" b="1" dirty="0" err="1" smtClean="0">
                <a:hlinkClick r:id="rId4"/>
              </a:rPr>
              <a:t>ai.khabay@satbayev.university</a:t>
            </a:r>
            <a:r>
              <a:rPr lang="en-US" b="1" dirty="0"/>
              <a:t/>
            </a:r>
            <a:br>
              <a:rPr lang="en-US" b="1" dirty="0"/>
            </a:br>
            <a:endParaRPr lang="ru-RU" dirty="0"/>
          </a:p>
        </p:txBody>
      </p:sp>
    </p:spTree>
    <p:extLst>
      <p:ext uri="{BB962C8B-B14F-4D97-AF65-F5344CB8AC3E}">
        <p14:creationId xmlns:p14="http://schemas.microsoft.com/office/powerpoint/2010/main" val="3997840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3" name="Прямоугольник 2"/>
          <p:cNvSpPr/>
          <p:nvPr/>
        </p:nvSpPr>
        <p:spPr>
          <a:xfrm>
            <a:off x="289932" y="118617"/>
            <a:ext cx="8597590" cy="6463308"/>
          </a:xfrm>
          <a:prstGeom prst="rect">
            <a:avLst/>
          </a:prstGeom>
        </p:spPr>
        <p:txBody>
          <a:bodyPr wrap="square">
            <a:spAutoFit/>
          </a:bodyPr>
          <a:lstStyle/>
          <a:p>
            <a:r>
              <a:rPr lang="ru-RU" b="1" i="1" dirty="0"/>
              <a:t>Коммутаторы пакетной сети отличаются от коммутаторов каналов  тем, что они имеют внутреннюю буферную память для временного хранения пакетов</a:t>
            </a:r>
            <a:r>
              <a:rPr lang="ru-RU" dirty="0"/>
              <a:t>. Если выходной порт коммутатора в момент принятия пакета занят передачей другого пакета, то в этом случае пакет находится некоторое время в очереди в буферной памяти выходного порта, а когда до него дойдет очередь, он передается следующему коммутатору. </a:t>
            </a:r>
            <a:r>
              <a:rPr lang="ru-RU" i="1" dirty="0"/>
              <a:t>Такая схема передачи данных позволяет сглаживать пульсацию трафика на магистральных связях между коммутаторами и тем самым наиболее эффективно использовать их для повышения пропускной способности сети в целом.</a:t>
            </a:r>
            <a:endParaRPr lang="ru-RU" dirty="0"/>
          </a:p>
          <a:p>
            <a:r>
              <a:rPr lang="ru-RU" b="1" dirty="0"/>
              <a:t>Достоинства коммутации пакетов</a:t>
            </a:r>
            <a:r>
              <a:rPr lang="ru-RU" dirty="0"/>
              <a:t>: высокая общая пропускная способность сети при передаче пульсирующего трафика; возможность динамически перераспределять пропускную способность физических каналов связи между абонентами в соответствии с реальными потребностями их трафика. </a:t>
            </a:r>
          </a:p>
          <a:p>
            <a:r>
              <a:rPr lang="ru-RU" b="1" dirty="0"/>
              <a:t>Недостатки коммутации пакетов</a:t>
            </a:r>
            <a:r>
              <a:rPr lang="ru-RU" dirty="0"/>
              <a:t>: неопределенность скорости передачи данных между абонентами сети, обусловленная тем, что задержки в очередях сети зависят от общей загрузки сети; переменная величина задержки пакетов данных, которая может быть достаточно продолжительной в моменты мгновенных перегрузок сети; возможные потери данных из-за переполнения буферов. </a:t>
            </a:r>
          </a:p>
          <a:p>
            <a:r>
              <a:rPr lang="ru-RU" dirty="0"/>
              <a:t>В настоящее время активно разрабатываются и внедряются методы, позволяющие преодолеть указанные недостатки, которые особенно остро проявляются для чувствительного к задержкам трафика, требующего при этом постоянной скорости передачи. Такие методы называются методами обеспечения качества обслуживания (</a:t>
            </a:r>
            <a:r>
              <a:rPr lang="ru-RU" dirty="0" err="1"/>
              <a:t>Quality</a:t>
            </a:r>
            <a:r>
              <a:rPr lang="ru-RU" dirty="0"/>
              <a:t> </a:t>
            </a:r>
            <a:r>
              <a:rPr lang="ru-RU" dirty="0" err="1"/>
              <a:t>of</a:t>
            </a:r>
            <a:r>
              <a:rPr lang="ru-RU" dirty="0"/>
              <a:t> </a:t>
            </a:r>
            <a:r>
              <a:rPr lang="ru-RU" dirty="0" err="1"/>
              <a:t>Service</a:t>
            </a:r>
            <a:r>
              <a:rPr lang="ru-RU" dirty="0"/>
              <a:t>, </a:t>
            </a:r>
            <a:r>
              <a:rPr lang="ru-RU" dirty="0" err="1"/>
              <a:t>QoS</a:t>
            </a:r>
            <a:r>
              <a:rPr lang="ru-RU" dirty="0"/>
              <a:t>).</a:t>
            </a:r>
          </a:p>
        </p:txBody>
      </p:sp>
    </p:spTree>
    <p:extLst>
      <p:ext uri="{BB962C8B-B14F-4D97-AF65-F5344CB8AC3E}">
        <p14:creationId xmlns:p14="http://schemas.microsoft.com/office/powerpoint/2010/main" val="1177102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1379" y="1085231"/>
            <a:ext cx="6640513" cy="524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5275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mc:AlternateContent xmlns:mc="http://schemas.openxmlformats.org/markup-compatibility/2006" xmlns:a14="http://schemas.microsoft.com/office/drawing/2010/main">
        <mc:Choice Requires="a14">
          <p:sp>
            <p:nvSpPr>
              <p:cNvPr id="3" name="Прямоугольник 2"/>
              <p:cNvSpPr/>
              <p:nvPr/>
            </p:nvSpPr>
            <p:spPr>
              <a:xfrm>
                <a:off x="2286000" y="2820821"/>
                <a:ext cx="4572000" cy="1216359"/>
              </a:xfrm>
              <a:prstGeom prst="rect">
                <a:avLst/>
              </a:prstGeom>
            </p:spPr>
            <p:txBody>
              <a:bodyPr>
                <a:spAutoFit/>
              </a:bodyPr>
              <a:lstStyle/>
              <a:p>
                <a:r>
                  <a:rPr lang="ru-RU" dirty="0"/>
                  <a:t>Общее время передачи данных в сети с коммутацией каналов</a:t>
                </a:r>
              </a:p>
              <a:p>
                <a:r>
                  <a:rPr lang="ru-RU" dirty="0"/>
                  <a:t> </a:t>
                </a:r>
              </a:p>
              <a:p>
                <a:pPr/>
                <a14:m>
                  <m:oMathPara xmlns:m="http://schemas.openxmlformats.org/officeDocument/2006/math">
                    <m:oMathParaPr>
                      <m:jc m:val="centerGroup"/>
                    </m:oMathParaPr>
                    <m:oMath xmlns:m="http://schemas.openxmlformats.org/officeDocument/2006/math">
                      <m:sSub>
                        <m:sSubPr>
                          <m:ctrlPr>
                            <a:rPr lang="ru-RU" i="1">
                              <a:latin typeface="Cambria Math" panose="02040503050406030204" pitchFamily="18" charset="0"/>
                            </a:rPr>
                          </m:ctrlPr>
                        </m:sSubPr>
                        <m:e>
                          <m:r>
                            <a:rPr lang="en-US" i="1">
                              <a:latin typeface="Cambria Math" panose="02040503050406030204" pitchFamily="18" charset="0"/>
                            </a:rPr>
                            <m:t>𝑡</m:t>
                          </m:r>
                        </m:e>
                        <m:sub>
                          <m:r>
                            <a:rPr lang="ru-RU" i="1">
                              <a:latin typeface="Cambria Math" panose="02040503050406030204" pitchFamily="18" charset="0"/>
                            </a:rPr>
                            <m:t>общ</m:t>
                          </m:r>
                        </m:sub>
                      </m:sSub>
                      <m:r>
                        <a:rPr lang="ru-RU" i="1">
                          <a:latin typeface="Cambria Math" panose="02040503050406030204" pitchFamily="18" charset="0"/>
                        </a:rPr>
                        <m:t>=</m:t>
                      </m:r>
                      <m:sSub>
                        <m:sSubPr>
                          <m:ctrlPr>
                            <a:rPr lang="ru-RU" i="1">
                              <a:latin typeface="Cambria Math" panose="02040503050406030204" pitchFamily="18" charset="0"/>
                            </a:rPr>
                          </m:ctrlPr>
                        </m:sSubPr>
                        <m:e>
                          <m:r>
                            <a:rPr lang="en-US" i="1">
                              <a:latin typeface="Cambria Math" panose="02040503050406030204" pitchFamily="18" charset="0"/>
                            </a:rPr>
                            <m:t>𝑡</m:t>
                          </m:r>
                        </m:e>
                        <m:sub>
                          <m:r>
                            <a:rPr lang="ru-RU" i="1">
                              <a:latin typeface="Cambria Math" panose="02040503050406030204" pitchFamily="18" charset="0"/>
                            </a:rPr>
                            <m:t>𝑐</m:t>
                          </m:r>
                        </m:sub>
                      </m:sSub>
                      <m:r>
                        <a:rPr lang="ru-RU" i="1">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𝑡</m:t>
                          </m:r>
                        </m:e>
                        <m:sub>
                          <m:r>
                            <a:rPr lang="ru-RU" i="1">
                              <a:latin typeface="Cambria Math" panose="02040503050406030204" pitchFamily="18" charset="0"/>
                            </a:rPr>
                            <m:t>к, </m:t>
                          </m:r>
                        </m:sub>
                      </m:sSub>
                      <m:r>
                        <a:rPr lang="ru-RU" i="1">
                          <a:latin typeface="Cambria Math" panose="02040503050406030204" pitchFamily="18" charset="0"/>
                        </a:rPr>
                        <m:t> с</m:t>
                      </m:r>
                    </m:oMath>
                  </m:oMathPara>
                </a14:m>
                <a:endParaRPr lang="ru-RU"/>
              </a:p>
            </p:txBody>
          </p:sp>
        </mc:Choice>
        <mc:Fallback xmlns="">
          <p:sp>
            <p:nvSpPr>
              <p:cNvPr id="3" name="Прямоугольник 2"/>
              <p:cNvSpPr>
                <a:spLocks noRot="1" noChangeAspect="1" noMove="1" noResize="1" noEditPoints="1" noAdjustHandles="1" noChangeArrowheads="1" noChangeShapeType="1" noTextEdit="1"/>
              </p:cNvSpPr>
              <p:nvPr/>
            </p:nvSpPr>
            <p:spPr>
              <a:xfrm>
                <a:off x="2286000" y="2820821"/>
                <a:ext cx="4572000" cy="1216359"/>
              </a:xfrm>
              <a:prstGeom prst="rect">
                <a:avLst/>
              </a:prstGeom>
              <a:blipFill rotWithShape="1">
                <a:blip r:embed="rId2"/>
                <a:stretch>
                  <a:fillRect l="-1067" t="-2513" b="-2010"/>
                </a:stretch>
              </a:blipFill>
            </p:spPr>
            <p:txBody>
              <a:bodyPr/>
              <a:lstStyle/>
              <a:p>
                <a:r>
                  <a:rPr lang="ru-RU">
                    <a:noFill/>
                  </a:rPr>
                  <a:t> </a:t>
                </a:r>
              </a:p>
            </p:txBody>
          </p:sp>
        </mc:Fallback>
      </mc:AlternateContent>
    </p:spTree>
    <p:extLst>
      <p:ext uri="{BB962C8B-B14F-4D97-AF65-F5344CB8AC3E}">
        <p14:creationId xmlns:p14="http://schemas.microsoft.com/office/powerpoint/2010/main" val="3232226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663418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Содержание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2492990"/>
          </a:xfrm>
          <a:prstGeom prst="rect">
            <a:avLst/>
          </a:prstGeom>
        </p:spPr>
        <p:txBody>
          <a:bodyPr wrap="square">
            <a:spAutoFit/>
          </a:bodyPr>
          <a:lstStyle/>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Введение </a:t>
            </a:r>
          </a:p>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Понятие компьютерной сети</a:t>
            </a:r>
          </a:p>
          <a:p>
            <a:r>
              <a:rPr lang="ru-RU" sz="2000" i="1" dirty="0"/>
              <a:t> </a:t>
            </a:r>
            <a:r>
              <a:rPr lang="ru-RU" sz="2000" i="1" dirty="0" smtClean="0"/>
              <a:t>3 Эволюция </a:t>
            </a:r>
            <a:r>
              <a:rPr lang="ru-RU" sz="2000" i="1" dirty="0"/>
              <a:t>компьютерных сетей.</a:t>
            </a:r>
            <a:endParaRPr lang="ru-RU" sz="2000" dirty="0"/>
          </a:p>
          <a:p>
            <a:r>
              <a:rPr lang="ru-RU" sz="2000" i="1" dirty="0" smtClean="0"/>
              <a:t>4. </a:t>
            </a:r>
            <a:r>
              <a:rPr lang="ru-RU" sz="2000" i="1" dirty="0"/>
              <a:t>Классификация компьютерных сетей.</a:t>
            </a:r>
            <a:endParaRPr lang="ru-RU" sz="2000" dirty="0"/>
          </a:p>
          <a:p>
            <a:r>
              <a:rPr lang="ru-RU" sz="2000" i="1" dirty="0" smtClean="0"/>
              <a:t>5. </a:t>
            </a:r>
            <a:r>
              <a:rPr lang="ru-RU" sz="2000" i="1" dirty="0"/>
              <a:t>Физические проводники сигналов (классификация, оценка качества).</a:t>
            </a:r>
            <a:endParaRPr lang="ru-RU" sz="2000" dirty="0"/>
          </a:p>
          <a:p>
            <a:pPr marL="457200" indent="-457200">
              <a:buAutoNum type="arabicPeriod"/>
            </a:pP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pPr marL="457200" indent="-457200">
              <a:buAutoNum type="arabicPeriod"/>
            </a:pPr>
            <a:endParaRPr lang="ru-RU" sz="2000" b="1" dirty="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1874207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По завершению урока Вы будете знать:</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1877437"/>
          </a:xfrm>
          <a:prstGeom prst="rect">
            <a:avLst/>
          </a:prstGeom>
        </p:spPr>
        <p:txBody>
          <a:bodyPr wrap="square">
            <a:spAutoFit/>
          </a:bodyPr>
          <a:lstStyle/>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Теория такая то </a:t>
            </a:r>
          </a:p>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Принципы такие то</a:t>
            </a:r>
          </a:p>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Инструменты такие </a:t>
            </a:r>
          </a:p>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a:t>
            </a:r>
          </a:p>
          <a:p>
            <a:pPr marL="457200" indent="-457200">
              <a:buAutoNum type="arabicPeriod"/>
            </a:pPr>
            <a:endParaRPr lang="ru-RU" sz="2000" b="1" dirty="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2619078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 name="Прямоугольник 3"/>
          <p:cNvSpPr/>
          <p:nvPr/>
        </p:nvSpPr>
        <p:spPr>
          <a:xfrm>
            <a:off x="234176" y="741282"/>
            <a:ext cx="7638585" cy="646331"/>
          </a:xfrm>
          <a:prstGeom prst="rect">
            <a:avLst/>
          </a:prstGeom>
        </p:spPr>
        <p:txBody>
          <a:bodyPr wrap="square">
            <a:spAutoFit/>
          </a:bodyPr>
          <a:lstStyle/>
          <a:p>
            <a:r>
              <a:rPr lang="ru-RU" b="1" dirty="0"/>
              <a:t>Практическое задание 1 (1 и 2 часть). Время передачи данных в сетях с коммутацией пакетов и коммутацией каналов</a:t>
            </a:r>
            <a:endParaRPr lang="ru-RU" dirty="0"/>
          </a:p>
        </p:txBody>
      </p:sp>
      <p:sp>
        <p:nvSpPr>
          <p:cNvPr id="5" name="Прямоугольник 4"/>
          <p:cNvSpPr/>
          <p:nvPr/>
        </p:nvSpPr>
        <p:spPr>
          <a:xfrm>
            <a:off x="434897" y="1368884"/>
            <a:ext cx="8318809" cy="5078313"/>
          </a:xfrm>
          <a:prstGeom prst="rect">
            <a:avLst/>
          </a:prstGeom>
        </p:spPr>
        <p:txBody>
          <a:bodyPr wrap="square">
            <a:spAutoFit/>
          </a:bodyPr>
          <a:lstStyle/>
          <a:p>
            <a:r>
              <a:rPr lang="ru-RU" b="1" dirty="0"/>
              <a:t>Теоретическая часть</a:t>
            </a:r>
            <a:endParaRPr lang="ru-RU" dirty="0"/>
          </a:p>
          <a:p>
            <a:r>
              <a:rPr lang="ru-RU" dirty="0"/>
              <a:t>Для доставки сообщений в сетях электросвязи могут </a:t>
            </a:r>
            <a:r>
              <a:rPr lang="ru-RU" b="1" i="1" dirty="0"/>
              <a:t>быть уста­новлены соединения двух типов – долговременные и оперативные.</a:t>
            </a:r>
            <a:endParaRPr lang="ru-RU" dirty="0"/>
          </a:p>
          <a:p>
            <a:r>
              <a:rPr lang="ru-RU" dirty="0"/>
              <a:t>Известны </a:t>
            </a:r>
            <a:r>
              <a:rPr lang="ru-RU" b="1" i="1" dirty="0"/>
              <a:t>два основных принципа оперативной коммутации:</a:t>
            </a:r>
            <a:endParaRPr lang="ru-RU" dirty="0"/>
          </a:p>
          <a:p>
            <a:r>
              <a:rPr lang="ru-RU" b="1" i="1" dirty="0"/>
              <a:t>- непосредственное соединение;</a:t>
            </a:r>
            <a:endParaRPr lang="ru-RU" dirty="0"/>
          </a:p>
          <a:p>
            <a:r>
              <a:rPr lang="ru-RU" b="1" i="1" dirty="0"/>
              <a:t>- соединение с накоплением информации.</a:t>
            </a:r>
            <a:endParaRPr lang="ru-RU" dirty="0"/>
          </a:p>
          <a:p>
            <a:r>
              <a:rPr lang="ru-RU" i="1" dirty="0"/>
              <a:t>При непосредственном соединении </a:t>
            </a:r>
            <a:r>
              <a:rPr lang="ru-RU" dirty="0"/>
              <a:t>осуществляется </a:t>
            </a:r>
            <a:r>
              <a:rPr lang="ru-RU" i="1" dirty="0"/>
              <a:t>физическое соединение</a:t>
            </a:r>
            <a:r>
              <a:rPr lang="ru-RU" dirty="0"/>
              <a:t> входящих в узел коммутации (УК) каналов с соответствующими адресу исходящими каналами (аналоговая).</a:t>
            </a:r>
          </a:p>
          <a:p>
            <a:r>
              <a:rPr lang="ru-RU" dirty="0"/>
              <a:t> </a:t>
            </a:r>
            <a:r>
              <a:rPr lang="ru-RU" i="1" dirty="0"/>
              <a:t>При соединении с накоплением </a:t>
            </a:r>
            <a:r>
              <a:rPr lang="ru-RU" dirty="0"/>
              <a:t>сигналы из входящих в УК кана­лов сначала записываются в запоминающее устройство (ЗУ), а затем поступают в исходящие каналы по мере их освобождения (цифровая).</a:t>
            </a:r>
          </a:p>
          <a:p>
            <a:r>
              <a:rPr lang="ru-RU" b="1" i="1" dirty="0"/>
              <a:t>При передаче сообщений используются следующие основные виды коммутаций:</a:t>
            </a:r>
            <a:r>
              <a:rPr lang="ru-RU" dirty="0"/>
              <a:t> коммутация каналов КК, коммутация сообщений КС, коммутация пакетов КП, гибридная коммутация ГК, адаптивная коммутация. </a:t>
            </a:r>
          </a:p>
          <a:p>
            <a:r>
              <a:rPr lang="ru-RU" b="1" dirty="0"/>
              <a:t>Коммутация каналов</a:t>
            </a:r>
            <a:r>
              <a:rPr lang="ru-RU" b="1" i="1" dirty="0"/>
              <a:t> </a:t>
            </a:r>
            <a:r>
              <a:rPr lang="ru-RU" b="1" dirty="0"/>
              <a:t>– это совокупность операций по соедине­нию каналов для получения сквозного физического канала</a:t>
            </a:r>
            <a:r>
              <a:rPr lang="ru-RU" b="1" i="1" dirty="0"/>
              <a:t> </a:t>
            </a:r>
            <a:r>
              <a:rPr lang="ru-RU" b="1" dirty="0"/>
              <a:t>между оконечными пунктами через узлы коммутаций.</a:t>
            </a:r>
            <a:endParaRPr lang="ru-RU" dirty="0"/>
          </a:p>
        </p:txBody>
      </p:sp>
    </p:spTree>
    <p:extLst>
      <p:ext uri="{BB962C8B-B14F-4D97-AF65-F5344CB8AC3E}">
        <p14:creationId xmlns:p14="http://schemas.microsoft.com/office/powerpoint/2010/main" val="1178096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3" name="Прямоугольник 2"/>
          <p:cNvSpPr/>
          <p:nvPr/>
        </p:nvSpPr>
        <p:spPr>
          <a:xfrm>
            <a:off x="457201" y="1537274"/>
            <a:ext cx="7961970" cy="3970318"/>
          </a:xfrm>
          <a:prstGeom prst="rect">
            <a:avLst/>
          </a:prstGeom>
        </p:spPr>
        <p:txBody>
          <a:bodyPr wrap="square">
            <a:spAutoFit/>
          </a:bodyPr>
          <a:lstStyle/>
          <a:p>
            <a:r>
              <a:rPr lang="ru-RU" b="1" i="1" dirty="0"/>
              <a:t>При коммутации каналов сначала организуется сквозной канал между абонентами через УК, а затем происходит передача сообщений.</a:t>
            </a:r>
            <a:r>
              <a:rPr lang="ru-RU" dirty="0"/>
              <a:t> Установленное соединение ликвидируется после соответст­вующего решения абонентов.</a:t>
            </a:r>
          </a:p>
          <a:p>
            <a:r>
              <a:rPr lang="ru-RU" dirty="0"/>
              <a:t>Сеть, изображенная на рис. 1, работает по технологии коммутации каналов, то узел 1, чтобы передать данные узлу 7, сначала должен передать специальный запрос на установление соединения коммутатору A, указав адрес назначения 7. Коммутатор А должен выбрать маршрут образования составного канала, а затем передать запрос следующему коммутатору, в данном случае E. Затем коммутатор E передает запрос коммутатору F, а тот, в свою очередь, передает запрос узлу 7. Если узел 7 принимает запрос на установление соединения, он направляет по уже установленному каналу ответ исходному узлу, после чего составной канал считается </a:t>
            </a:r>
            <a:r>
              <a:rPr lang="ru-RU" dirty="0" err="1"/>
              <a:t>скоммутированным</a:t>
            </a:r>
            <a:r>
              <a:rPr lang="ru-RU" dirty="0"/>
              <a:t>, и узлы 1 и 7 могут обмениваться по нему данными.</a:t>
            </a:r>
          </a:p>
        </p:txBody>
      </p:sp>
    </p:spTree>
    <p:extLst>
      <p:ext uri="{BB962C8B-B14F-4D97-AF65-F5344CB8AC3E}">
        <p14:creationId xmlns:p14="http://schemas.microsoft.com/office/powerpoint/2010/main" val="2427339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pic>
        <p:nvPicPr>
          <p:cNvPr id="1026" name="Рисунок 1" descr="https://www.raisecom.su/images/43426730092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8025" y="111512"/>
            <a:ext cx="3248025" cy="21621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Рисунок 2" descr="https://www.raisecom.su/images/10810840623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4127" y="2619375"/>
            <a:ext cx="4619625" cy="33528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4" name="Rectangle 4"/>
          <p:cNvSpPr>
            <a:spLocks noChangeArrowheads="1"/>
          </p:cNvSpPr>
          <p:nvPr/>
        </p:nvSpPr>
        <p:spPr bwMode="auto">
          <a:xfrm>
            <a:off x="0" y="2619375"/>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Рис 1.  Общая структура сети с коммутацией абонентов</a:t>
            </a:r>
            <a:endParaRPr kumimoji="0" lang="ru-RU" altLang="ru-RU" sz="600" b="0" i="0" u="none" strike="noStrike" cap="none" normalizeH="0" baseline="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5"/>
          <p:cNvSpPr>
            <a:spLocks noChangeArrowheads="1"/>
          </p:cNvSpPr>
          <p:nvPr/>
        </p:nvSpPr>
        <p:spPr bwMode="auto">
          <a:xfrm>
            <a:off x="0" y="5972175"/>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Рис. 2.  Установление составного канала</a:t>
            </a: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20717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3" name="Прямоугольник 2"/>
          <p:cNvSpPr/>
          <p:nvPr/>
        </p:nvSpPr>
        <p:spPr>
          <a:xfrm>
            <a:off x="256477" y="1537274"/>
            <a:ext cx="8307659" cy="3970318"/>
          </a:xfrm>
          <a:prstGeom prst="rect">
            <a:avLst/>
          </a:prstGeom>
        </p:spPr>
        <p:txBody>
          <a:bodyPr wrap="square">
            <a:spAutoFit/>
          </a:bodyPr>
          <a:lstStyle/>
          <a:p>
            <a:r>
              <a:rPr lang="ru-RU" dirty="0"/>
              <a:t>Условием того, что несколько физических каналов при последовательном соединении образуют единый физический канал, является </a:t>
            </a:r>
            <a:r>
              <a:rPr lang="ru-RU" b="1" i="1" dirty="0"/>
              <a:t>равенство скоростей передачи данных в каждом из составляющих физических каналов</a:t>
            </a:r>
            <a:r>
              <a:rPr lang="ru-RU" dirty="0"/>
              <a:t>. Равенство скоростей означает, что </a:t>
            </a:r>
            <a:r>
              <a:rPr lang="ru-RU" b="1" i="1" dirty="0"/>
              <a:t>коммутаторы такой сети не должны буферизовать передаваемые данные. </a:t>
            </a:r>
            <a:endParaRPr lang="ru-RU" dirty="0"/>
          </a:p>
          <a:p>
            <a:r>
              <a:rPr lang="ru-RU" b="1" dirty="0"/>
              <a:t>Достоинства коммутации каналов</a:t>
            </a:r>
            <a:endParaRPr lang="ru-RU" dirty="0"/>
          </a:p>
          <a:p>
            <a:pPr lvl="0"/>
            <a:r>
              <a:rPr lang="ru-RU" dirty="0"/>
              <a:t>Постоянная и известная скорость передачи данных по установленному между конечными узлами каналу. Это дает пользователю сети возможности на основе заранее произведенной оценки необходимой для качественной передачи данных пропускной способности установить в сети канал нужной скорости.</a:t>
            </a:r>
          </a:p>
          <a:p>
            <a:pPr lvl="0"/>
            <a:r>
              <a:rPr lang="ru-RU" dirty="0"/>
              <a:t>Низкий и постоянный уровень задержки передачи данных через сеть. Это позволяет качественно передавать данные, чувствительные к задержкам (называемые также трафиком реального времени) — голос, видео, различную технологическую информацию.</a:t>
            </a:r>
          </a:p>
        </p:txBody>
      </p:sp>
    </p:spTree>
    <p:extLst>
      <p:ext uri="{BB962C8B-B14F-4D97-AF65-F5344CB8AC3E}">
        <p14:creationId xmlns:p14="http://schemas.microsoft.com/office/powerpoint/2010/main" val="2745463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3" name="Прямоугольник 2"/>
          <p:cNvSpPr/>
          <p:nvPr/>
        </p:nvSpPr>
        <p:spPr>
          <a:xfrm>
            <a:off x="323385" y="850121"/>
            <a:ext cx="8631044" cy="5355312"/>
          </a:xfrm>
          <a:prstGeom prst="rect">
            <a:avLst/>
          </a:prstGeom>
        </p:spPr>
        <p:txBody>
          <a:bodyPr wrap="square">
            <a:spAutoFit/>
          </a:bodyPr>
          <a:lstStyle/>
          <a:p>
            <a:r>
              <a:rPr lang="ru-RU" b="1" dirty="0"/>
              <a:t>Недостатки коммутации каналов</a:t>
            </a:r>
            <a:r>
              <a:rPr lang="ru-RU" dirty="0"/>
              <a:t>: </a:t>
            </a:r>
          </a:p>
          <a:p>
            <a:pPr lvl="0"/>
            <a:r>
              <a:rPr lang="ru-RU" dirty="0"/>
              <a:t>Отказ сети в обслуживании запроса на установление соединения. Такая ситуация может сложиться из-за того, что на некотором участке сети соединение нужно установить вдоль канала, через который уже проходит максимально возможное количество информационных потоков. Отказ может случиться и на конечном участке составного канала — например, если абонент способен поддерживать только одно соединение, что характерно для многих телефонных сетей. При поступлении второго вызова к уже разговаривающему абоненту сеть передает вызывающему абоненту короткие гудки — сигнал "занято". </a:t>
            </a:r>
          </a:p>
          <a:p>
            <a:pPr lvl="0"/>
            <a:r>
              <a:rPr lang="ru-RU" dirty="0"/>
              <a:t>Нерациональное использование пропускной способности физических каналов. Та часть пропускной способности, которая отводится составному каналу после установления соединения, предоставляется ему на все время, т.е. до тех пор, пока соединение не будет разорвано. Однако абонентам не всегда нужна пропускная способность канала во время соединения, например в телефонном разговоре могут быть паузы, еще более неравномерным во времени является взаимодействие компьютеров. Невозможность динамического перераспределения пропускной способности представляет собой принципиальное ограничение сети с коммутацией каналов, так как единицей коммутации здесь является информационный поток в целом.</a:t>
            </a:r>
          </a:p>
        </p:txBody>
      </p:sp>
    </p:spTree>
    <p:extLst>
      <p:ext uri="{BB962C8B-B14F-4D97-AF65-F5344CB8AC3E}">
        <p14:creationId xmlns:p14="http://schemas.microsoft.com/office/powerpoint/2010/main" val="3569324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3" name="Прямоугольник 2"/>
          <p:cNvSpPr/>
          <p:nvPr/>
        </p:nvSpPr>
        <p:spPr>
          <a:xfrm>
            <a:off x="278780" y="1323410"/>
            <a:ext cx="8385718" cy="4801314"/>
          </a:xfrm>
          <a:prstGeom prst="rect">
            <a:avLst/>
          </a:prstGeom>
        </p:spPr>
        <p:txBody>
          <a:bodyPr wrap="square">
            <a:spAutoFit/>
          </a:bodyPr>
          <a:lstStyle/>
          <a:p>
            <a:pPr lvl="0"/>
            <a:r>
              <a:rPr lang="ru-RU" dirty="0"/>
              <a:t>Обязательная задержка перед передачей данных из-за фазы установления соединения.</a:t>
            </a:r>
            <a:br>
              <a:rPr lang="ru-RU" dirty="0"/>
            </a:br>
            <a:r>
              <a:rPr lang="ru-RU" dirty="0"/>
              <a:t>Достоинства и недостатки любой сетевой технологии относительны. В определенных ситуациях на первый план выходят достоинства, а недостатки становятся несущественными. Так, техника коммутации каналов хорошо работает в тех случаях, когда нужно передавать только трафик телефонных разговоров. Здесь с невозможностью "вырезать" паузы из разговора и более рационально использовать магистральные физические каналы между коммутаторами можно мириться. А вот при передаче очень неравномерного компьютерного трафика эта нерациональность уже выходит на первый план.</a:t>
            </a:r>
          </a:p>
          <a:p>
            <a:r>
              <a:rPr lang="ru-RU" b="1" dirty="0"/>
              <a:t>Коммутация пакетов</a:t>
            </a:r>
            <a:r>
              <a:rPr lang="ru-RU" b="1" i="1" dirty="0"/>
              <a:t> –</a:t>
            </a:r>
            <a:r>
              <a:rPr lang="ru-RU" b="1" dirty="0"/>
              <a:t> способ коммутации, при котором сообщение делится на части определенного формата – пакеты, принимаемые, накапливаемые и передаваемые как самостоятельные сообщения по принципу, принятому для коммутации сообщений.</a:t>
            </a:r>
            <a:endParaRPr lang="ru-RU" dirty="0"/>
          </a:p>
          <a:p>
            <a:r>
              <a:rPr lang="ru-RU" dirty="0"/>
              <a:t>Каждый пакет снабжается заголовком, в котором указывается адресная информация, необходимая для доставки пакета на узел назначения, а также номер пакета, который будет использоваться узлом назначения для сборки сообщения.</a:t>
            </a:r>
          </a:p>
        </p:txBody>
      </p:sp>
    </p:spTree>
    <p:extLst>
      <p:ext uri="{BB962C8B-B14F-4D97-AF65-F5344CB8AC3E}">
        <p14:creationId xmlns:p14="http://schemas.microsoft.com/office/powerpoint/2010/main" val="1258574256"/>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2242</TotalTime>
  <Words>809</Words>
  <Application>Microsoft Office PowerPoint</Application>
  <PresentationFormat>Экран (4:3)</PresentationFormat>
  <Paragraphs>55</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Calibri Light</vt:lpstr>
      <vt:lpstr>Cambria Math</vt:lpstr>
      <vt:lpstr>Times New Roman</vt:lpstr>
      <vt:lpstr>Тема Office</vt:lpstr>
      <vt:lpstr>Сетевые технологии </vt:lpstr>
      <vt:lpstr>Содержание</vt:lpstr>
      <vt:lpstr>По завершению урока Вы будете знать:</vt:lpstr>
      <vt:lpstr>Введение</vt:lpstr>
      <vt:lpstr>Введение</vt:lpstr>
      <vt:lpstr>Введение</vt:lpstr>
      <vt:lpstr>Введение</vt:lpstr>
      <vt:lpstr>Введение</vt:lpstr>
      <vt:lpstr>Введение</vt:lpstr>
      <vt:lpstr>Введение</vt:lpstr>
      <vt:lpstr>Введение</vt:lpstr>
      <vt:lpstr>Введение</vt:lpstr>
      <vt:lpstr>Введение</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Alisher Omar</dc:creator>
  <cp:lastModifiedBy>User</cp:lastModifiedBy>
  <cp:revision>284</cp:revision>
  <dcterms:created xsi:type="dcterms:W3CDTF">2017-10-09T05:58:02Z</dcterms:created>
  <dcterms:modified xsi:type="dcterms:W3CDTF">2022-09-12T14:38:55Z</dcterms:modified>
</cp:coreProperties>
</file>