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76" r:id="rId4"/>
    <p:sldId id="275" r:id="rId5"/>
    <p:sldId id="272" r:id="rId6"/>
    <p:sldId id="277" r:id="rId7"/>
    <p:sldId id="279" r:id="rId8"/>
    <p:sldId id="278" r:id="rId9"/>
    <p:sldId id="281" r:id="rId10"/>
    <p:sldId id="280" r:id="rId11"/>
    <p:sldId id="283" r:id="rId12"/>
    <p:sldId id="282" r:id="rId13"/>
    <p:sldId id="284" r:id="rId14"/>
    <p:sldId id="274" r:id="rId15"/>
    <p:sldId id="285"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64" autoAdjust="0"/>
    <p:restoredTop sz="94660"/>
  </p:normalViewPr>
  <p:slideViewPr>
    <p:cSldViewPr snapToGrid="0">
      <p:cViewPr>
        <p:scale>
          <a:sx n="85" d="100"/>
          <a:sy n="85" d="100"/>
        </p:scale>
        <p:origin x="-102" y="-5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9C778A-3B52-400E-B8B8-FCF0BB0568DE}" type="datetimeFigureOut">
              <a:rPr lang="en-US" smtClean="0"/>
              <a:t>8/20/2021</a:t>
            </a:fld>
            <a:endParaRPr lang="en-US"/>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0CA834-C85D-4321-A26E-942F650E8C8B}" type="slidenum">
              <a:rPr lang="en-US" smtClean="0"/>
              <a:t>‹#›</a:t>
            </a:fld>
            <a:endParaRPr lang="en-US"/>
          </a:p>
        </p:txBody>
      </p:sp>
    </p:spTree>
    <p:extLst>
      <p:ext uri="{BB962C8B-B14F-4D97-AF65-F5344CB8AC3E}">
        <p14:creationId xmlns:p14="http://schemas.microsoft.com/office/powerpoint/2010/main" val="1808952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96EC7E3-7CCD-42DE-BBD8-CF3883B27863}" type="slidenum">
              <a:rPr lang="ru-RU" smtClean="0"/>
              <a:pPr/>
              <a:t>14</a:t>
            </a:fld>
            <a:endParaRPr lang="ru-RU"/>
          </a:p>
        </p:txBody>
      </p:sp>
    </p:spTree>
    <p:extLst>
      <p:ext uri="{BB962C8B-B14F-4D97-AF65-F5344CB8AC3E}">
        <p14:creationId xmlns:p14="http://schemas.microsoft.com/office/powerpoint/2010/main" val="518455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96EC7E3-7CCD-42DE-BBD8-CF3883B27863}" type="slidenum">
              <a:rPr lang="ru-RU" smtClean="0"/>
              <a:pPr/>
              <a:t>15</a:t>
            </a:fld>
            <a:endParaRPr lang="ru-RU"/>
          </a:p>
        </p:txBody>
      </p:sp>
    </p:spTree>
    <p:extLst>
      <p:ext uri="{BB962C8B-B14F-4D97-AF65-F5344CB8AC3E}">
        <p14:creationId xmlns:p14="http://schemas.microsoft.com/office/powerpoint/2010/main" val="518455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20.08.2021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834314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20.08.2021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148252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20.08.2021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7176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20.08.2021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531804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708CAD-A79B-4FF2-A2AD-8FFCB2A3D2EB}" type="datetimeFigureOut">
              <a:rPr lang="ru-RU" smtClean="0"/>
              <a:t>20.08.2021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548279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B708CAD-A79B-4FF2-A2AD-8FFCB2A3D2EB}" type="datetimeFigureOut">
              <a:rPr lang="ru-RU" smtClean="0"/>
              <a:t>20.08.2021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355765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B708CAD-A79B-4FF2-A2AD-8FFCB2A3D2EB}" type="datetimeFigureOut">
              <a:rPr lang="ru-RU" smtClean="0"/>
              <a:t>20.08.2021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1885163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B708CAD-A79B-4FF2-A2AD-8FFCB2A3D2EB}" type="datetimeFigureOut">
              <a:rPr lang="ru-RU" smtClean="0"/>
              <a:t>20.08.2021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437325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708CAD-A79B-4FF2-A2AD-8FFCB2A3D2EB}" type="datetimeFigureOut">
              <a:rPr lang="ru-RU" smtClean="0"/>
              <a:t>20.08.2021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1500876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708CAD-A79B-4FF2-A2AD-8FFCB2A3D2EB}" type="datetimeFigureOut">
              <a:rPr lang="ru-RU" smtClean="0"/>
              <a:t>20.08.2021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437308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708CAD-A79B-4FF2-A2AD-8FFCB2A3D2EB}" type="datetimeFigureOut">
              <a:rPr lang="ru-RU" smtClean="0"/>
              <a:t>20.08.2021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461165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708CAD-A79B-4FF2-A2AD-8FFCB2A3D2EB}" type="datetimeFigureOut">
              <a:rPr lang="ru-RU" smtClean="0"/>
              <a:t>20.08.2021</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96E53A-6968-4272-8BC2-4567D025D9BB}" type="slidenum">
              <a:rPr lang="ru-RU" smtClean="0"/>
              <a:t>‹#›</a:t>
            </a:fld>
            <a:endParaRPr lang="ru-RU"/>
          </a:p>
        </p:txBody>
      </p:sp>
    </p:spTree>
    <p:extLst>
      <p:ext uri="{BB962C8B-B14F-4D97-AF65-F5344CB8AC3E}">
        <p14:creationId xmlns:p14="http://schemas.microsoft.com/office/powerpoint/2010/main" val="24715551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hyperlink" Target="mailto:moldabaeyva@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94" y="0"/>
            <a:ext cx="9144000" cy="6858000"/>
          </a:xfrm>
          <a:prstGeom prst="rect">
            <a:avLst/>
          </a:prstGeom>
        </p:spPr>
      </p:pic>
      <p:sp>
        <p:nvSpPr>
          <p:cNvPr id="6" name="Заголовок 5"/>
          <p:cNvSpPr txBox="1">
            <a:spLocks noGrp="1"/>
          </p:cNvSpPr>
          <p:nvPr>
            <p:ph type="ctrTitle"/>
          </p:nvPr>
        </p:nvSpPr>
        <p:spPr>
          <a:xfrm>
            <a:off x="883509" y="2910373"/>
            <a:ext cx="7766221" cy="1089529"/>
          </a:xfrm>
          <a:prstGeom prst="rect">
            <a:avLst/>
          </a:prstGeom>
          <a:noFill/>
        </p:spPr>
        <p:txBody>
          <a:bodyPr wrap="square" rtlCol="0">
            <a:spAutoFit/>
          </a:bodyPr>
          <a:lstStyle/>
          <a:p>
            <a:r>
              <a:rPr lang="kk-KZ" sz="4400" b="1" i="1" dirty="0" smtClean="0">
                <a:solidFill>
                  <a:schemeClr val="bg1"/>
                </a:solidFill>
                <a:effectLst>
                  <a:outerShdw blurRad="38100" dist="38100" dir="2700000" algn="tl">
                    <a:srgbClr val="000000">
                      <a:alpha val="43137"/>
                    </a:srgbClr>
                  </a:outerShdw>
                </a:effectLst>
                <a:cs typeface="Times New Roman" panose="02020603050405020304" pitchFamily="18" charset="0"/>
              </a:rPr>
              <a:t>Сетевые технологии</a:t>
            </a:r>
            <a:r>
              <a:rPr lang="ru-RU" sz="4400" dirty="0" smtClean="0">
                <a:solidFill>
                  <a:schemeClr val="bg1"/>
                </a:solidFill>
                <a:cs typeface="Times New Roman" panose="02020603050405020304" pitchFamily="18" charset="0"/>
              </a:rPr>
              <a:t/>
            </a:r>
            <a:br>
              <a:rPr lang="ru-RU" sz="4400" dirty="0" smtClean="0">
                <a:solidFill>
                  <a:schemeClr val="bg1"/>
                </a:solidFill>
                <a:cs typeface="Times New Roman" panose="02020603050405020304" pitchFamily="18" charset="0"/>
              </a:rPr>
            </a:br>
            <a:endParaRPr lang="ru-RU" sz="2800" b="1" dirty="0"/>
          </a:p>
        </p:txBody>
      </p:sp>
      <p:pic>
        <p:nvPicPr>
          <p:cNvPr id="7" name="Рисунок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8460" y="785554"/>
            <a:ext cx="4178893" cy="947814"/>
          </a:xfrm>
          <a:prstGeom prst="rect">
            <a:avLst/>
          </a:prstGeom>
        </p:spPr>
      </p:pic>
      <p:sp>
        <p:nvSpPr>
          <p:cNvPr id="2" name="TextBox 1"/>
          <p:cNvSpPr txBox="1"/>
          <p:nvPr/>
        </p:nvSpPr>
        <p:spPr>
          <a:xfrm>
            <a:off x="1739899" y="3999902"/>
            <a:ext cx="6205495" cy="1969770"/>
          </a:xfrm>
          <a:prstGeom prst="rect">
            <a:avLst/>
          </a:prstGeom>
          <a:noFill/>
        </p:spPr>
        <p:txBody>
          <a:bodyPr wrap="square" rtlCol="0">
            <a:spAutoFit/>
          </a:bodyPr>
          <a:lstStyle/>
          <a:p>
            <a:pPr algn="ctr"/>
            <a:r>
              <a:rPr lang="ru-RU" sz="3200" dirty="0">
                <a:solidFill>
                  <a:schemeClr val="bg1"/>
                </a:solidFill>
                <a:cs typeface="Times New Roman" panose="02020603050405020304" pitchFamily="18" charset="0"/>
              </a:rPr>
              <a:t>Преподаватель: </a:t>
            </a:r>
            <a:r>
              <a:rPr lang="ru-RU" b="1" dirty="0" err="1" smtClean="0">
                <a:solidFill>
                  <a:schemeClr val="bg1"/>
                </a:solidFill>
              </a:rPr>
              <a:t>Куттыбаева</a:t>
            </a:r>
            <a:r>
              <a:rPr lang="ru-RU" b="1" dirty="0" smtClean="0">
                <a:solidFill>
                  <a:schemeClr val="bg1"/>
                </a:solidFill>
              </a:rPr>
              <a:t> </a:t>
            </a:r>
            <a:r>
              <a:rPr lang="ru-RU" b="1" dirty="0" err="1" smtClean="0">
                <a:solidFill>
                  <a:schemeClr val="bg1"/>
                </a:solidFill>
              </a:rPr>
              <a:t>Айнур</a:t>
            </a:r>
            <a:r>
              <a:rPr lang="ru-RU" b="1" dirty="0" smtClean="0">
                <a:solidFill>
                  <a:schemeClr val="bg1"/>
                </a:solidFill>
              </a:rPr>
              <a:t> </a:t>
            </a:r>
            <a:r>
              <a:rPr lang="ru-RU" b="1" dirty="0" err="1" smtClean="0">
                <a:solidFill>
                  <a:schemeClr val="bg1"/>
                </a:solidFill>
              </a:rPr>
              <a:t>Ермеккалиевна</a:t>
            </a:r>
            <a:r>
              <a:rPr lang="ru-RU" b="1" dirty="0" smtClean="0">
                <a:solidFill>
                  <a:schemeClr val="bg1"/>
                </a:solidFill>
              </a:rPr>
              <a:t>, </a:t>
            </a:r>
            <a:r>
              <a:rPr lang="ru-RU" b="1" dirty="0" err="1" smtClean="0">
                <a:solidFill>
                  <a:schemeClr val="bg1"/>
                </a:solidFill>
              </a:rPr>
              <a:t>канд.наук</a:t>
            </a:r>
            <a:r>
              <a:rPr lang="ru-RU" b="1" dirty="0">
                <a:solidFill>
                  <a:schemeClr val="bg1"/>
                </a:solidFill>
              </a:rPr>
              <a:t>, </a:t>
            </a:r>
            <a:r>
              <a:rPr lang="ru-RU" b="1" dirty="0" smtClean="0">
                <a:solidFill>
                  <a:schemeClr val="bg1"/>
                </a:solidFill>
              </a:rPr>
              <a:t>лектор </a:t>
            </a:r>
            <a:r>
              <a:rPr lang="ru-RU" b="1" dirty="0">
                <a:solidFill>
                  <a:schemeClr val="bg1"/>
                </a:solidFill>
              </a:rPr>
              <a:t>Кафедры </a:t>
            </a:r>
            <a:r>
              <a:rPr lang="ru-RU" b="1" dirty="0" smtClean="0">
                <a:solidFill>
                  <a:schemeClr val="bg1"/>
                </a:solidFill>
              </a:rPr>
              <a:t>«Электроники, телекоммуникации и космических технологии»</a:t>
            </a:r>
            <a:r>
              <a:rPr lang="en-US" b="1" dirty="0"/>
              <a:t/>
            </a:r>
            <a:br>
              <a:rPr lang="en-US" b="1" dirty="0"/>
            </a:br>
            <a:r>
              <a:rPr lang="ru-RU" b="1" dirty="0"/>
              <a:t/>
            </a:r>
            <a:br>
              <a:rPr lang="ru-RU" b="1" dirty="0"/>
            </a:br>
            <a:r>
              <a:rPr lang="en-US" b="1" dirty="0" smtClean="0">
                <a:hlinkClick r:id="rId4"/>
              </a:rPr>
              <a:t>ainur_k_75@mail.ru</a:t>
            </a:r>
            <a:r>
              <a:rPr lang="en-US" b="1" dirty="0"/>
              <a:t/>
            </a:r>
            <a:br>
              <a:rPr lang="en-US" b="1" dirty="0"/>
            </a:br>
            <a:endParaRPr lang="ru-RU" dirty="0"/>
          </a:p>
        </p:txBody>
      </p:sp>
    </p:spTree>
    <p:extLst>
      <p:ext uri="{BB962C8B-B14F-4D97-AF65-F5344CB8AC3E}">
        <p14:creationId xmlns:p14="http://schemas.microsoft.com/office/powerpoint/2010/main" val="3997840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Прямоугольник 25"/>
          <p:cNvSpPr/>
          <p:nvPr/>
        </p:nvSpPr>
        <p:spPr>
          <a:xfrm>
            <a:off x="303910" y="1262098"/>
            <a:ext cx="8307430" cy="338554"/>
          </a:xfrm>
          <a:prstGeom prst="rect">
            <a:avLst/>
          </a:prstGeom>
        </p:spPr>
        <p:txBody>
          <a:bodyPr wrap="square">
            <a:spAutoFit/>
          </a:bodyPr>
          <a:lstStyle/>
          <a:p>
            <a:r>
              <a:rPr lang="ru-RU" sz="1600" b="1" dirty="0" smtClean="0">
                <a:solidFill>
                  <a:schemeClr val="accent5">
                    <a:lumMod val="75000"/>
                  </a:schemeClr>
                </a:solidFill>
                <a:latin typeface="+mj-lt"/>
                <a:ea typeface="Calibri" panose="020F0502020204030204" pitchFamily="34" charset="0"/>
                <a:cs typeface="Times New Roman" panose="02020603050405020304" pitchFamily="18" charset="0"/>
              </a:rPr>
              <a:t>Текст</a:t>
            </a:r>
            <a:endParaRPr lang="ru-RU" sz="1600" b="1" dirty="0">
              <a:solidFill>
                <a:schemeClr val="accent5">
                  <a:lumMod val="75000"/>
                </a:schemeClr>
              </a:solidFill>
              <a:latin typeface="+mj-lt"/>
            </a:endParaRPr>
          </a:p>
        </p:txBody>
      </p:sp>
      <p:sp>
        <p:nvSpPr>
          <p:cNvPr id="3" name="Заголовок 2"/>
          <p:cNvSpPr>
            <a:spLocks noGrp="1"/>
          </p:cNvSpPr>
          <p:nvPr>
            <p:ph type="title"/>
          </p:nvPr>
        </p:nvSpPr>
        <p:spPr/>
        <p:txBody>
          <a:bodyPr/>
          <a:lstStyle/>
          <a:p>
            <a:endParaRPr lang="ru-RU"/>
          </a:p>
        </p:txBody>
      </p:sp>
      <p:sp>
        <p:nvSpPr>
          <p:cNvPr id="2" name="Прямоугольник 1"/>
          <p:cNvSpPr/>
          <p:nvPr/>
        </p:nvSpPr>
        <p:spPr>
          <a:xfrm>
            <a:off x="303910" y="1842119"/>
            <a:ext cx="8617066" cy="4401205"/>
          </a:xfrm>
          <a:prstGeom prst="rect">
            <a:avLst/>
          </a:prstGeom>
        </p:spPr>
        <p:txBody>
          <a:bodyPr wrap="square">
            <a:spAutoFit/>
          </a:bodyPr>
          <a:lstStyle/>
          <a:p>
            <a:r>
              <a:rPr lang="ru-RU" sz="1400" dirty="0"/>
              <a:t>Результатом влияния компьютерных сетей на остальные типы телекоммуникационных сетей стал процесс их конвергенции. Этот процесс начался достаточно давно, одним из первых признаков сближения стала передача телефонными сетями голоса в цифровой форме. Компьютерные сети также активно идут навстречу телекоммуникационным сетям, разрабатывая новые сервисы, которые ранее были прерогативой телефонных, радио и телевизионных сетей — сервисы IP-телефонии, радио- и видеовещания, ряд других. Процесс конвергенции продолжается, и о том, каким будет его конечный результат, с уверенностью пока говорить рано. Однако понимание истории развития сетей, описываемой в данной главе, делает более ясными основные проблемы, стоящие перед разработчиками компьютерных сетей.</a:t>
            </a:r>
          </a:p>
          <a:p>
            <a:r>
              <a:rPr lang="ru-RU" sz="1400" b="1" dirty="0"/>
              <a:t>Два корня компьютерных сетей</a:t>
            </a:r>
          </a:p>
          <a:p>
            <a:r>
              <a:rPr lang="ru-RU" sz="1400" i="1" dirty="0"/>
              <a:t>Список ключевых слов</a:t>
            </a:r>
            <a:r>
              <a:rPr lang="ru-RU" sz="1400" dirty="0"/>
              <a:t>: компьютерная сеть, или сеть передачи данных, система пакетной обработки, многотерминальная система разделения времени, закон Гроша.</a:t>
            </a:r>
          </a:p>
          <a:p>
            <a:r>
              <a:rPr lang="ru-RU" sz="1400" b="1" dirty="0"/>
              <a:t>Вычислительная и телекоммуникационная технологии</a:t>
            </a:r>
          </a:p>
          <a:p>
            <a:r>
              <a:rPr lang="ru-RU" sz="1400" dirty="0"/>
              <a:t>Компьютерные сети, которым посвящена данная книга, отнюдь не являются единственным видом сетей, созданным человеческой цивилизацией. Даже водопроводы Древнего Рима можно рассматривать как один из наиболее древних примеров сетей, покрывающих большие территории и обслуживающих многочисленных клиентов. Другой, менее экзотический пример — электрические сети. В них легко можно найти аналоги компонентов любой территориальной компьютерной сети: источникам информационных ресурсов соответствуют электростанции, магистралям — высоковольтные линии электропередач, сетям доступа — трансформаторные подстанции, клиентским терминалам — осветительные и бытовые электроприборы.</a:t>
            </a:r>
          </a:p>
        </p:txBody>
      </p:sp>
    </p:spTree>
    <p:extLst>
      <p:ext uri="{BB962C8B-B14F-4D97-AF65-F5344CB8AC3E}">
        <p14:creationId xmlns:p14="http://schemas.microsoft.com/office/powerpoint/2010/main" val="3616206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Прямоугольник 25"/>
          <p:cNvSpPr/>
          <p:nvPr/>
        </p:nvSpPr>
        <p:spPr>
          <a:xfrm>
            <a:off x="303910" y="1262098"/>
            <a:ext cx="8307430" cy="338554"/>
          </a:xfrm>
          <a:prstGeom prst="rect">
            <a:avLst/>
          </a:prstGeom>
        </p:spPr>
        <p:txBody>
          <a:bodyPr wrap="square">
            <a:spAutoFit/>
          </a:bodyPr>
          <a:lstStyle/>
          <a:p>
            <a:r>
              <a:rPr lang="ru-RU" sz="1600" b="1" dirty="0" smtClean="0">
                <a:solidFill>
                  <a:schemeClr val="accent5">
                    <a:lumMod val="75000"/>
                  </a:schemeClr>
                </a:solidFill>
                <a:latin typeface="+mj-lt"/>
                <a:ea typeface="Calibri" panose="020F0502020204030204" pitchFamily="34" charset="0"/>
                <a:cs typeface="Times New Roman" panose="02020603050405020304" pitchFamily="18" charset="0"/>
              </a:rPr>
              <a:t>Текст</a:t>
            </a:r>
            <a:endParaRPr lang="ru-RU" sz="1600" b="1" dirty="0">
              <a:solidFill>
                <a:schemeClr val="accent5">
                  <a:lumMod val="75000"/>
                </a:schemeClr>
              </a:solidFill>
              <a:latin typeface="+mj-lt"/>
            </a:endParaRPr>
          </a:p>
        </p:txBody>
      </p:sp>
      <p:sp>
        <p:nvSpPr>
          <p:cNvPr id="2" name="Прямоугольник 1"/>
          <p:cNvSpPr/>
          <p:nvPr/>
        </p:nvSpPr>
        <p:spPr>
          <a:xfrm>
            <a:off x="303910" y="1289727"/>
            <a:ext cx="8516705" cy="5047536"/>
          </a:xfrm>
          <a:prstGeom prst="rect">
            <a:avLst/>
          </a:prstGeom>
        </p:spPr>
        <p:txBody>
          <a:bodyPr wrap="square">
            <a:spAutoFit/>
          </a:bodyPr>
          <a:lstStyle/>
          <a:p>
            <a:r>
              <a:rPr lang="ru-RU" sz="1400" dirty="0"/>
              <a:t>Терминалы, выйдя за пределы вычислительного центра, рассредоточились по всему предприятию. И хотя вычислительная мощность оставалась полностью централизованной, некоторые функции — такие как ввод и вывод данных — стали распределенными. Подобные многотерминальные централизованные системы внешне уже были очень похожи на локальные вычислительные сети. Действительно, рядовой пользователь работу за терминалом </a:t>
            </a:r>
            <a:r>
              <a:rPr lang="ru-RU" sz="1400" dirty="0" err="1"/>
              <a:t>мэйнфрейма</a:t>
            </a:r>
            <a:r>
              <a:rPr lang="ru-RU" sz="1400" dirty="0"/>
              <a:t> воспринимал примерно так же, как сейчас он воспринимает работу за подключенным к сети персональным компьютером. Пользователь мог получить доступ к общим файлам и периферийным устройствам, при этом у него поддерживалась полная иллюзия единоличного владения компьютером, так как он мог запустить нужную ему программу в любой момент и почти сразу же получить результат. (Некоторые, далекие от вычислительной техники пользователи даже были уверены, что все вычисления выполняются внутри их дисплея.)</a:t>
            </a:r>
          </a:p>
          <a:p>
            <a:r>
              <a:rPr lang="ru-RU" sz="1400" dirty="0"/>
              <a:t>Многотерминальные системы, работающие в режиме разделения времени, стали первым шагом на пути создания локальных вычислительных сетей.</a:t>
            </a:r>
          </a:p>
          <a:p>
            <a:r>
              <a:rPr lang="ru-RU" sz="1400" dirty="0"/>
              <a:t>Однако до появления локальных сетей нужно было пройти еще большой путь, так как многотерминальные системы, хотя и имели внешние черты распределенных систем, все еще поддерживали централизованную обработку данных.</a:t>
            </a:r>
          </a:p>
          <a:p>
            <a:r>
              <a:rPr lang="ru-RU" sz="1400" dirty="0"/>
              <a:t>С другой стороны, и потребность предприятий в создании локальных сетей в это время еще не созрела — в одном здании просто нечего было объединять в сеть, так как из-за высокой стоимости вычислительной техники предприятия не могли себе позволить роскошь приобретения нескольких компьютеров. В этот период был справедлив так называемый </a:t>
            </a:r>
            <a:r>
              <a:rPr lang="ru-RU" sz="1400" b="1" dirty="0"/>
              <a:t>закон Гроша</a:t>
            </a:r>
            <a:r>
              <a:rPr lang="ru-RU" sz="1400" dirty="0"/>
              <a:t>, который эмпирически отражал уровень технологии того времени. В соответствии с этим законом производительность компьютера была пропорциональна квадрату его стоимости, отсюда следовало, что за одну и ту же сумму было выгоднее купить одну мощную машину, чем две менее мощных — их суммарная мощность оказывалась намного ниже мощности дорогой машины.</a:t>
            </a:r>
          </a:p>
        </p:txBody>
      </p:sp>
    </p:spTree>
    <p:extLst>
      <p:ext uri="{BB962C8B-B14F-4D97-AF65-F5344CB8AC3E}">
        <p14:creationId xmlns:p14="http://schemas.microsoft.com/office/powerpoint/2010/main" val="3649166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Прямоугольник 25"/>
          <p:cNvSpPr/>
          <p:nvPr/>
        </p:nvSpPr>
        <p:spPr>
          <a:xfrm>
            <a:off x="303910" y="1262098"/>
            <a:ext cx="8307430" cy="338554"/>
          </a:xfrm>
          <a:prstGeom prst="rect">
            <a:avLst/>
          </a:prstGeom>
        </p:spPr>
        <p:txBody>
          <a:bodyPr wrap="square">
            <a:spAutoFit/>
          </a:bodyPr>
          <a:lstStyle/>
          <a:p>
            <a:r>
              <a:rPr lang="ru-RU" sz="1600" b="1" dirty="0" smtClean="0">
                <a:solidFill>
                  <a:schemeClr val="accent5">
                    <a:lumMod val="75000"/>
                  </a:schemeClr>
                </a:solidFill>
                <a:latin typeface="+mj-lt"/>
                <a:ea typeface="Calibri" panose="020F0502020204030204" pitchFamily="34" charset="0"/>
                <a:cs typeface="Times New Roman" panose="02020603050405020304" pitchFamily="18" charset="0"/>
              </a:rPr>
              <a:t>Текст</a:t>
            </a:r>
            <a:endParaRPr lang="ru-RU" sz="1600" b="1" dirty="0">
              <a:solidFill>
                <a:schemeClr val="accent5">
                  <a:lumMod val="75000"/>
                </a:schemeClr>
              </a:solidFill>
              <a:latin typeface="+mj-lt"/>
            </a:endParaRPr>
          </a:p>
        </p:txBody>
      </p:sp>
      <p:sp>
        <p:nvSpPr>
          <p:cNvPr id="2" name="Прямоугольник 1"/>
          <p:cNvSpPr/>
          <p:nvPr/>
        </p:nvSpPr>
        <p:spPr>
          <a:xfrm>
            <a:off x="460027" y="1600652"/>
            <a:ext cx="8438646" cy="4832092"/>
          </a:xfrm>
          <a:prstGeom prst="rect">
            <a:avLst/>
          </a:prstGeom>
        </p:spPr>
        <p:txBody>
          <a:bodyPr wrap="square">
            <a:spAutoFit/>
          </a:bodyPr>
          <a:lstStyle/>
          <a:p>
            <a:r>
              <a:rPr lang="ru-RU" sz="1400" b="1" dirty="0"/>
              <a:t>Первые глобальные сети</a:t>
            </a:r>
          </a:p>
          <a:p>
            <a:r>
              <a:rPr lang="ru-RU" sz="1400" dirty="0"/>
              <a:t>А вот потребность в соединении компьютеров, находящихся на большом расстоянии друг от друга, к этому времени вполне назрела. Началось все с решения более простой задачи — доступа к компьютеру с терминалов, удаленных от него на многие сотни, а то и тысячи километров. Терминалы соединялись с компьютерами через телефонные сети с помощью модемов. Такие сети позволяли многочисленным пользователям получать удаленный доступ к разделяемым ресурсам нескольких мощных компьютеров класса </a:t>
            </a:r>
            <a:r>
              <a:rPr lang="ru-RU" sz="1400" dirty="0" err="1"/>
              <a:t>суперЭВМ</a:t>
            </a:r>
            <a:r>
              <a:rPr lang="ru-RU" sz="1400" dirty="0"/>
              <a:t>. Затем появились системы, в которых наряду с удаленными соединениями типа </a:t>
            </a:r>
            <a:r>
              <a:rPr lang="ru-RU" sz="1400" i="1" dirty="0"/>
              <a:t>терминал–компьютер</a:t>
            </a:r>
            <a:r>
              <a:rPr lang="ru-RU" sz="1400" dirty="0"/>
              <a:t> были реализованы и удаленные связи типа </a:t>
            </a:r>
            <a:r>
              <a:rPr lang="ru-RU" sz="1400" i="1" dirty="0"/>
              <a:t>компьютер–компьютер</a:t>
            </a:r>
            <a:r>
              <a:rPr lang="ru-RU" sz="1400" dirty="0"/>
              <a:t>.</a:t>
            </a:r>
          </a:p>
          <a:p>
            <a:r>
              <a:rPr lang="ru-RU" sz="1400" dirty="0"/>
              <a:t>Компьютеры получили возможность обмениваться данными в автоматическом режиме, что, собственно, и является базовым признаком любой вычислительной сети. На основе подобного механизма в первых сетях были реализованы службы обмена файлами, синхронизации баз данных, электронной почты и другие, ставшие теперь традиционными сетевые службы.</a:t>
            </a:r>
          </a:p>
          <a:p>
            <a:r>
              <a:rPr lang="ru-RU" sz="1400" dirty="0"/>
              <a:t>Итак, хронологически первыми появились </a:t>
            </a:r>
            <a:r>
              <a:rPr lang="ru-RU" sz="1400" b="1" dirty="0"/>
              <a:t>глобальные сети</a:t>
            </a:r>
            <a:r>
              <a:rPr lang="ru-RU" sz="1400" dirty="0"/>
              <a:t> (</a:t>
            </a:r>
            <a:r>
              <a:rPr lang="ru-RU" sz="1400" dirty="0" err="1"/>
              <a:t>Wide</a:t>
            </a:r>
            <a:r>
              <a:rPr lang="ru-RU" sz="1400" dirty="0"/>
              <a:t> </a:t>
            </a:r>
            <a:r>
              <a:rPr lang="ru-RU" sz="1400" dirty="0" err="1"/>
              <a:t>Area</a:t>
            </a:r>
            <a:r>
              <a:rPr lang="ru-RU" sz="1400" dirty="0"/>
              <a:t> </a:t>
            </a:r>
            <a:r>
              <a:rPr lang="ru-RU" sz="1400" dirty="0" err="1"/>
              <a:t>Networks</a:t>
            </a:r>
            <a:r>
              <a:rPr lang="ru-RU" sz="1400" dirty="0"/>
              <a:t>, WAN)</a:t>
            </a:r>
            <a:r>
              <a:rPr lang="ru-RU" sz="1400" dirty="0" err="1"/>
              <a:t>Wide</a:t>
            </a:r>
            <a:r>
              <a:rPr lang="ru-RU" sz="1400" dirty="0"/>
              <a:t> </a:t>
            </a:r>
            <a:r>
              <a:rPr lang="ru-RU" sz="1400" dirty="0" err="1"/>
              <a:t>Area</a:t>
            </a:r>
            <a:r>
              <a:rPr lang="ru-RU" sz="1400" dirty="0"/>
              <a:t> </a:t>
            </a:r>
            <a:r>
              <a:rPr lang="ru-RU" sz="1400" dirty="0" err="1"/>
              <a:t>Networks</a:t>
            </a:r>
            <a:r>
              <a:rPr lang="ru-RU" sz="1400" dirty="0"/>
              <a:t> (см. WAN), то есть сети, объединяющие территориально рассредоточенные компьютеры, возможно находящиеся в различных городах и странах.</a:t>
            </a:r>
          </a:p>
          <a:p>
            <a:r>
              <a:rPr lang="ru-RU" sz="1400" dirty="0"/>
              <a:t>Именно при построении глобальных сетей были впервые предложены и отработаны многие основные идеи, лежащие в основе современных вычислительных сетей. Такие, например, как многоуровневое построение коммуникационных протоколов, концепции коммутации и маршрутизации пакетов.</a:t>
            </a:r>
          </a:p>
          <a:p>
            <a:r>
              <a:rPr lang="ru-RU" sz="1400" dirty="0"/>
              <a:t>Глобальные компьютерные сети очень многое унаследовали от других, гораздо более старых и распространенных глобальных сетей — </a:t>
            </a:r>
            <a:r>
              <a:rPr lang="ru-RU" sz="1400" i="1" dirty="0"/>
              <a:t>телефонных</a:t>
            </a:r>
            <a:r>
              <a:rPr lang="ru-RU" sz="1400" dirty="0"/>
              <a:t>. Главное технологическое новшество, которое привнесли с собой первые глобальные компьютерные сети, состояло в отказе от принципа коммутации каналов, на протяжении многих десятков лет успешно использовавшегося в телефонных сетях.</a:t>
            </a:r>
          </a:p>
        </p:txBody>
      </p:sp>
    </p:spTree>
    <p:extLst>
      <p:ext uri="{BB962C8B-B14F-4D97-AF65-F5344CB8AC3E}">
        <p14:creationId xmlns:p14="http://schemas.microsoft.com/office/powerpoint/2010/main" val="1374536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Прямоугольник 25"/>
          <p:cNvSpPr/>
          <p:nvPr/>
        </p:nvSpPr>
        <p:spPr>
          <a:xfrm>
            <a:off x="303910" y="1262098"/>
            <a:ext cx="8307430" cy="338554"/>
          </a:xfrm>
          <a:prstGeom prst="rect">
            <a:avLst/>
          </a:prstGeom>
        </p:spPr>
        <p:txBody>
          <a:bodyPr wrap="square">
            <a:spAutoFit/>
          </a:bodyPr>
          <a:lstStyle/>
          <a:p>
            <a:r>
              <a:rPr lang="ru-RU" sz="1600" b="1" dirty="0" smtClean="0">
                <a:solidFill>
                  <a:schemeClr val="accent5">
                    <a:lumMod val="75000"/>
                  </a:schemeClr>
                </a:solidFill>
                <a:latin typeface="+mj-lt"/>
                <a:ea typeface="Calibri" panose="020F0502020204030204" pitchFamily="34" charset="0"/>
                <a:cs typeface="Times New Roman" panose="02020603050405020304" pitchFamily="18" charset="0"/>
              </a:rPr>
              <a:t>Текст</a:t>
            </a:r>
            <a:endParaRPr lang="ru-RU" sz="1600" b="1" dirty="0">
              <a:solidFill>
                <a:schemeClr val="accent5">
                  <a:lumMod val="75000"/>
                </a:schemeClr>
              </a:solidFill>
              <a:latin typeface="+mj-lt"/>
            </a:endParaRPr>
          </a:p>
        </p:txBody>
      </p:sp>
      <p:sp>
        <p:nvSpPr>
          <p:cNvPr id="3" name="Заголовок 2"/>
          <p:cNvSpPr>
            <a:spLocks noGrp="1"/>
          </p:cNvSpPr>
          <p:nvPr>
            <p:ph type="title"/>
          </p:nvPr>
        </p:nvSpPr>
        <p:spPr/>
        <p:txBody>
          <a:bodyPr/>
          <a:lstStyle/>
          <a:p>
            <a:endParaRPr lang="ru-RU"/>
          </a:p>
        </p:txBody>
      </p:sp>
      <p:sp>
        <p:nvSpPr>
          <p:cNvPr id="2" name="Прямоугольник 1"/>
          <p:cNvSpPr/>
          <p:nvPr/>
        </p:nvSpPr>
        <p:spPr>
          <a:xfrm>
            <a:off x="303910" y="326261"/>
            <a:ext cx="8449797" cy="6340197"/>
          </a:xfrm>
          <a:prstGeom prst="rect">
            <a:avLst/>
          </a:prstGeom>
        </p:spPr>
        <p:txBody>
          <a:bodyPr wrap="square">
            <a:spAutoFit/>
          </a:bodyPr>
          <a:lstStyle/>
          <a:p>
            <a:r>
              <a:rPr lang="ru-RU" sz="1400" dirty="0"/>
              <a:t>Выделяемый на все время сеанса связи составной телефонный канал, передающий информацию с постоянной скоростью, не мог эффективно использоваться пульсирующим трафиком компьютерных данных, у которого периоды интенсивного обмена чередуются с продолжительными паузами. Натурные эксперименты и математическое моделирование показали, что пульсирующий и в значительной степени не чувствительный к задержкам компьютерный трафик гораздо эффективней передается сетями, работающими по принципу коммутации пакетов, когда данные разделяются на небольшие порции — пакеты, — которые самостоятельно перемещаются по сети благодаря наличию адреса конечного узла в заголовке пакета.</a:t>
            </a:r>
          </a:p>
          <a:p>
            <a:r>
              <a:rPr lang="ru-RU" sz="1400" dirty="0"/>
              <a:t>Так как прокладка высококачественных линий связи на большие расстояния обходится очень дорого, то в первых глобальных сетях часто использовались уже существующие каналы связи, изначально предназначенные совсем для других целей. Например, в течение многих лет глобальные сети строились на основе телефонных каналов тональной частоты, способных в каждый момент времени вести передачу только одного разговора в аналоговой форме. Поскольку скорость передачи дискретных компьютерных данных по таким каналам была очень низкой (десятки килобит в секунду), набор предоставляемых услуг в глобальных сетях такого типа обычно ограничивался передачей файлов, преимущественно в фоновом режиме, и электронной почтой. Помимо низкой скорости такие каналы имеют и другой недостаток — они вносят значительные искажения в передаваемые сигналы. Поэтому протоколы глобальных сетей, построенных с использованием каналов связи низкого качества, отличаются сложными процедурами контроля и восстановления данных. Типичным примером таких сетей являются сети X.25, разработанные еще в начале 70-х, когда низкоскоростные аналоговые каналы, арендуемые у телефонных компаний, были преобладающим типом каналов, соединяющих компьютеры и коммутаторы глобальной вычислительной сети.</a:t>
            </a:r>
          </a:p>
          <a:p>
            <a:r>
              <a:rPr lang="ru-RU" sz="1400" dirty="0"/>
              <a:t>В 1969 году министерство обороны США инициировало работы по объединению в единую сеть суперкомпьютеров оборонных и научно-исследовательских центров. Эта сеть, получившая название ARPANET,ARPANET стала отправной точкой для создания первой и самой известной ныне глобальной сети — </a:t>
            </a:r>
            <a:r>
              <a:rPr lang="ru-RU" sz="1400" dirty="0" err="1"/>
              <a:t>InternetInternet</a:t>
            </a:r>
            <a:r>
              <a:rPr lang="ru-RU" sz="1400" dirty="0"/>
              <a:t>.</a:t>
            </a:r>
          </a:p>
          <a:p>
            <a:r>
              <a:rPr lang="ru-RU" sz="1400" dirty="0"/>
              <a:t>Сеть ARPANET объединяла компьютеры разных типов, работавшие под управлением различных ОС с дополнительными модулями, реализующими коммуникационные протоколы, общие для всех компьютеров сети. ОС этих компьютеров можно считать </a:t>
            </a:r>
            <a:r>
              <a:rPr lang="ru-RU" sz="1400" i="1" dirty="0"/>
              <a:t>первыми</a:t>
            </a:r>
            <a:r>
              <a:rPr lang="ru-RU" sz="1400" dirty="0"/>
              <a:t> </a:t>
            </a:r>
            <a:r>
              <a:rPr lang="ru-RU" sz="1400" b="1" dirty="0"/>
              <a:t>сетевыми операционными системами</a:t>
            </a:r>
            <a:r>
              <a:rPr lang="ru-RU" sz="1400" dirty="0"/>
              <a:t>.</a:t>
            </a:r>
          </a:p>
        </p:txBody>
      </p:sp>
    </p:spTree>
    <p:extLst>
      <p:ext uri="{BB962C8B-B14F-4D97-AF65-F5344CB8AC3E}">
        <p14:creationId xmlns:p14="http://schemas.microsoft.com/office/powerpoint/2010/main" val="1265001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9933" y="0"/>
            <a:ext cx="8541834" cy="6463308"/>
          </a:xfrm>
          <a:prstGeom prst="rect">
            <a:avLst/>
          </a:prstGeom>
        </p:spPr>
        <p:txBody>
          <a:bodyPr wrap="square">
            <a:spAutoFit/>
          </a:bodyPr>
          <a:lstStyle/>
          <a:p>
            <a:r>
              <a:rPr lang="ru-RU" b="1" dirty="0"/>
              <a:t>Сетевая технология</a:t>
            </a:r>
            <a:r>
              <a:rPr lang="ru-RU" dirty="0"/>
              <a:t>; — это согласованный набор программных и аппаратных средств (например, драйверов, сетевых адаптеров, кабелей и разъемов) и механизмов передачи данных по линиям связи, достаточный для построения вычислительной сети</a:t>
            </a:r>
            <a:r>
              <a:rPr lang="ru-RU" dirty="0" smtClean="0"/>
              <a:t>. Разнообразные </a:t>
            </a:r>
            <a:r>
              <a:rPr lang="ru-RU" dirty="0"/>
              <a:t>устройства сопряжения, использующие собственные способы представления данных на линиях связи, свои типы кабелей и т. п., могли соединять только те конкретные модели компьютеров, для которых были разработаны, например, мини-компьютеры PDP-11 с </a:t>
            </a:r>
            <a:r>
              <a:rPr lang="ru-RU" dirty="0" err="1"/>
              <a:t>мэйнфреймом</a:t>
            </a:r>
            <a:r>
              <a:rPr lang="ru-RU" dirty="0"/>
              <a:t> IBM 360 или мини-компьютеры HP с микрокомпьютерами LSI-11. Такая ситуация создала большой простор для творчества студентов — названия многих курсовых и дипломных проектов начинались тогда со слов “Устройство сопряжения…”.</a:t>
            </a:r>
          </a:p>
          <a:p>
            <a:r>
              <a:rPr lang="ru-RU" dirty="0"/>
              <a:t>В середине 80-х годов положение дел в локальных сетях кардинально изменилось. Утвердились </a:t>
            </a:r>
            <a:r>
              <a:rPr lang="ru-RU" b="1" dirty="0"/>
              <a:t>стандартные сетевые технологии</a:t>
            </a:r>
            <a:r>
              <a:rPr lang="ru-RU" dirty="0"/>
              <a:t> объединения компьютеров в сеть — </a:t>
            </a:r>
            <a:r>
              <a:rPr lang="ru-RU" dirty="0" err="1"/>
              <a:t>EthernetEthernet</a:t>
            </a:r>
            <a:r>
              <a:rPr lang="ru-RU" dirty="0"/>
              <a:t>, </a:t>
            </a:r>
            <a:r>
              <a:rPr lang="ru-RU" dirty="0" err="1"/>
              <a:t>Token</a:t>
            </a:r>
            <a:r>
              <a:rPr lang="ru-RU" dirty="0"/>
              <a:t> </a:t>
            </a:r>
            <a:r>
              <a:rPr lang="ru-RU" dirty="0" err="1"/>
              <a:t>Ring</a:t>
            </a:r>
            <a:r>
              <a:rPr lang="ru-RU" dirty="0"/>
              <a:t>, </a:t>
            </a:r>
            <a:r>
              <a:rPr lang="ru-RU" dirty="0" err="1"/>
              <a:t>Token</a:t>
            </a:r>
            <a:r>
              <a:rPr lang="ru-RU" dirty="0"/>
              <a:t> </a:t>
            </a:r>
            <a:r>
              <a:rPr lang="ru-RU" dirty="0" err="1"/>
              <a:t>BusToken</a:t>
            </a:r>
            <a:r>
              <a:rPr lang="ru-RU" dirty="0"/>
              <a:t> </a:t>
            </a:r>
            <a:r>
              <a:rPr lang="ru-RU" dirty="0" err="1"/>
              <a:t>Bus</a:t>
            </a:r>
            <a:r>
              <a:rPr lang="ru-RU" dirty="0"/>
              <a:t>, несколько позже — FDDIFDDI</a:t>
            </a:r>
            <a:r>
              <a:rPr lang="ru-RU" dirty="0" smtClean="0"/>
              <a:t>. Мощным </a:t>
            </a:r>
            <a:r>
              <a:rPr lang="ru-RU" dirty="0"/>
              <a:t>стимулом для их появления послужили </a:t>
            </a:r>
            <a:r>
              <a:rPr lang="ru-RU" b="1" dirty="0"/>
              <a:t>персональные компьютеры</a:t>
            </a:r>
            <a:r>
              <a:rPr lang="ru-RU" dirty="0"/>
              <a:t>. Эти массовые продукты стали идеальными элементами для построения сетей — с одной стороны, они были достаточно мощными, чтобы обеспечивать работу сетевого программного обеспечения, а с другой — явно нуждались в объединении своей вычислительной мощности для решения сложных задач, а также разделения дорогих периферийных устройств и дисковых массивов. Поэтому персональные компьютеры стали преобладать в локальных сетях, причем не только в качестве клиентских компьютеров, но и в качестве центров хранения и обработки данных, то есть сетевых серверов, потеснив с этих привычных ролей мини-компьютеры и </a:t>
            </a:r>
            <a:r>
              <a:rPr lang="ru-RU" dirty="0" err="1"/>
              <a:t>мэйнфреймы</a:t>
            </a:r>
            <a:r>
              <a:rPr lang="ru-RU" dirty="0"/>
              <a:t>.</a:t>
            </a:r>
          </a:p>
        </p:txBody>
      </p:sp>
    </p:spTree>
    <p:extLst>
      <p:ext uri="{BB962C8B-B14F-4D97-AF65-F5344CB8AC3E}">
        <p14:creationId xmlns:p14="http://schemas.microsoft.com/office/powerpoint/2010/main" val="10617045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209" y="578666"/>
            <a:ext cx="8430322" cy="5478423"/>
          </a:xfrm>
          <a:prstGeom prst="rect">
            <a:avLst/>
          </a:prstGeom>
        </p:spPr>
        <p:txBody>
          <a:bodyPr wrap="square">
            <a:spAutoFit/>
          </a:bodyPr>
          <a:lstStyle/>
          <a:p>
            <a:r>
              <a:rPr lang="ru-RU" sz="1400" b="1" dirty="0"/>
              <a:t>Конвергенция компьютерных и телекоммуникационных сетей</a:t>
            </a:r>
          </a:p>
          <a:p>
            <a:r>
              <a:rPr lang="ru-RU" sz="1400" dirty="0"/>
              <a:t>С каждым годом усиливается тенденция сближения компьютерных и телекоммуникационных сетей разных видов. Предпринимаются попытки создания универсальной, так называемой </a:t>
            </a:r>
            <a:r>
              <a:rPr lang="ru-RU" sz="1400" b="1" dirty="0" err="1"/>
              <a:t>мультисервисной</a:t>
            </a:r>
            <a:r>
              <a:rPr lang="ru-RU" sz="1400" b="1" dirty="0"/>
              <a:t> сети</a:t>
            </a:r>
            <a:r>
              <a:rPr lang="ru-RU" sz="1400" dirty="0"/>
              <a:t>, способной предоставлять услуги как компьютерных, так и телекоммуникационных сетей.</a:t>
            </a:r>
          </a:p>
          <a:p>
            <a:r>
              <a:rPr lang="ru-RU" sz="1400" dirty="0"/>
              <a:t>К телекоммуникационным сетям относятся телефонные сети, радиосети и телевизионные сети. Главное, что объединяет их с компьютерными сетями, — то, что в качестве ресурса, предоставляемого клиентам, выступает информация. Однако эти сети, как правило, представляют информацию в разном виде. Так, изначально компьютерные сети разрабатывались для передачи алфавитно-цифровой информации, которую часто называют просто данными, в результате у компьютерных сетей имеется и другое название — </a:t>
            </a:r>
            <a:r>
              <a:rPr lang="ru-RU" sz="1400" b="1" dirty="0"/>
              <a:t>сети передачи данных</a:t>
            </a:r>
            <a:r>
              <a:rPr lang="ru-RU" sz="1400" dirty="0"/>
              <a:t>, в то время как телефонные сети и радиосети были созданы для передачи только голосовой информации, а телевизионные сети передают и голос, и изображение.</a:t>
            </a:r>
          </a:p>
          <a:p>
            <a:r>
              <a:rPr lang="ru-RU" sz="1400" dirty="0"/>
              <a:t>Несмотря на это, конвергенция телекоммуникационных и компьютерных сетей идет по нескольким направлениям.</a:t>
            </a:r>
          </a:p>
          <a:p>
            <a:r>
              <a:rPr lang="ru-RU" sz="1400" dirty="0"/>
              <a:t>Прежде всего, наблюдается </a:t>
            </a:r>
            <a:r>
              <a:rPr lang="ru-RU" sz="1400" i="1" dirty="0"/>
              <a:t>сближение видов услуг</a:t>
            </a:r>
            <a:r>
              <a:rPr lang="ru-RU" sz="1400" dirty="0"/>
              <a:t>, предоставляемых клиентам. Первая и не очень успешная попытка создания </a:t>
            </a:r>
            <a:r>
              <a:rPr lang="ru-RU" sz="1400" dirty="0" err="1"/>
              <a:t>мультисервисной</a:t>
            </a:r>
            <a:r>
              <a:rPr lang="ru-RU" sz="1400" dirty="0"/>
              <a:t> сети, способной оказывать различные услуги, в том числе услуги телефонии и передачи данных, привела к появлению технологии </a:t>
            </a:r>
            <a:r>
              <a:rPr lang="ru-RU" sz="1400" b="1" dirty="0"/>
              <a:t>цифровых сетей с интегрированным обслуживанием</a:t>
            </a:r>
            <a:r>
              <a:rPr lang="ru-RU" sz="1400" dirty="0"/>
              <a:t> (</a:t>
            </a:r>
            <a:r>
              <a:rPr lang="ru-RU" sz="1400" dirty="0" err="1"/>
              <a:t>Integrated</a:t>
            </a:r>
            <a:r>
              <a:rPr lang="ru-RU" sz="1400" dirty="0"/>
              <a:t> </a:t>
            </a:r>
            <a:r>
              <a:rPr lang="ru-RU" sz="1400" dirty="0" err="1"/>
              <a:t>Services</a:t>
            </a:r>
            <a:r>
              <a:rPr lang="ru-RU" sz="1400" dirty="0"/>
              <a:t> </a:t>
            </a:r>
            <a:r>
              <a:rPr lang="ru-RU" sz="1400" dirty="0" err="1"/>
              <a:t>Digital</a:t>
            </a:r>
            <a:r>
              <a:rPr lang="ru-RU" sz="1400" dirty="0"/>
              <a:t> </a:t>
            </a:r>
            <a:r>
              <a:rPr lang="ru-RU" sz="1400" dirty="0" err="1"/>
              <a:t>Network</a:t>
            </a:r>
            <a:r>
              <a:rPr lang="ru-RU" sz="1400" dirty="0"/>
              <a:t>, ISDN). Однако на практике ISDN предоставляет сегодня в основном телефонные услуги. Сегодня на роль глобальной </a:t>
            </a:r>
            <a:r>
              <a:rPr lang="ru-RU" sz="1400" b="1" dirty="0" err="1"/>
              <a:t>мультисервисной</a:t>
            </a:r>
            <a:r>
              <a:rPr lang="ru-RU" sz="1400" b="1" dirty="0"/>
              <a:t> сети нового поколения</a:t>
            </a:r>
            <a:r>
              <a:rPr lang="ru-RU" sz="1400" dirty="0"/>
              <a:t>, часто называемой в англоязычной литературе </a:t>
            </a:r>
            <a:r>
              <a:rPr lang="ru-RU" sz="1400" dirty="0" err="1"/>
              <a:t>Next</a:t>
            </a:r>
            <a:r>
              <a:rPr lang="ru-RU" sz="1400" dirty="0"/>
              <a:t> </a:t>
            </a:r>
            <a:r>
              <a:rPr lang="ru-RU" sz="1400" dirty="0" err="1"/>
              <a:t>Generation</a:t>
            </a:r>
            <a:r>
              <a:rPr lang="ru-RU" sz="1400" dirty="0"/>
              <a:t> </a:t>
            </a:r>
            <a:r>
              <a:rPr lang="ru-RU" sz="1400" dirty="0" err="1"/>
              <a:t>Network</a:t>
            </a:r>
            <a:r>
              <a:rPr lang="ru-RU" sz="1400" dirty="0"/>
              <a:t> (NGN), или </a:t>
            </a:r>
            <a:r>
              <a:rPr lang="ru-RU" sz="1400" dirty="0" err="1"/>
              <a:t>New</a:t>
            </a:r>
            <a:r>
              <a:rPr lang="ru-RU" sz="1400" dirty="0"/>
              <a:t> </a:t>
            </a:r>
            <a:r>
              <a:rPr lang="ru-RU" sz="1400" dirty="0" err="1"/>
              <a:t>Public</a:t>
            </a:r>
            <a:r>
              <a:rPr lang="ru-RU" sz="1400" dirty="0"/>
              <a:t> </a:t>
            </a:r>
            <a:r>
              <a:rPr lang="ru-RU" sz="1400" dirty="0" err="1"/>
              <a:t>Network</a:t>
            </a:r>
            <a:r>
              <a:rPr lang="ru-RU" sz="1400" dirty="0"/>
              <a:t> (NPN), претендует Интернет. Наибольшую привлекательность сейчас представляют собой новые виды комбинированных услуг, в которых сочетаются несколько традиционных услуг, например, услуга универсальной службы сообщений, объединяющей электронную почту, телефонию, факсимильную службу и пейджинговую связь. Наибольших успехов на практическом поприще достигла IP-телефония, услугами которой прямо или косвенно сегодня пользуются миллионы людей. Однако для того, чтобы стать сетью NGN, Интернету еще предстоит пройти большой путь.</a:t>
            </a:r>
          </a:p>
        </p:txBody>
      </p:sp>
    </p:spTree>
    <p:extLst>
      <p:ext uri="{BB962C8B-B14F-4D97-AF65-F5344CB8AC3E}">
        <p14:creationId xmlns:p14="http://schemas.microsoft.com/office/powerpoint/2010/main" val="504523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Содержание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41" name="Прямоугольник 40"/>
          <p:cNvSpPr/>
          <p:nvPr/>
        </p:nvSpPr>
        <p:spPr>
          <a:xfrm>
            <a:off x="303910" y="1527274"/>
            <a:ext cx="8307430" cy="2492990"/>
          </a:xfrm>
          <a:prstGeom prst="rect">
            <a:avLst/>
          </a:prstGeom>
        </p:spPr>
        <p:txBody>
          <a:bodyPr wrap="square">
            <a:spAutoFit/>
          </a:bodyPr>
          <a:lstStyle/>
          <a:p>
            <a:pPr marL="457200" indent="-457200">
              <a:buAutoNum type="arabicPeriod"/>
            </a:pP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Введение </a:t>
            </a:r>
          </a:p>
          <a:p>
            <a:pPr marL="457200" indent="-457200">
              <a:buAutoNum type="arabicPeriod"/>
            </a:pP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Понятие компьютерной сети</a:t>
            </a: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r>
              <a:rPr lang="ru-RU" sz="2000" i="1" dirty="0"/>
              <a:t> </a:t>
            </a:r>
            <a:r>
              <a:rPr lang="ru-RU" sz="2000" i="1" dirty="0" smtClean="0"/>
              <a:t>3 Эволюция </a:t>
            </a:r>
            <a:r>
              <a:rPr lang="ru-RU" sz="2000" i="1" dirty="0"/>
              <a:t>компьютерных сетей.</a:t>
            </a:r>
            <a:endParaRPr lang="ru-RU" sz="2000" dirty="0"/>
          </a:p>
          <a:p>
            <a:r>
              <a:rPr lang="ru-RU" sz="2000" i="1" dirty="0" smtClean="0"/>
              <a:t>4. </a:t>
            </a:r>
            <a:r>
              <a:rPr lang="ru-RU" sz="2000" i="1" dirty="0"/>
              <a:t>Классификация компьютерных сетей.</a:t>
            </a:r>
            <a:endParaRPr lang="ru-RU" sz="2000" dirty="0"/>
          </a:p>
          <a:p>
            <a:r>
              <a:rPr lang="ru-RU" sz="2000" i="1" dirty="0" smtClean="0"/>
              <a:t>5. </a:t>
            </a:r>
            <a:r>
              <a:rPr lang="ru-RU" sz="2000" i="1" dirty="0"/>
              <a:t>Физические проводники сигналов (классификация, оценка качества).</a:t>
            </a:r>
            <a:endParaRPr lang="ru-RU" sz="2000" dirty="0"/>
          </a:p>
          <a:p>
            <a:pPr marL="457200" indent="-457200">
              <a:buAutoNum type="arabicPeriod"/>
            </a:pP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pPr marL="457200" indent="-457200">
              <a:buAutoNum type="arabicPeriod"/>
            </a:pPr>
            <a:endParaRPr lang="ru-RU" sz="2000" b="1" dirty="0">
              <a:solidFill>
                <a:schemeClr val="accent5">
                  <a:lumMod val="75000"/>
                </a:schemeClr>
              </a:solidFill>
              <a:latin typeface="+mj-lt"/>
              <a:ea typeface="Calibri" panose="020F0502020204030204" pitchFamily="34" charset="0"/>
              <a:cs typeface="Times New Roman" panose="02020603050405020304" pitchFamily="18" charset="0"/>
            </a:endParaRPr>
          </a:p>
          <a:p>
            <a:endParaRPr lang="ru-RU" sz="1600" b="1" dirty="0">
              <a:solidFill>
                <a:schemeClr val="accent5">
                  <a:lumMod val="75000"/>
                </a:schemeClr>
              </a:solidFill>
              <a:latin typeface="+mj-lt"/>
            </a:endParaRPr>
          </a:p>
        </p:txBody>
      </p:sp>
    </p:spTree>
    <p:extLst>
      <p:ext uri="{BB962C8B-B14F-4D97-AF65-F5344CB8AC3E}">
        <p14:creationId xmlns:p14="http://schemas.microsoft.com/office/powerpoint/2010/main" val="1874207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По завершению урока Вы будете знать:</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41" name="Прямоугольник 40"/>
          <p:cNvSpPr/>
          <p:nvPr/>
        </p:nvSpPr>
        <p:spPr>
          <a:xfrm>
            <a:off x="303910" y="1527274"/>
            <a:ext cx="8307430" cy="1877437"/>
          </a:xfrm>
          <a:prstGeom prst="rect">
            <a:avLst/>
          </a:prstGeom>
        </p:spPr>
        <p:txBody>
          <a:bodyPr wrap="square">
            <a:spAutoFit/>
          </a:bodyPr>
          <a:lstStyle/>
          <a:p>
            <a:pPr marL="457200" indent="-457200">
              <a:buAutoNum type="arabicPeriod"/>
            </a:pP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Теория такая то </a:t>
            </a:r>
          </a:p>
          <a:p>
            <a:pPr marL="457200" indent="-457200">
              <a:buAutoNum type="arabicPeriod"/>
            </a:pP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Принципы такие то</a:t>
            </a:r>
          </a:p>
          <a:p>
            <a:pPr marL="457200" indent="-457200">
              <a:buAutoNum type="arabicPeriod"/>
            </a:pP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Инструменты такие </a:t>
            </a:r>
          </a:p>
          <a:p>
            <a:pPr marL="457200" indent="-457200">
              <a:buAutoNum type="arabicPeriod"/>
            </a:pP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a:t>
            </a:r>
          </a:p>
          <a:p>
            <a:pPr marL="457200" indent="-457200">
              <a:buAutoNum type="arabicPeriod"/>
            </a:pPr>
            <a:endParaRPr lang="ru-RU" sz="2000" b="1" dirty="0">
              <a:solidFill>
                <a:schemeClr val="accent5">
                  <a:lumMod val="75000"/>
                </a:schemeClr>
              </a:solidFill>
              <a:latin typeface="+mj-lt"/>
              <a:ea typeface="Calibri" panose="020F0502020204030204" pitchFamily="34" charset="0"/>
              <a:cs typeface="Times New Roman" panose="02020603050405020304" pitchFamily="18" charset="0"/>
            </a:endParaRPr>
          </a:p>
          <a:p>
            <a:endParaRPr lang="ru-RU" sz="1600" b="1" dirty="0">
              <a:solidFill>
                <a:schemeClr val="accent5">
                  <a:lumMod val="75000"/>
                </a:schemeClr>
              </a:solidFill>
              <a:latin typeface="+mj-lt"/>
            </a:endParaRPr>
          </a:p>
        </p:txBody>
      </p:sp>
    </p:spTree>
    <p:extLst>
      <p:ext uri="{BB962C8B-B14F-4D97-AF65-F5344CB8AC3E}">
        <p14:creationId xmlns:p14="http://schemas.microsoft.com/office/powerpoint/2010/main" val="2619078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3" name="Прямоугольник 2"/>
          <p:cNvSpPr/>
          <p:nvPr/>
        </p:nvSpPr>
        <p:spPr>
          <a:xfrm>
            <a:off x="256478" y="1202737"/>
            <a:ext cx="8218449" cy="4247317"/>
          </a:xfrm>
          <a:prstGeom prst="rect">
            <a:avLst/>
          </a:prstGeom>
        </p:spPr>
        <p:txBody>
          <a:bodyPr wrap="square">
            <a:spAutoFit/>
          </a:bodyPr>
          <a:lstStyle/>
          <a:p>
            <a:r>
              <a:rPr lang="ru-RU" b="1" dirty="0"/>
              <a:t>1. Понятие компьютерной сети.</a:t>
            </a:r>
            <a:endParaRPr lang="ru-RU" dirty="0"/>
          </a:p>
          <a:p>
            <a:r>
              <a:rPr lang="ru-RU" b="1" dirty="0"/>
              <a:t>Локальные компьютерные сети</a:t>
            </a:r>
          </a:p>
          <a:p>
            <a:r>
              <a:rPr lang="ru-RU" b="1" i="1" dirty="0"/>
              <a:t>Компьютерная сеть</a:t>
            </a:r>
            <a:r>
              <a:rPr lang="ru-RU" dirty="0"/>
              <a:t> представляет собой совокупность компьютеров, объединенных средствами передачи данных.</a:t>
            </a:r>
          </a:p>
          <a:p>
            <a:r>
              <a:rPr lang="ru-RU" dirty="0"/>
              <a:t>Основное назначение компьютерных сетей – обеспечение эффективного представления различных компьютерных услуг пользователям сети путем организации их доступа к ресурсам, распределенным в этой сети.</a:t>
            </a:r>
          </a:p>
          <a:p>
            <a:r>
              <a:rPr lang="ru-RU" dirty="0"/>
              <a:t>Принципы построения и функционирования аппаратного и программного обеспечения элементов сети определяются архитектурой компьютерной сети.</a:t>
            </a:r>
          </a:p>
          <a:p>
            <a:r>
              <a:rPr lang="ru-RU" i="1" dirty="0"/>
              <a:t>Архитектура</a:t>
            </a:r>
            <a:r>
              <a:rPr lang="ru-RU" b="1" dirty="0"/>
              <a:t> </a:t>
            </a:r>
            <a:r>
              <a:rPr lang="ru-RU" dirty="0"/>
              <a:t>– концепция, определяющая модель, структуру, выполняемые функции и взаимосвязь компонентов сложного объекта. Архитектура компьютерной сети определяет основные элементы сети; характер и топологию взаимодействия этих элементов; логическую, функциональную и физическую организацию технических, программных, организационных и информационных средств сети.</a:t>
            </a:r>
          </a:p>
        </p:txBody>
      </p:sp>
    </p:spTree>
    <p:extLst>
      <p:ext uri="{BB962C8B-B14F-4D97-AF65-F5344CB8AC3E}">
        <p14:creationId xmlns:p14="http://schemas.microsoft.com/office/powerpoint/2010/main" val="1178096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Прямоугольник 25"/>
          <p:cNvSpPr/>
          <p:nvPr/>
        </p:nvSpPr>
        <p:spPr>
          <a:xfrm>
            <a:off x="303910" y="1262098"/>
            <a:ext cx="8307430" cy="338554"/>
          </a:xfrm>
          <a:prstGeom prst="rect">
            <a:avLst/>
          </a:prstGeom>
        </p:spPr>
        <p:txBody>
          <a:bodyPr wrap="square">
            <a:spAutoFit/>
          </a:bodyPr>
          <a:lstStyle/>
          <a:p>
            <a:r>
              <a:rPr lang="ru-RU" sz="1600" b="1" dirty="0" smtClean="0">
                <a:solidFill>
                  <a:schemeClr val="accent5">
                    <a:lumMod val="75000"/>
                  </a:schemeClr>
                </a:solidFill>
                <a:latin typeface="+mj-lt"/>
                <a:ea typeface="Calibri" panose="020F0502020204030204" pitchFamily="34" charset="0"/>
                <a:cs typeface="Times New Roman" panose="02020603050405020304" pitchFamily="18" charset="0"/>
              </a:rPr>
              <a:t>Текст</a:t>
            </a:r>
            <a:endParaRPr lang="ru-RU" sz="1600" b="1" dirty="0">
              <a:solidFill>
                <a:schemeClr val="accent5">
                  <a:lumMod val="75000"/>
                </a:schemeClr>
              </a:solidFill>
              <a:latin typeface="+mj-lt"/>
            </a:endParaRPr>
          </a:p>
        </p:txBody>
      </p:sp>
      <p:sp>
        <p:nvSpPr>
          <p:cNvPr id="3" name="Заголовок 2"/>
          <p:cNvSpPr>
            <a:spLocks noGrp="1"/>
          </p:cNvSpPr>
          <p:nvPr>
            <p:ph type="title"/>
          </p:nvPr>
        </p:nvSpPr>
        <p:spPr/>
        <p:txBody>
          <a:bodyPr/>
          <a:lstStyle/>
          <a:p>
            <a:endParaRPr lang="ru-RU"/>
          </a:p>
        </p:txBody>
      </p:sp>
      <p:pic>
        <p:nvPicPr>
          <p:cNvPr id="2050" name="Picture 2" descr="https://textarchive.ru/images/1279/2556418/3d03d75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910" y="1431375"/>
            <a:ext cx="6305550" cy="171450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4694663" y="1312059"/>
            <a:ext cx="4572000" cy="646331"/>
          </a:xfrm>
          <a:prstGeom prst="rect">
            <a:avLst/>
          </a:prstGeom>
        </p:spPr>
        <p:txBody>
          <a:bodyPr>
            <a:spAutoFit/>
          </a:bodyPr>
          <a:lstStyle/>
          <a:p>
            <a:r>
              <a:rPr lang="ru-RU" dirty="0"/>
              <a:t>Состав базовых компонентов компьютерной сети</a:t>
            </a:r>
            <a:endParaRPr lang="ru-RU" dirty="0"/>
          </a:p>
        </p:txBody>
      </p:sp>
      <p:sp>
        <p:nvSpPr>
          <p:cNvPr id="6" name="Прямоугольник 5"/>
          <p:cNvSpPr/>
          <p:nvPr/>
        </p:nvSpPr>
        <p:spPr>
          <a:xfrm>
            <a:off x="426573" y="3516186"/>
            <a:ext cx="6554090" cy="2308324"/>
          </a:xfrm>
          <a:prstGeom prst="rect">
            <a:avLst/>
          </a:prstGeom>
        </p:spPr>
        <p:txBody>
          <a:bodyPr wrap="square">
            <a:spAutoFit/>
          </a:bodyPr>
          <a:lstStyle/>
          <a:p>
            <a:r>
              <a:rPr lang="ru-RU" dirty="0"/>
              <a:t>Техническое обеспечение включает компьютеры (ЭВМ) и логические устройства. К ним добавляются внешние устройства и диагностическая аппаратура. Вспомогательную, но при этом важную, роль играют энергетическое оборудование, батареи и аккумуляторы. Для обеспечения безопасности данных используют аппараты шифрования информации.</a:t>
            </a:r>
          </a:p>
          <a:p>
            <a:r>
              <a:rPr lang="ru-RU" dirty="0"/>
              <a:t>Техническое обеспечение предназначено для поддержки работы программного обеспечения. Оно представлено:</a:t>
            </a:r>
          </a:p>
        </p:txBody>
      </p:sp>
    </p:spTree>
    <p:extLst>
      <p:ext uri="{BB962C8B-B14F-4D97-AF65-F5344CB8AC3E}">
        <p14:creationId xmlns:p14="http://schemas.microsoft.com/office/powerpoint/2010/main" val="2358200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Прямоугольник 25"/>
          <p:cNvSpPr/>
          <p:nvPr/>
        </p:nvSpPr>
        <p:spPr>
          <a:xfrm>
            <a:off x="303910" y="1262098"/>
            <a:ext cx="8307430" cy="338554"/>
          </a:xfrm>
          <a:prstGeom prst="rect">
            <a:avLst/>
          </a:prstGeom>
        </p:spPr>
        <p:txBody>
          <a:bodyPr wrap="square">
            <a:spAutoFit/>
          </a:bodyPr>
          <a:lstStyle/>
          <a:p>
            <a:r>
              <a:rPr lang="ru-RU" sz="1600" b="1" dirty="0" smtClean="0">
                <a:solidFill>
                  <a:schemeClr val="accent5">
                    <a:lumMod val="75000"/>
                  </a:schemeClr>
                </a:solidFill>
                <a:latin typeface="+mj-lt"/>
                <a:ea typeface="Calibri" panose="020F0502020204030204" pitchFamily="34" charset="0"/>
                <a:cs typeface="Times New Roman" panose="02020603050405020304" pitchFamily="18" charset="0"/>
              </a:rPr>
              <a:t>Текст</a:t>
            </a:r>
            <a:endParaRPr lang="ru-RU" sz="1600" b="1" dirty="0">
              <a:solidFill>
                <a:schemeClr val="accent5">
                  <a:lumMod val="75000"/>
                </a:schemeClr>
              </a:solidFill>
              <a:latin typeface="+mj-lt"/>
            </a:endParaRPr>
          </a:p>
        </p:txBody>
      </p:sp>
      <p:pic>
        <p:nvPicPr>
          <p:cNvPr id="4098" name="Picture 2" descr="https://textarchive.ru/images/1279/2556418/256a9df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952951"/>
            <a:ext cx="5924550" cy="1295401"/>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457625" y="407239"/>
            <a:ext cx="4572000" cy="646331"/>
          </a:xfrm>
          <a:prstGeom prst="rect">
            <a:avLst/>
          </a:prstGeom>
        </p:spPr>
        <p:txBody>
          <a:bodyPr>
            <a:spAutoFit/>
          </a:bodyPr>
          <a:lstStyle/>
          <a:p>
            <a:r>
              <a:rPr lang="ru-RU" dirty="0"/>
              <a:t>Техническое обеспечение компьютерных сетей</a:t>
            </a:r>
            <a:endParaRPr lang="ru-RU" dirty="0"/>
          </a:p>
        </p:txBody>
      </p:sp>
      <p:sp>
        <p:nvSpPr>
          <p:cNvPr id="4" name="Прямоугольник 3"/>
          <p:cNvSpPr/>
          <p:nvPr/>
        </p:nvSpPr>
        <p:spPr>
          <a:xfrm>
            <a:off x="189535" y="2562527"/>
            <a:ext cx="6554090" cy="3693319"/>
          </a:xfrm>
          <a:prstGeom prst="rect">
            <a:avLst/>
          </a:prstGeom>
        </p:spPr>
        <p:txBody>
          <a:bodyPr wrap="square">
            <a:spAutoFit/>
          </a:bodyPr>
          <a:lstStyle/>
          <a:p>
            <a:r>
              <a:rPr lang="ru-RU" dirty="0"/>
              <a:t>Рабочая станция (</a:t>
            </a:r>
            <a:r>
              <a:rPr lang="ru-RU" dirty="0" err="1"/>
              <a:t>Work</a:t>
            </a:r>
            <a:r>
              <a:rPr lang="ru-RU" dirty="0"/>
              <a:t> </a:t>
            </a:r>
            <a:r>
              <a:rPr lang="ru-RU" dirty="0" err="1"/>
              <a:t>Station</a:t>
            </a:r>
            <a:r>
              <a:rPr lang="ru-RU" dirty="0"/>
              <a:t>) - абонентская система, специализированная на решение определенных задач пользователя. Требования, предоставляемые к составу РС, определяются характеристиками решаемых в сети задач, принципами организации вычислительного процесса, используемой операционной системы и некоторыми другими факторами.</a:t>
            </a:r>
          </a:p>
          <a:p>
            <a:r>
              <a:rPr lang="ru-RU" b="1" i="1" dirty="0"/>
              <a:t>Сервер</a:t>
            </a:r>
            <a:endParaRPr lang="ru-RU" dirty="0"/>
          </a:p>
          <a:p>
            <a:r>
              <a:rPr lang="ru-RU" dirty="0"/>
              <a:t>В сетевой среде сервер выделен для выполнения конкретной задачи при поддержке других компьютеров в сети. Один сервер может выполнять множество необходимых задач, либо для конкретных задач выделяются отдельные серверы.</a:t>
            </a:r>
          </a:p>
          <a:p>
            <a:r>
              <a:rPr lang="ru-RU" dirty="0"/>
              <a:t>Термин сервер имеет два значения:</a:t>
            </a:r>
          </a:p>
        </p:txBody>
      </p:sp>
    </p:spTree>
    <p:extLst>
      <p:ext uri="{BB962C8B-B14F-4D97-AF65-F5344CB8AC3E}">
        <p14:creationId xmlns:p14="http://schemas.microsoft.com/office/powerpoint/2010/main" val="1711410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Прямоугольник 25"/>
          <p:cNvSpPr/>
          <p:nvPr/>
        </p:nvSpPr>
        <p:spPr>
          <a:xfrm>
            <a:off x="303910" y="1262098"/>
            <a:ext cx="8307430" cy="338554"/>
          </a:xfrm>
          <a:prstGeom prst="rect">
            <a:avLst/>
          </a:prstGeom>
        </p:spPr>
        <p:txBody>
          <a:bodyPr wrap="square">
            <a:spAutoFit/>
          </a:bodyPr>
          <a:lstStyle/>
          <a:p>
            <a:r>
              <a:rPr lang="ru-RU" sz="1600" b="1" dirty="0" smtClean="0">
                <a:solidFill>
                  <a:schemeClr val="accent5">
                    <a:lumMod val="75000"/>
                  </a:schemeClr>
                </a:solidFill>
                <a:latin typeface="+mj-lt"/>
                <a:ea typeface="Calibri" panose="020F0502020204030204" pitchFamily="34" charset="0"/>
                <a:cs typeface="Times New Roman" panose="02020603050405020304" pitchFamily="18" charset="0"/>
              </a:rPr>
              <a:t>Текст</a:t>
            </a:r>
            <a:endParaRPr lang="ru-RU" sz="1600" b="1" dirty="0">
              <a:solidFill>
                <a:schemeClr val="accent5">
                  <a:lumMod val="75000"/>
                </a:schemeClr>
              </a:solidFill>
              <a:latin typeface="+mj-lt"/>
            </a:endParaRPr>
          </a:p>
        </p:txBody>
      </p:sp>
      <p:sp>
        <p:nvSpPr>
          <p:cNvPr id="3" name="Заголовок 2"/>
          <p:cNvSpPr>
            <a:spLocks noGrp="1"/>
          </p:cNvSpPr>
          <p:nvPr>
            <p:ph type="title"/>
          </p:nvPr>
        </p:nvSpPr>
        <p:spPr/>
        <p:txBody>
          <a:bodyPr/>
          <a:lstStyle/>
          <a:p>
            <a:endParaRPr lang="ru-RU"/>
          </a:p>
        </p:txBody>
      </p:sp>
      <p:sp>
        <p:nvSpPr>
          <p:cNvPr id="2" name="Прямоугольник 1"/>
          <p:cNvSpPr/>
          <p:nvPr/>
        </p:nvSpPr>
        <p:spPr>
          <a:xfrm>
            <a:off x="181247" y="1600652"/>
            <a:ext cx="8307430" cy="4616648"/>
          </a:xfrm>
          <a:prstGeom prst="rect">
            <a:avLst/>
          </a:prstGeom>
        </p:spPr>
        <p:txBody>
          <a:bodyPr wrap="square">
            <a:spAutoFit/>
          </a:bodyPr>
          <a:lstStyle/>
          <a:p>
            <a:r>
              <a:rPr lang="ru-RU" sz="1400" b="1" i="1" dirty="0"/>
              <a:t>Файловые серверы</a:t>
            </a:r>
            <a:r>
              <a:rPr lang="ru-RU" sz="1400" dirty="0"/>
              <a:t> предоставляют средства, позволяющие пользователям сети совместно работать с файлами. В зависимости от типа предоставляемого файлового сервиса (передача файлов, хранение и перенос файлов, синхронизация файлов при обновлении, архивация файлов и т.д.) можно выделить:</a:t>
            </a:r>
          </a:p>
          <a:p>
            <a:r>
              <a:rPr lang="ru-RU" sz="1400" i="1" dirty="0"/>
              <a:t>Архивационные серверы </a:t>
            </a:r>
            <a:r>
              <a:rPr lang="ru-RU" sz="1400" dirty="0"/>
              <a:t>– серверы, предназначенные для резервного копирования информации на автономные устройства хранения данных.</a:t>
            </a:r>
          </a:p>
          <a:p>
            <a:r>
              <a:rPr lang="ru-RU" sz="1400" i="1" dirty="0"/>
              <a:t>Серверы передачи данных</a:t>
            </a:r>
            <a:r>
              <a:rPr lang="ru-RU" sz="1400" dirty="0"/>
              <a:t> - серверы, предназначенные для передачи файлов между клиентами сети.</a:t>
            </a:r>
          </a:p>
          <a:p>
            <a:r>
              <a:rPr lang="ru-RU" sz="1400" i="1" dirty="0"/>
              <a:t>Серверы хранения файлов</a:t>
            </a:r>
            <a:r>
              <a:rPr lang="ru-RU" sz="1400" dirty="0"/>
              <a:t> - серверы, предназначенные для хранения редко используемых данных.</a:t>
            </a:r>
          </a:p>
          <a:p>
            <a:r>
              <a:rPr lang="ru-RU" sz="1400" dirty="0"/>
              <a:t>Также файловые серверы можно классифицировать по выполняемым ролям в компьютерной сети: </a:t>
            </a:r>
            <a:r>
              <a:rPr lang="ru-RU" sz="1400" i="1" dirty="0"/>
              <a:t>выделенные и невыделенные файловые серверы</a:t>
            </a:r>
            <a:r>
              <a:rPr lang="ru-RU" sz="1400" dirty="0"/>
              <a:t>.</a:t>
            </a:r>
          </a:p>
          <a:p>
            <a:r>
              <a:rPr lang="ru-RU" sz="1400" i="1" dirty="0"/>
              <a:t>Выделенный файл-сервер</a:t>
            </a:r>
            <a:r>
              <a:rPr lang="ru-RU" sz="1400" dirty="0"/>
              <a:t> используется только как файл-сервер и не может выступать в качестве рабочей станции.</a:t>
            </a:r>
          </a:p>
          <a:p>
            <a:r>
              <a:rPr lang="ru-RU" sz="1400" dirty="0"/>
              <a:t>В отличие от выделенного файл-сервера </a:t>
            </a:r>
            <a:r>
              <a:rPr lang="ru-RU" sz="1400" i="1" dirty="0"/>
              <a:t>невыделенный файл-сервер</a:t>
            </a:r>
            <a:r>
              <a:rPr lang="ru-RU" sz="1400" b="1" dirty="0"/>
              <a:t> </a:t>
            </a:r>
            <a:r>
              <a:rPr lang="ru-RU" sz="1400" dirty="0"/>
              <a:t>может совмещать в себе как функции файл-сервера, так и рабочей станции.</a:t>
            </a:r>
          </a:p>
          <a:p>
            <a:r>
              <a:rPr lang="ru-RU" sz="1400" i="1" dirty="0"/>
              <a:t>Серверы печати</a:t>
            </a:r>
            <a:r>
              <a:rPr lang="ru-RU" sz="1400" dirty="0"/>
              <a:t> предоставляют средства совместного использования ресурсов принтера. Эти серверы позволяют совместно работать с принтерами нескольким пользователям, размещать устройства печати там, где удобнее, увеличить производительно рабочих станций, совместно использовать в сети устройства факсимильной передачи данных. При наличии в сервере печати факс-модемных плат, пользователи сети могут воспользоваться службами передачи факсимильных сообщений. </a:t>
            </a:r>
            <a:r>
              <a:rPr lang="ru-RU" sz="1400" i="1" dirty="0"/>
              <a:t>Факс-сервер</a:t>
            </a:r>
            <a:r>
              <a:rPr lang="ru-RU" sz="1400" dirty="0"/>
              <a:t> позволяет принимать файлы непосредственно на рабочей станции, а программное обеспечение оптического распознавания символов (OCR) способно преобразовать эти факсы в редактируемый текст, экономя немало времени и усилий.</a:t>
            </a:r>
          </a:p>
        </p:txBody>
      </p:sp>
    </p:spTree>
    <p:extLst>
      <p:ext uri="{BB962C8B-B14F-4D97-AF65-F5344CB8AC3E}">
        <p14:creationId xmlns:p14="http://schemas.microsoft.com/office/powerpoint/2010/main" val="126611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Прямоугольник 25"/>
          <p:cNvSpPr/>
          <p:nvPr/>
        </p:nvSpPr>
        <p:spPr>
          <a:xfrm>
            <a:off x="303910" y="1262098"/>
            <a:ext cx="8307430" cy="338554"/>
          </a:xfrm>
          <a:prstGeom prst="rect">
            <a:avLst/>
          </a:prstGeom>
        </p:spPr>
        <p:txBody>
          <a:bodyPr wrap="square">
            <a:spAutoFit/>
          </a:bodyPr>
          <a:lstStyle/>
          <a:p>
            <a:r>
              <a:rPr lang="ru-RU" sz="1600" b="1" dirty="0" smtClean="0">
                <a:solidFill>
                  <a:schemeClr val="accent5">
                    <a:lumMod val="75000"/>
                  </a:schemeClr>
                </a:solidFill>
                <a:latin typeface="+mj-lt"/>
                <a:ea typeface="Calibri" panose="020F0502020204030204" pitchFamily="34" charset="0"/>
                <a:cs typeface="Times New Roman" panose="02020603050405020304" pitchFamily="18" charset="0"/>
              </a:rPr>
              <a:t>Текст</a:t>
            </a:r>
            <a:endParaRPr lang="ru-RU" sz="1600" b="1" dirty="0">
              <a:solidFill>
                <a:schemeClr val="accent5">
                  <a:lumMod val="75000"/>
                </a:schemeClr>
              </a:solidFill>
              <a:latin typeface="+mj-lt"/>
            </a:endParaRPr>
          </a:p>
        </p:txBody>
      </p:sp>
      <p:sp>
        <p:nvSpPr>
          <p:cNvPr id="3" name="Заголовок 2"/>
          <p:cNvSpPr>
            <a:spLocks noGrp="1"/>
          </p:cNvSpPr>
          <p:nvPr>
            <p:ph type="title"/>
          </p:nvPr>
        </p:nvSpPr>
        <p:spPr/>
        <p:txBody>
          <a:bodyPr/>
          <a:lstStyle/>
          <a:p>
            <a:endParaRPr lang="ru-RU"/>
          </a:p>
        </p:txBody>
      </p:sp>
      <p:sp>
        <p:nvSpPr>
          <p:cNvPr id="2" name="Прямоугольник 1"/>
          <p:cNvSpPr/>
          <p:nvPr/>
        </p:nvSpPr>
        <p:spPr>
          <a:xfrm>
            <a:off x="80657" y="1431375"/>
            <a:ext cx="8530683" cy="4801314"/>
          </a:xfrm>
          <a:prstGeom prst="rect">
            <a:avLst/>
          </a:prstGeom>
        </p:spPr>
        <p:txBody>
          <a:bodyPr wrap="square">
            <a:spAutoFit/>
          </a:bodyPr>
          <a:lstStyle/>
          <a:p>
            <a:r>
              <a:rPr lang="ru-RU" i="1" dirty="0"/>
              <a:t>Серверы сообщений</a:t>
            </a:r>
            <a:r>
              <a:rPr lang="ru-RU" dirty="0"/>
              <a:t> предоставляют средства обмена сообщениями, использующие разные методы коммуникаций. Существуют основные типы служб сообщений: электронная почта, приложения для рабочих групп, объектно-ориентированные сообщения, службы каталогов. Поэтому в совокупности серверов сообщений можно выделить:</a:t>
            </a:r>
          </a:p>
          <a:p>
            <a:r>
              <a:rPr lang="ru-RU" i="1" dirty="0"/>
              <a:t>Серверы электронной почты</a:t>
            </a:r>
            <a:r>
              <a:rPr lang="ru-RU" dirty="0"/>
              <a:t> – серверы, предназначенные для организации электронной почты.</a:t>
            </a:r>
          </a:p>
          <a:p>
            <a:r>
              <a:rPr lang="ru-RU" i="1" dirty="0"/>
              <a:t>Серверы службы каталогов</a:t>
            </a:r>
            <a:r>
              <a:rPr lang="ru-RU" dirty="0"/>
              <a:t> – серверы, которые помогают пользователя находить, защищать и сохранять информацию в сети.</a:t>
            </a:r>
          </a:p>
          <a:p>
            <a:r>
              <a:rPr lang="ru-RU" dirty="0"/>
              <a:t>Требования повышенной производительности привели к созданию суперсерверов. Это серверы высокой производительности, выполняющие обработку данных для большого числа клиентов.</a:t>
            </a:r>
          </a:p>
          <a:p>
            <a:r>
              <a:rPr lang="ru-RU" dirty="0"/>
              <a:t>Существует классификация серверов, определяемая масштабом сети, в которой они используются: сервер рабочей группы, сервер отдела или сервер масштаба предприятия (корпоративный сервер). В зависимости от числа пользователей и характера решаемых задач, требования к составу оборудования и программного обеспечения сервера, его надежности и производительности сильно варьируются</a:t>
            </a:r>
          </a:p>
        </p:txBody>
      </p:sp>
    </p:spTree>
    <p:extLst>
      <p:ext uri="{BB962C8B-B14F-4D97-AF65-F5344CB8AC3E}">
        <p14:creationId xmlns:p14="http://schemas.microsoft.com/office/powerpoint/2010/main" val="2094486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Прямоугольник 25"/>
          <p:cNvSpPr/>
          <p:nvPr/>
        </p:nvSpPr>
        <p:spPr>
          <a:xfrm>
            <a:off x="303910" y="1262098"/>
            <a:ext cx="8307430" cy="338554"/>
          </a:xfrm>
          <a:prstGeom prst="rect">
            <a:avLst/>
          </a:prstGeom>
        </p:spPr>
        <p:txBody>
          <a:bodyPr wrap="square">
            <a:spAutoFit/>
          </a:bodyPr>
          <a:lstStyle/>
          <a:p>
            <a:r>
              <a:rPr lang="ru-RU" sz="1600" b="1" dirty="0" smtClean="0">
                <a:solidFill>
                  <a:schemeClr val="accent5">
                    <a:lumMod val="75000"/>
                  </a:schemeClr>
                </a:solidFill>
                <a:latin typeface="+mj-lt"/>
                <a:ea typeface="Calibri" panose="020F0502020204030204" pitchFamily="34" charset="0"/>
                <a:cs typeface="Times New Roman" panose="02020603050405020304" pitchFamily="18" charset="0"/>
              </a:rPr>
              <a:t>Текст</a:t>
            </a:r>
            <a:endParaRPr lang="ru-RU" sz="1600" b="1" dirty="0">
              <a:solidFill>
                <a:schemeClr val="accent5">
                  <a:lumMod val="75000"/>
                </a:schemeClr>
              </a:solidFill>
              <a:latin typeface="+mj-lt"/>
            </a:endParaRPr>
          </a:p>
        </p:txBody>
      </p:sp>
      <p:sp>
        <p:nvSpPr>
          <p:cNvPr id="3" name="Заголовок 2"/>
          <p:cNvSpPr>
            <a:spLocks noGrp="1"/>
          </p:cNvSpPr>
          <p:nvPr>
            <p:ph type="title"/>
          </p:nvPr>
        </p:nvSpPr>
        <p:spPr/>
        <p:txBody>
          <a:bodyPr/>
          <a:lstStyle/>
          <a:p>
            <a:endParaRPr lang="ru-RU"/>
          </a:p>
        </p:txBody>
      </p:sp>
      <p:sp>
        <p:nvSpPr>
          <p:cNvPr id="2" name="Прямоугольник 1"/>
          <p:cNvSpPr/>
          <p:nvPr/>
        </p:nvSpPr>
        <p:spPr>
          <a:xfrm>
            <a:off x="303908" y="762694"/>
            <a:ext cx="8394041" cy="5632311"/>
          </a:xfrm>
          <a:prstGeom prst="rect">
            <a:avLst/>
          </a:prstGeom>
        </p:spPr>
        <p:txBody>
          <a:bodyPr wrap="square">
            <a:spAutoFit/>
          </a:bodyPr>
          <a:lstStyle/>
          <a:p>
            <a:r>
              <a:rPr lang="ru-RU" b="1" dirty="0"/>
              <a:t>Эволюция компьютерных сетей</a:t>
            </a:r>
          </a:p>
          <a:p>
            <a:r>
              <a:rPr lang="ru-RU" dirty="0"/>
              <a:t>История любой отрасли науки и техники позволяет не только удовлетворить естественное любопытство, но и глубже понять сущность основных достижений в этой отрасли, осознать существующие тенденции и правильно оценить перспективность тех или иных направлений развития. Компьютерные сети появились сравнительно недавно, в конце 60-х годов (правда, уточнение “прошлого столетия” прибавляет им вес и даже делает старше своих “тридцати с чем-то” лет). Естественно, что компьютерные сети унаследовали много полезных свойств от других, более старых и распространенных телекоммуникационных сетей, а именно телефонных. В этом нет ничего удивительного, так как компьютер, как и телефон, является универсальным инструментом в руках своего хозяина и помогает ему общаться с друзьями, приобретать новых знакомых, удовлетворять любознательность и любопытство, делать покупки и т. д., и т. п.</a:t>
            </a:r>
          </a:p>
          <a:p>
            <a:r>
              <a:rPr lang="ru-RU" dirty="0"/>
              <a:t>В то же время компьютерные сети привнесли в телекоммуникационный мир нечто совершенно новое — неисчерпаемые запасы информации, созданные цивилизацией за несколько тысячелетий своего существования и продолжающие пополняться с растущей скоростью в наши дни. Этот эффект особенно проявился в середине 90-х, во время интернет-революции, когда стало ясно, что возможности свободного и анонимного доступа к информации и быстрому, хотя и письменному общению очень ценятся людьми.</a:t>
            </a:r>
          </a:p>
        </p:txBody>
      </p:sp>
    </p:spTree>
    <p:extLst>
      <p:ext uri="{BB962C8B-B14F-4D97-AF65-F5344CB8AC3E}">
        <p14:creationId xmlns:p14="http://schemas.microsoft.com/office/powerpoint/2010/main" val="3161485084"/>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2231</TotalTime>
  <Words>541</Words>
  <Application>Microsoft Office PowerPoint</Application>
  <PresentationFormat>Экран (4:3)</PresentationFormat>
  <Paragraphs>82</Paragraphs>
  <Slides>15</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Сетевые технологии </vt:lpstr>
      <vt:lpstr>Содержание</vt:lpstr>
      <vt:lpstr>По завершению урока Вы будете знать:</vt:lpstr>
      <vt:lpstr>Введение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Alisher Omar</dc:creator>
  <cp:lastModifiedBy>Student</cp:lastModifiedBy>
  <cp:revision>282</cp:revision>
  <dcterms:created xsi:type="dcterms:W3CDTF">2017-10-09T05:58:02Z</dcterms:created>
  <dcterms:modified xsi:type="dcterms:W3CDTF">2021-08-20T10:40:10Z</dcterms:modified>
</cp:coreProperties>
</file>