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76" r:id="rId4"/>
    <p:sldId id="275" r:id="rId5"/>
    <p:sldId id="277" r:id="rId6"/>
    <p:sldId id="278" r:id="rId7"/>
    <p:sldId id="280" r:id="rId8"/>
    <p:sldId id="281" r:id="rId9"/>
    <p:sldId id="282" r:id="rId10"/>
    <p:sldId id="279" r:id="rId11"/>
    <p:sldId id="28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64" autoAdjust="0"/>
    <p:restoredTop sz="94660"/>
  </p:normalViewPr>
  <p:slideViewPr>
    <p:cSldViewPr snapToGrid="0">
      <p:cViewPr varScale="1">
        <p:scale>
          <a:sx n="58" d="100"/>
          <a:sy n="58" d="100"/>
        </p:scale>
        <p:origin x="77" y="5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9/12/2022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12.09.2022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12.09.2022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12.09.2022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12.09.2022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12.09.2022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12.09.2022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94" y="0"/>
            <a:ext cx="9144000" cy="6858000"/>
          </a:xfrm>
          <a:prstGeom prst="rect">
            <a:avLst/>
          </a:prstGeom>
        </p:spPr>
      </p:pic>
      <p:sp>
        <p:nvSpPr>
          <p:cNvPr id="6" name="Заголовок 5"/>
          <p:cNvSpPr txBox="1">
            <a:spLocks noGrp="1"/>
          </p:cNvSpPr>
          <p:nvPr>
            <p:ph type="ctrTitle"/>
          </p:nvPr>
        </p:nvSpPr>
        <p:spPr>
          <a:xfrm>
            <a:off x="883509" y="2910373"/>
            <a:ext cx="7766221" cy="1089529"/>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cs typeface="Times New Roman" panose="02020603050405020304" pitchFamily="18" charset="0"/>
              </a:rPr>
              <a:t>Сетевые технологии</a:t>
            </a:r>
            <a:r>
              <a:rPr lang="ru-RU" sz="4400" dirty="0" smtClean="0">
                <a:solidFill>
                  <a:schemeClr val="bg1"/>
                </a:solidFill>
                <a:cs typeface="Times New Roman" panose="02020603050405020304" pitchFamily="18" charset="0"/>
              </a:rPr>
              <a:t/>
            </a:r>
            <a:br>
              <a:rPr lang="ru-RU" sz="4400" dirty="0" smtClean="0">
                <a:solidFill>
                  <a:schemeClr val="bg1"/>
                </a:solidFill>
                <a:cs typeface="Times New Roman" panose="02020603050405020304" pitchFamily="18" charset="0"/>
              </a:rPr>
            </a:b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1"/>
          <p:cNvSpPr txBox="1"/>
          <p:nvPr/>
        </p:nvSpPr>
        <p:spPr>
          <a:xfrm>
            <a:off x="1270470" y="4643741"/>
            <a:ext cx="6205495" cy="19697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399784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8069" y="1503750"/>
            <a:ext cx="7674555" cy="4986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102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2295275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2492990"/>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Введение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Понятие компьютерной сети</a:t>
            </a:r>
          </a:p>
          <a:p>
            <a:r>
              <a:rPr lang="ru-RU" sz="2000" i="1" dirty="0"/>
              <a:t> </a:t>
            </a:r>
            <a:r>
              <a:rPr lang="ru-RU" sz="2000" i="1" dirty="0" smtClean="0"/>
              <a:t>3 Эволюция </a:t>
            </a:r>
            <a:r>
              <a:rPr lang="ru-RU" sz="2000" i="1" dirty="0"/>
              <a:t>компьютерных сетей.</a:t>
            </a:r>
            <a:endParaRPr lang="ru-RU" sz="2000" dirty="0"/>
          </a:p>
          <a:p>
            <a:r>
              <a:rPr lang="ru-RU" sz="2000" i="1" dirty="0" smtClean="0"/>
              <a:t>4. </a:t>
            </a:r>
            <a:r>
              <a:rPr lang="ru-RU" sz="2000" i="1" dirty="0"/>
              <a:t>Классификация компьютерных сетей.</a:t>
            </a:r>
            <a:endParaRPr lang="ru-RU" sz="2000" dirty="0"/>
          </a:p>
          <a:p>
            <a:r>
              <a:rPr lang="ru-RU" sz="2000" i="1" dirty="0" smtClean="0"/>
              <a:t>5. </a:t>
            </a:r>
            <a:r>
              <a:rPr lang="ru-RU" sz="2000" i="1" dirty="0"/>
              <a:t>Физические проводники сигналов (классификация, оценка качества).</a:t>
            </a:r>
            <a:endParaRPr lang="ru-RU" sz="2000" dirty="0"/>
          </a:p>
          <a:p>
            <a:pPr marL="457200" indent="-457200">
              <a:buAutoNum type="arabicPeriod"/>
            </a:pP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1874207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877437"/>
          </a:xfrm>
          <a:prstGeom prst="rect">
            <a:avLst/>
          </a:prstGeom>
        </p:spPr>
        <p:txBody>
          <a:bodyPr wrap="square">
            <a:spAutoFit/>
          </a:bodyPr>
          <a:lstStyle/>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Теория такая то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Принципы такие то</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Инструменты такие </a:t>
            </a:r>
          </a:p>
          <a:p>
            <a:pPr marL="457200" indent="-457200">
              <a:buAutoNum type="arabicPeriod"/>
            </a:pP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p>
          <a:p>
            <a:pPr marL="457200" indent="-457200">
              <a:buAutoNum type="arabicPeriod"/>
            </a:pPr>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2619078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 name="Прямоугольник 3"/>
          <p:cNvSpPr/>
          <p:nvPr/>
        </p:nvSpPr>
        <p:spPr>
          <a:xfrm>
            <a:off x="234176" y="741282"/>
            <a:ext cx="7638585" cy="646331"/>
          </a:xfrm>
          <a:prstGeom prst="rect">
            <a:avLst/>
          </a:prstGeom>
        </p:spPr>
        <p:txBody>
          <a:bodyPr wrap="square">
            <a:spAutoFit/>
          </a:bodyPr>
          <a:lstStyle/>
          <a:p>
            <a:r>
              <a:rPr lang="ru-RU" b="1" dirty="0"/>
              <a:t>Практическое задание 1 (1 и 2 часть). Время передачи данных в сетях с коммутацией пакетов и коммутацией каналов</a:t>
            </a:r>
            <a:endParaRPr lang="ru-RU" dirty="0"/>
          </a:p>
        </p:txBody>
      </p:sp>
      <p:sp>
        <p:nvSpPr>
          <p:cNvPr id="5" name="Прямоугольник 4"/>
          <p:cNvSpPr/>
          <p:nvPr/>
        </p:nvSpPr>
        <p:spPr>
          <a:xfrm>
            <a:off x="434897" y="1368884"/>
            <a:ext cx="8318809" cy="5078313"/>
          </a:xfrm>
          <a:prstGeom prst="rect">
            <a:avLst/>
          </a:prstGeom>
        </p:spPr>
        <p:txBody>
          <a:bodyPr wrap="square">
            <a:spAutoFit/>
          </a:bodyPr>
          <a:lstStyle/>
          <a:p>
            <a:r>
              <a:rPr lang="ru-RU" b="1" dirty="0"/>
              <a:t>Теоретическая часть</a:t>
            </a:r>
            <a:endParaRPr lang="ru-RU" dirty="0"/>
          </a:p>
          <a:p>
            <a:r>
              <a:rPr lang="ru-RU" dirty="0"/>
              <a:t>Для доставки сообщений в сетях электросвязи могут </a:t>
            </a:r>
            <a:r>
              <a:rPr lang="ru-RU" b="1" i="1" dirty="0"/>
              <a:t>быть уста­новлены соединения двух типов – долговременные и оперативные.</a:t>
            </a:r>
            <a:endParaRPr lang="ru-RU" dirty="0"/>
          </a:p>
          <a:p>
            <a:r>
              <a:rPr lang="ru-RU" dirty="0"/>
              <a:t>Известны </a:t>
            </a:r>
            <a:r>
              <a:rPr lang="ru-RU" b="1" i="1" dirty="0"/>
              <a:t>два основных принципа оперативной коммутации:</a:t>
            </a:r>
            <a:endParaRPr lang="ru-RU" dirty="0"/>
          </a:p>
          <a:p>
            <a:r>
              <a:rPr lang="ru-RU" b="1" i="1" dirty="0"/>
              <a:t>- непосредственное соединение;</a:t>
            </a:r>
            <a:endParaRPr lang="ru-RU" dirty="0"/>
          </a:p>
          <a:p>
            <a:r>
              <a:rPr lang="ru-RU" b="1" i="1" dirty="0"/>
              <a:t>- соединение с накоплением информации.</a:t>
            </a:r>
            <a:endParaRPr lang="ru-RU" dirty="0"/>
          </a:p>
          <a:p>
            <a:r>
              <a:rPr lang="ru-RU" i="1" dirty="0"/>
              <a:t>При непосредственном соединении </a:t>
            </a:r>
            <a:r>
              <a:rPr lang="ru-RU" dirty="0"/>
              <a:t>осуществляется </a:t>
            </a:r>
            <a:r>
              <a:rPr lang="ru-RU" i="1" dirty="0"/>
              <a:t>физическое соединение</a:t>
            </a:r>
            <a:r>
              <a:rPr lang="ru-RU" dirty="0"/>
              <a:t> входящих в узел коммутации (УК) каналов с соответствующими адресу исходящими каналами (аналоговая).</a:t>
            </a:r>
          </a:p>
          <a:p>
            <a:r>
              <a:rPr lang="ru-RU" dirty="0"/>
              <a:t> </a:t>
            </a:r>
            <a:r>
              <a:rPr lang="ru-RU" i="1" dirty="0"/>
              <a:t>При соединении с накоплением </a:t>
            </a:r>
            <a:r>
              <a:rPr lang="ru-RU" dirty="0"/>
              <a:t>сигналы из входящих в УК кана­лов сначала записываются в запоминающее устройство (ЗУ), а затем поступают в исходящие каналы по мере их освобождения (цифровая).</a:t>
            </a:r>
          </a:p>
          <a:p>
            <a:r>
              <a:rPr lang="ru-RU" b="1" i="1" dirty="0"/>
              <a:t>При передаче сообщений используются следующие основные виды коммутаций:</a:t>
            </a:r>
            <a:r>
              <a:rPr lang="ru-RU" dirty="0"/>
              <a:t> коммутация каналов КК, коммутация сообщений КС, коммутация пакетов КП, гибридная коммутация ГК, адаптивная коммутация. </a:t>
            </a:r>
          </a:p>
          <a:p>
            <a:r>
              <a:rPr lang="ru-RU" b="1" dirty="0"/>
              <a:t>Коммутация каналов</a:t>
            </a:r>
            <a:r>
              <a:rPr lang="ru-RU" b="1" i="1" dirty="0"/>
              <a:t> </a:t>
            </a:r>
            <a:r>
              <a:rPr lang="ru-RU" b="1" dirty="0"/>
              <a:t>– это совокупность операций по соедине­нию каналов для получения сквозного физического канала</a:t>
            </a:r>
            <a:r>
              <a:rPr lang="ru-RU" b="1" i="1" dirty="0"/>
              <a:t> </a:t>
            </a:r>
            <a:r>
              <a:rPr lang="ru-RU" b="1" dirty="0"/>
              <a:t>между оконечными пунктами через узлы коммутаций.</a:t>
            </a:r>
            <a:endParaRPr lang="ru-RU" dirty="0"/>
          </a:p>
        </p:txBody>
      </p:sp>
    </p:spTree>
    <p:extLst>
      <p:ext uri="{BB962C8B-B14F-4D97-AF65-F5344CB8AC3E}">
        <p14:creationId xmlns:p14="http://schemas.microsoft.com/office/powerpoint/2010/main" val="117809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457201" y="1537274"/>
            <a:ext cx="7961970" cy="3970318"/>
          </a:xfrm>
          <a:prstGeom prst="rect">
            <a:avLst/>
          </a:prstGeom>
        </p:spPr>
        <p:txBody>
          <a:bodyPr wrap="square">
            <a:spAutoFit/>
          </a:bodyPr>
          <a:lstStyle/>
          <a:p>
            <a:r>
              <a:rPr lang="ru-RU" b="1" i="1" dirty="0"/>
              <a:t>При коммутации каналов сначала организуется сквозной канал между абонентами через УК, а затем происходит передача сообщений.</a:t>
            </a:r>
            <a:r>
              <a:rPr lang="ru-RU" dirty="0"/>
              <a:t> Установленное соединение ликвидируется после соответст­вующего решения абонентов.</a:t>
            </a:r>
          </a:p>
          <a:p>
            <a:r>
              <a:rPr lang="ru-RU" dirty="0"/>
              <a:t>Сеть, изображенная на рис. 1, работает по технологии коммутации каналов, то узел 1, чтобы передать данные узлу 7, сначала должен передать специальный запрос на установление соединения коммутатору A, указав адрес назначения 7. Коммутатор А должен выбрать маршрут образования составного канала, а затем передать запрос следующему коммутатору, в данном случае E. Затем коммутатор E передает запрос коммутатору F, а тот, в свою очередь, передает запрос узлу 7. Если узел 7 принимает запрос на установление соединения, он направляет по уже установленному каналу ответ исходному узлу, после чего составной канал считается </a:t>
            </a:r>
            <a:r>
              <a:rPr lang="ru-RU" dirty="0" err="1"/>
              <a:t>скоммутированным</a:t>
            </a:r>
            <a:r>
              <a:rPr lang="ru-RU" dirty="0"/>
              <a:t>, и узлы 1 и 7 могут обмениваться по нему данными.</a:t>
            </a:r>
          </a:p>
        </p:txBody>
      </p:sp>
    </p:spTree>
    <p:extLst>
      <p:ext uri="{BB962C8B-B14F-4D97-AF65-F5344CB8AC3E}">
        <p14:creationId xmlns:p14="http://schemas.microsoft.com/office/powerpoint/2010/main" val="2427339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1026" name="Рисунок 1" descr="https://www.raisecom.su/images/43426730092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8025" y="111512"/>
            <a:ext cx="3248025" cy="21621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Рисунок 2" descr="https://www.raisecom.su/images/10810840623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4127" y="2619375"/>
            <a:ext cx="4619625" cy="33528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4" name="Rectangle 4"/>
          <p:cNvSpPr>
            <a:spLocks noChangeArrowheads="1"/>
          </p:cNvSpPr>
          <p:nvPr/>
        </p:nvSpPr>
        <p:spPr bwMode="auto">
          <a:xfrm>
            <a:off x="0" y="261937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Рис 1.  Общая структура сети с коммутацией абонентов</a:t>
            </a:r>
            <a:endParaRPr kumimoji="0" lang="ru-RU" altLang="ru-RU" sz="600" b="0" i="0" u="none" strike="noStrike" cap="none" normalizeH="0" baseline="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5"/>
          <p:cNvSpPr>
            <a:spLocks noChangeArrowheads="1"/>
          </p:cNvSpPr>
          <p:nvPr/>
        </p:nvSpPr>
        <p:spPr bwMode="auto">
          <a:xfrm>
            <a:off x="0" y="5972175"/>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5085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altLang="ru-RU"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rPr>
              <a:t>Рис. 2.  Установление составного канала</a:t>
            </a: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20717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5262" y="1468554"/>
            <a:ext cx="6640513"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5463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8423" y="1117175"/>
            <a:ext cx="6640513" cy="529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32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272" y="1085928"/>
            <a:ext cx="7870748"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574256"/>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2242</TotalTime>
  <Words>369</Words>
  <Application>Microsoft Office PowerPoint</Application>
  <PresentationFormat>Экран (4:3)</PresentationFormat>
  <Paragraphs>36</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Сетевые технологии </vt:lpstr>
      <vt:lpstr>Содержание</vt:lpstr>
      <vt:lpstr>По завершению урока Вы будете знать:</vt:lpstr>
      <vt:lpstr>Введение</vt:lpstr>
      <vt:lpstr>Введение</vt:lpstr>
      <vt:lpstr>Введение</vt:lpstr>
      <vt:lpstr>Введение</vt:lpstr>
      <vt:lpstr>Введение</vt:lpstr>
      <vt:lpstr>Введение</vt:lpstr>
      <vt:lpstr>Введение</vt:lpstr>
      <vt:lpstr>Введение</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285</cp:revision>
  <dcterms:created xsi:type="dcterms:W3CDTF">2017-10-09T05:58:02Z</dcterms:created>
  <dcterms:modified xsi:type="dcterms:W3CDTF">2022-09-12T14:42:12Z</dcterms:modified>
</cp:coreProperties>
</file>