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6" r:id="rId4"/>
    <p:sldId id="275" r:id="rId5"/>
    <p:sldId id="287" r:id="rId6"/>
    <p:sldId id="293" r:id="rId7"/>
    <p:sldId id="292" r:id="rId8"/>
    <p:sldId id="291" r:id="rId9"/>
    <p:sldId id="290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910373"/>
            <a:ext cx="776622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Сетевые технологии</a:t>
            </a:r>
            <a:r>
              <a:rPr lang="en-US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/>
              <a:t>Адресация в IP-сетях. Деление сетей на подсети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27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Понятие компьютерной сети</a:t>
            </a:r>
          </a:p>
          <a:p>
            <a:r>
              <a:rPr lang="ru-RU" sz="2000" i="1" dirty="0"/>
              <a:t> </a:t>
            </a:r>
            <a:r>
              <a:rPr lang="ru-RU" sz="2000" i="1" dirty="0" smtClean="0"/>
              <a:t>3 Эволюция </a:t>
            </a:r>
            <a:r>
              <a:rPr lang="ru-RU" sz="2000" i="1" dirty="0"/>
              <a:t>компьютерных сетей.</a:t>
            </a:r>
            <a:endParaRPr lang="ru-RU" sz="2000" dirty="0"/>
          </a:p>
          <a:p>
            <a:r>
              <a:rPr lang="ru-RU" sz="2000" i="1" dirty="0" smtClean="0"/>
              <a:t>4. </a:t>
            </a:r>
            <a:r>
              <a:rPr lang="ru-RU" sz="2000" i="1" dirty="0"/>
              <a:t>Классификация компьютерных сетей.</a:t>
            </a:r>
            <a:endParaRPr lang="ru-RU" sz="2000" dirty="0"/>
          </a:p>
          <a:p>
            <a:r>
              <a:rPr lang="ru-RU" sz="2000" i="1" dirty="0" smtClean="0"/>
              <a:t>5. </a:t>
            </a:r>
            <a:r>
              <a:rPr lang="ru-RU" sz="2000" i="1" dirty="0"/>
              <a:t>Физические проводники сигналов (классификация, оценка качества).</a:t>
            </a:r>
            <a:endParaRPr lang="ru-RU" sz="2000" dirty="0"/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Теория такая то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Принципы такие то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такие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594" y="757349"/>
            <a:ext cx="80734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 практическое задание.</a:t>
            </a:r>
            <a:r>
              <a:rPr lang="ru-RU" dirty="0"/>
              <a:t> </a:t>
            </a:r>
            <a:r>
              <a:rPr lang="ru-RU" b="1" dirty="0"/>
              <a:t>Общая структура сети INTERNET. Стек протоколов TCP/IP. Протоколы </a:t>
            </a:r>
            <a:r>
              <a:rPr lang="en-US" b="1" dirty="0"/>
              <a:t>TCP</a:t>
            </a:r>
            <a:r>
              <a:rPr lang="ru-RU" b="1" dirty="0"/>
              <a:t>, </a:t>
            </a:r>
            <a:r>
              <a:rPr lang="en-US" b="1" dirty="0"/>
              <a:t>UDP</a:t>
            </a:r>
            <a:r>
              <a:rPr lang="ru-RU" b="1" dirty="0"/>
              <a:t>  </a:t>
            </a:r>
            <a:r>
              <a:rPr lang="ru-RU" dirty="0" smtClean="0"/>
              <a:t>(теоретическое </a:t>
            </a:r>
            <a:r>
              <a:rPr lang="ru-RU" dirty="0"/>
              <a:t>задание)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1 Цель работы	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Стандарты в сфере Интернет, ознакомление со стеком протоколов TCP/IP. Назначение протоколов TCP, UDP, IP, структуры дейтаграмм, назначение полей дейтаграммы</a:t>
            </a:r>
          </a:p>
          <a:p>
            <a:r>
              <a:rPr lang="ru-RU" b="1" dirty="0"/>
              <a:t>2 Теоретическая часть</a:t>
            </a:r>
            <a:endParaRPr lang="ru-RU" dirty="0"/>
          </a:p>
          <a:p>
            <a:r>
              <a:rPr lang="ru-RU" b="1" i="1" dirty="0"/>
              <a:t> </a:t>
            </a:r>
            <a:endParaRPr lang="ru-RU" dirty="0"/>
          </a:p>
          <a:p>
            <a:r>
              <a:rPr lang="ru-RU" i="1" dirty="0"/>
              <a:t>Стандарты в сфере Интернет.</a:t>
            </a:r>
            <a:r>
              <a:rPr lang="ru-RU" dirty="0"/>
              <a:t> Любой объект может подключиться к Интернет, чтобы предложить ресурсы, или для доступа к ним. По Интернет может гулять практически любой вид информации без каких-либо ограничений. Отсутствует центральный орган, который регулировал бы работу сети Интернет, хотя существуют организации, устанавливающие определённые фундаментальные принципы и руководящие работой сети.</a:t>
            </a:r>
          </a:p>
          <a:p>
            <a:r>
              <a:rPr lang="ru-RU" dirty="0"/>
              <a:t>Существует ряд организаций, которые участвуют в различных мероприятиях по администрированию и поддержке Интернет. Следует упомянуть CERT, IАВ, IETF, IESG, IRTF, ICANN и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Internet</a:t>
            </a:r>
            <a:r>
              <a:rPr lang="ru-RU" dirty="0"/>
              <a:t> </a:t>
            </a:r>
            <a:r>
              <a:rPr lang="ru-RU" dirty="0" err="1"/>
              <a:t>Society</a:t>
            </a:r>
            <a:r>
              <a:rPr lang="ru-RU" dirty="0"/>
              <a:t> (Общество Интернет, известное также как ISOC).</a:t>
            </a:r>
          </a:p>
        </p:txBody>
      </p:sp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5686" y="1015147"/>
            <a:ext cx="827420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Группа реагирования на нарушения компьютерной защиты (CERT) – группа экспертов Университета Карнеги-</a:t>
            </a:r>
            <a:r>
              <a:rPr lang="ru-RU" sz="1600" dirty="0" err="1"/>
              <a:t>Меллона</a:t>
            </a:r>
            <a:r>
              <a:rPr lang="ru-RU" sz="1600" dirty="0"/>
              <a:t> отвечает за вопросы, связанные с нарушением компьютерной защиты в сети Интернет. </a:t>
            </a:r>
          </a:p>
          <a:p>
            <a:r>
              <a:rPr lang="ru-RU" sz="1600" dirty="0"/>
              <a:t>Совет по архитектуре Интернет (IAB), первоначально – Координационный совет сети Интернет – добровольный орган, имеющий в своем составе 12 экспертов, которые используют ресурсы своих компаний-спонсоров для того, чтобы способствовать интересам Интернет. IAB контролирует и координирует деятельность двух проблемных (рабочих) групп: IETF и IRTF. В совокупности, эти организации вырабатывают техническую политику и направления работы. </a:t>
            </a:r>
          </a:p>
          <a:p>
            <a:r>
              <a:rPr lang="ru-RU" sz="1600" dirty="0"/>
              <a:t>Инженерная проблемная группа Интернет (IETF) определяет, устанавливает приоритеты и вырабатывает решения по краткосрочным вопросам и проблемам, включая протоколы, архитектуру и эксплуатацию. Предложенные стандарты публикуются в Интернет в виде Запросов комментариев и предложений (RFC). После выработки окончательной версии стандарта, он поступает на утверждение в группу управления инженеров Интернет (IESG).</a:t>
            </a:r>
          </a:p>
          <a:p>
            <a:r>
              <a:rPr lang="ru-RU" sz="1600" dirty="0"/>
              <a:t>Научно-исследовательская проблемная группа Интернет (IRTF) занимается долгосрочными вопросами, включая схемы адресации и технологии.</a:t>
            </a:r>
          </a:p>
          <a:p>
            <a:r>
              <a:rPr lang="ru-RU" sz="1600" dirty="0"/>
              <a:t>Корпорация Интернет по присвоению имен и номеров (ICANN) –некоммерческая организация, образованная в 1999 году. ICANN была создана для того, чтобы взять на себя полномочия федерального органа IANA по распределению общеизвестных номеров портов, управлению IP-адресами и присвоению имён доменов. ICANN также присваивает IP-адреса организациям, желающим поместить компьютеры в Интернет; количество адресов зависит от размера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414038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898" y="1528816"/>
            <a:ext cx="8274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Общество Интернет (ISOC) – добровольная организация, которая представляет собой некоторую формальную структуру для администрирования Интернет. Общество Интернет предоставило официальные полномочия IESG принимать решения по стандартам.</a:t>
            </a:r>
          </a:p>
          <a:p>
            <a:r>
              <a:rPr lang="ru-RU" i="1" dirty="0"/>
              <a:t>Уровни архитектуры Интернет.</a:t>
            </a:r>
            <a:r>
              <a:rPr lang="ru-RU" b="1" i="1" dirty="0"/>
              <a:t> </a:t>
            </a:r>
            <a:r>
              <a:rPr lang="ru-RU" dirty="0"/>
              <a:t>Функционирование сети Интернет основано на сложном комплексе протоколов, обеспечивающих выполнение различных функций - от непосредственно передачи данных до управления конфигурацией оборудования сети.</a:t>
            </a:r>
          </a:p>
          <a:p>
            <a:r>
              <a:rPr lang="ru-RU" dirty="0"/>
              <a:t>Для того, чтобы классифицировать различные протоколы и понять их место в общей структуре технологии межсетевого взаимодействия, удобно воспользоваться так называемым «многоуровневым представлением сетевых протоколов». В рамках такого представления подразумевается, что протоколы более высокого уровня используют функции протоколов более низкого уровня. Классической, хотя и представляющей сейчас, скорее, академический интерес, моделью такого рода является семиуровневая модель взаимодействия открытых систем (</a:t>
            </a:r>
            <a:r>
              <a:rPr lang="ru-RU" dirty="0" err="1"/>
              <a:t>Open</a:t>
            </a:r>
            <a:r>
              <a:rPr lang="ru-RU" dirty="0"/>
              <a:t> </a:t>
            </a:r>
            <a:r>
              <a:rPr lang="ru-RU" dirty="0" err="1"/>
              <a:t>Systems</a:t>
            </a:r>
            <a:r>
              <a:rPr lang="ru-RU" dirty="0"/>
              <a:t> </a:t>
            </a:r>
            <a:r>
              <a:rPr lang="ru-RU" dirty="0" err="1"/>
              <a:t>Interconnection</a:t>
            </a:r>
            <a:r>
              <a:rPr lang="ru-RU" dirty="0"/>
              <a:t> – OSI), разработанная ITU-T.</a:t>
            </a:r>
          </a:p>
        </p:txBody>
      </p:sp>
    </p:spTree>
    <p:extLst>
      <p:ext uri="{BB962C8B-B14F-4D97-AF65-F5344CB8AC3E}">
        <p14:creationId xmlns:p14="http://schemas.microsoft.com/office/powerpoint/2010/main" val="336022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9932" y="1051042"/>
            <a:ext cx="84526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Архитектура Интернет была разработана агентством ARPA для соединения компьютеров в государственных, военных, академических и других организациях, в основном, на территории США, что обусловило ее практический характер. С другой стороны, модель OSI охватывала более широкий круг вопросов передачи информации, и в ее рамках не был конкретизирован тип взаимодействующих систем, что породило более «дробное» разбиение на уровни. Согласно рисунку 6 мы можем определить соответствие между той и другой архитектурой.</a:t>
            </a:r>
          </a:p>
          <a:p>
            <a:r>
              <a:rPr lang="ru-RU" sz="1400" dirty="0"/>
              <a:t>Первый уровень модели ARPA – </a:t>
            </a:r>
            <a:r>
              <a:rPr lang="ru-RU" sz="1400" i="1" dirty="0"/>
              <a:t>уровень сетевого интерфейса</a:t>
            </a:r>
            <a:r>
              <a:rPr lang="ru-RU" sz="1400" dirty="0"/>
              <a:t> –поддерживает физический перенос информации между устройствами в сети, т. е. объединяет функции двух уровней OSI - физического и звена данных. Уровень сетевого интерфейса обеспечивает физическое соединение со средой передачи, обеспечивает, если это необходимо, разрешение конфликтов, возникающих в процессе организации доступа к среде (например, используя технологию CSMA/CD в сети </a:t>
            </a:r>
            <a:r>
              <a:rPr lang="ru-RU" sz="1400" dirty="0" err="1"/>
              <a:t>Ethernet</a:t>
            </a:r>
            <a:r>
              <a:rPr lang="ru-RU" sz="1400" dirty="0"/>
              <a:t>), упаковывает данные в пакеты. </a:t>
            </a:r>
            <a:r>
              <a:rPr lang="ru-RU" sz="1400" i="1" dirty="0"/>
              <a:t>Пакет</a:t>
            </a:r>
            <a:r>
              <a:rPr lang="ru-RU" sz="1400" dirty="0"/>
              <a:t> -это протокольная единица, которая содержит информацию верхних уровней, и служебные поля (аппаратные адреса, порядковые номера, подтверждения и т.д.), необходимые для функционирования протоколов этого уровня. Иногда при рассмотрении протоколов этого уровня (</a:t>
            </a:r>
            <a:r>
              <a:rPr lang="ru-RU" sz="1400" dirty="0" err="1"/>
              <a:t>Ethernet</a:t>
            </a:r>
            <a:r>
              <a:rPr lang="ru-RU" sz="1400" dirty="0"/>
              <a:t>, HDLC) употребляется также термин кадр (</a:t>
            </a:r>
            <a:r>
              <a:rPr lang="ru-RU" sz="1400" dirty="0" err="1"/>
              <a:t>frame</a:t>
            </a:r>
            <a:r>
              <a:rPr lang="ru-RU" sz="1400" dirty="0"/>
              <a:t>). </a:t>
            </a:r>
          </a:p>
          <a:p>
            <a:r>
              <a:rPr lang="ru-RU" sz="1400" dirty="0"/>
              <a:t>Сетевой уровень отвечает за передачу информации, упакованной в дейтаграммы (</a:t>
            </a:r>
            <a:r>
              <a:rPr lang="ru-RU" sz="1400" dirty="0" err="1"/>
              <a:t>datagram</a:t>
            </a:r>
            <a:r>
              <a:rPr lang="ru-RU" sz="1400" dirty="0"/>
              <a:t>), от одного компьютера к другому. </a:t>
            </a:r>
            <a:r>
              <a:rPr lang="ru-RU" sz="1400" i="1" dirty="0"/>
              <a:t>Дейтаграмма </a:t>
            </a:r>
            <a:r>
              <a:rPr lang="ru-RU" sz="1400" dirty="0"/>
              <a:t>- это протокольная единица, которой оперируют протоколы семейства TCP/IP. Она содержит адресную информацию, необходимую для переноса дейтаграммы через сеть, а не только в рамках одного звена данных. Понятие дейтаграммы никак не связано с физическими характеристиками сетей и каналов связи, что подчеркивает независимость протоколов TCP/IP от аппаратуры. Основным протоколом, реализующим функции сетевого уровня, является протокол IP. Этот протокол отвечает за маршрутизацию, фрагментацию и сборку дейтаграмм в рабочей станции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5095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07" y="1719186"/>
            <a:ext cx="6640513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3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284288"/>
            <a:ext cx="6640513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35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2261</TotalTime>
  <Words>743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Сетевые технологии Адресация в IP-сетях. Деление сетей на подсети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288</cp:revision>
  <dcterms:created xsi:type="dcterms:W3CDTF">2017-10-09T05:58:02Z</dcterms:created>
  <dcterms:modified xsi:type="dcterms:W3CDTF">2022-09-12T15:47:42Z</dcterms:modified>
</cp:coreProperties>
</file>