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>
        <p:scale>
          <a:sx n="85" d="100"/>
          <a:sy n="85" d="100"/>
        </p:scale>
        <p:origin x="-90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Лекция 3. Стек протоколов TCP/IP. Протокол  межсетевого взаимодействия IP 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b="1" dirty="0" smtClean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71" y="171943"/>
            <a:ext cx="7886700" cy="97427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Формат сегмента протокола </a:t>
            </a:r>
            <a:r>
              <a:rPr lang="en-US" sz="2800" b="1" dirty="0">
                <a:solidFill>
                  <a:schemeClr val="bg1"/>
                </a:solidFill>
              </a:rPr>
              <a:t>TCP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615772" y="1730607"/>
            <a:ext cx="7703980" cy="262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8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71" y="171943"/>
            <a:ext cx="7886700" cy="97427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Порты и установление </a:t>
            </a:r>
            <a:r>
              <a:rPr lang="en-US" sz="3600" b="1" dirty="0">
                <a:solidFill>
                  <a:schemeClr val="bg1"/>
                </a:solidFill>
              </a:rPr>
              <a:t>TCP-</a:t>
            </a:r>
            <a:r>
              <a:rPr lang="ru-RU" sz="3600" b="1" dirty="0">
                <a:solidFill>
                  <a:schemeClr val="bg1"/>
                </a:solidFill>
              </a:rPr>
              <a:t>соединений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0304" y="1302380"/>
            <a:ext cx="875763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В протоколе TCP также, как и в UDP, для связи с прикладными процессами используются порты. Номера портам присваиваются аналогичным образом: имеются стандартные, зарезервированные номера (например, номер 21 закреплен за сервисом FTP, 23 - за </a:t>
            </a:r>
            <a:r>
              <a:rPr lang="ru-RU" sz="2000" dirty="0" err="1"/>
              <a:t>telnet</a:t>
            </a:r>
            <a:r>
              <a:rPr lang="ru-RU" sz="2000" dirty="0"/>
              <a:t>), а менее известные приложения пользуются произвольно выбранными локальными номерами. </a:t>
            </a:r>
          </a:p>
        </p:txBody>
      </p:sp>
      <p:pic>
        <p:nvPicPr>
          <p:cNvPr id="7" name="Рисунок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797" y="3089754"/>
            <a:ext cx="6336406" cy="251255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734095" y="5602310"/>
            <a:ext cx="77683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Номера портов указывают протокол более высокого уровня, который в данный момент используется транспортом</a:t>
            </a:r>
          </a:p>
        </p:txBody>
      </p:sp>
    </p:spTree>
    <p:extLst>
      <p:ext uri="{BB962C8B-B14F-4D97-AF65-F5344CB8AC3E}">
        <p14:creationId xmlns:p14="http://schemas.microsoft.com/office/powerpoint/2010/main" val="299338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4698" y="1197735"/>
            <a:ext cx="856445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Установление соединения выполняется в следующей последовательности: </a:t>
            </a:r>
          </a:p>
          <a:p>
            <a:pPr algn="just"/>
            <a:r>
              <a:rPr lang="ru-RU" sz="2000" dirty="0"/>
              <a:t>- При установлении соединения одна из сторон является </a:t>
            </a:r>
            <a:r>
              <a:rPr lang="ru-RU" sz="2000" i="1" dirty="0"/>
              <a:t>инициатором</a:t>
            </a:r>
            <a:r>
              <a:rPr lang="ru-RU" sz="2000" dirty="0"/>
              <a:t>. Она посылает запрос к протоколу TCP на </a:t>
            </a:r>
            <a:r>
              <a:rPr lang="ru-RU" sz="2000" i="1" dirty="0"/>
              <a:t>открытие порта для передачи </a:t>
            </a:r>
            <a:r>
              <a:rPr lang="ru-RU" sz="2000" dirty="0"/>
              <a:t>(</a:t>
            </a:r>
            <a:r>
              <a:rPr lang="ru-RU" sz="2000" dirty="0" err="1"/>
              <a:t>active</a:t>
            </a:r>
            <a:r>
              <a:rPr lang="ru-RU" sz="2000" dirty="0"/>
              <a:t> </a:t>
            </a:r>
            <a:r>
              <a:rPr lang="ru-RU" sz="2000" dirty="0" err="1"/>
              <a:t>open</a:t>
            </a:r>
            <a:r>
              <a:rPr lang="ru-RU" sz="2000" dirty="0"/>
              <a:t>). </a:t>
            </a:r>
          </a:p>
          <a:p>
            <a:pPr algn="just"/>
            <a:r>
              <a:rPr lang="ru-RU" sz="2000" dirty="0"/>
              <a:t>- После открытия порта протокол TCP на стороне процесса-инициатора </a:t>
            </a:r>
            <a:r>
              <a:rPr lang="ru-RU" sz="2000" i="1" dirty="0"/>
              <a:t>посылает запрос процессу</a:t>
            </a:r>
            <a:r>
              <a:rPr lang="ru-RU" sz="2000" dirty="0"/>
              <a:t>, с которым требуется установить соединение. </a:t>
            </a:r>
          </a:p>
          <a:p>
            <a:pPr algn="just"/>
            <a:r>
              <a:rPr lang="ru-RU" sz="2000" dirty="0"/>
              <a:t>- Протокол TCP </a:t>
            </a:r>
            <a:r>
              <a:rPr lang="ru-RU" sz="2000" i="1" dirty="0"/>
              <a:t>на приемной стороне открывает порт для приема данных</a:t>
            </a:r>
            <a:r>
              <a:rPr lang="ru-RU" sz="2000" dirty="0"/>
              <a:t> (</a:t>
            </a:r>
            <a:r>
              <a:rPr lang="ru-RU" sz="2000" dirty="0" err="1"/>
              <a:t>passive</a:t>
            </a:r>
            <a:r>
              <a:rPr lang="ru-RU" sz="2000" dirty="0"/>
              <a:t> </a:t>
            </a:r>
            <a:r>
              <a:rPr lang="ru-RU" sz="2000" dirty="0" err="1"/>
              <a:t>open</a:t>
            </a:r>
            <a:r>
              <a:rPr lang="ru-RU" sz="2000" dirty="0"/>
              <a:t>) и </a:t>
            </a:r>
            <a:r>
              <a:rPr lang="ru-RU" sz="2000" i="1" dirty="0"/>
              <a:t>возвращает квитанцию, подтверждающую прием запроса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/>
              <a:t>-Для того чтобы передача могла вестись в обе стороны, </a:t>
            </a:r>
            <a:r>
              <a:rPr lang="ru-RU" sz="2000" i="1" dirty="0"/>
              <a:t>протокол на приемной стороне также открывает порт для передачи </a:t>
            </a:r>
            <a:r>
              <a:rPr lang="ru-RU" sz="2000" dirty="0"/>
              <a:t>(</a:t>
            </a:r>
            <a:r>
              <a:rPr lang="ru-RU" sz="2000" dirty="0" err="1"/>
              <a:t>active</a:t>
            </a:r>
            <a:r>
              <a:rPr lang="ru-RU" sz="2000" dirty="0"/>
              <a:t> </a:t>
            </a:r>
            <a:r>
              <a:rPr lang="ru-RU" sz="2000" dirty="0" err="1"/>
              <a:t>port</a:t>
            </a:r>
            <a:r>
              <a:rPr lang="ru-RU" sz="2000" dirty="0"/>
              <a:t>) и </a:t>
            </a:r>
            <a:r>
              <a:rPr lang="ru-RU" sz="2000" i="1" dirty="0"/>
              <a:t>также передает запрос к противоположной стороне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/>
              <a:t>- Сторона-инициатор открывает порт для приема и возвращает квитанцию. </a:t>
            </a:r>
            <a:r>
              <a:rPr lang="ru-RU" sz="2000" i="1" dirty="0"/>
              <a:t>Соединение считается установленным. Далее происходит обмен данными в рамках данного соединения. </a:t>
            </a:r>
          </a:p>
        </p:txBody>
      </p:sp>
    </p:spTree>
    <p:extLst>
      <p:ext uri="{BB962C8B-B14F-4D97-AF65-F5344CB8AC3E}">
        <p14:creationId xmlns:p14="http://schemas.microsoft.com/office/powerpoint/2010/main" val="395053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71" y="171942"/>
            <a:ext cx="7886700" cy="935641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Концепция квитирования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0760" y="1338054"/>
            <a:ext cx="86030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Квитирование - это один из традиционных методов обеспечения надежной связи. Квитирование: сообщение или сигнал, выдаваемый в ответ на принятое сообщение.</a:t>
            </a:r>
          </a:p>
        </p:txBody>
      </p:sp>
      <p:pic>
        <p:nvPicPr>
          <p:cNvPr id="4" name="Рисунок 3" descr="https://docstore.mik.ua/ip/pictures/img00008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71" y="2462212"/>
            <a:ext cx="7665344" cy="28438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15770" y="5306096"/>
            <a:ext cx="8206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Метод подтверждения корректности передачи кадров </a:t>
            </a:r>
          </a:p>
          <a:p>
            <a:pPr algn="ctr"/>
            <a:r>
              <a:rPr lang="ru-RU" dirty="0"/>
              <a:t>с простоем источника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24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71" y="171942"/>
            <a:ext cx="7886700" cy="1000035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Концепция квитирования </a:t>
            </a:r>
          </a:p>
        </p:txBody>
      </p:sp>
      <p:pic>
        <p:nvPicPr>
          <p:cNvPr id="3" name="Рисунок 2" descr="https://docstore.mik.ua/ip/pictures/img00009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32" y="1477113"/>
            <a:ext cx="7495505" cy="335246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030310" y="5134713"/>
            <a:ext cx="76114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Метод "окна" - непрерывная отправка пакетов </a:t>
            </a:r>
          </a:p>
        </p:txBody>
      </p:sp>
    </p:spTree>
    <p:extLst>
      <p:ext uri="{BB962C8B-B14F-4D97-AF65-F5344CB8AC3E}">
        <p14:creationId xmlns:p14="http://schemas.microsoft.com/office/powerpoint/2010/main" val="27437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71" y="171942"/>
            <a:ext cx="7886700" cy="90988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Реализация скользящего окна в протоколе TCP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4698" y="1517534"/>
            <a:ext cx="825777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В протоколе TCP реализована разновидность алгоритма квитирования с использованием окна. Особенность этого алгоритма состоит в том, что, хотя единицей передаваемых данных является </a:t>
            </a:r>
            <a:r>
              <a:rPr lang="ru-RU" sz="2000" i="1" dirty="0"/>
              <a:t>сегмент</a:t>
            </a:r>
            <a:r>
              <a:rPr lang="ru-RU" sz="2000" dirty="0"/>
              <a:t>, окно определено на множестве </a:t>
            </a:r>
            <a:r>
              <a:rPr lang="ru-RU" sz="2000" i="1" dirty="0"/>
              <a:t>нумерованных байт </a:t>
            </a:r>
            <a:r>
              <a:rPr lang="ru-RU" sz="2000" dirty="0"/>
              <a:t>неструктурированного потока данных, поступающих с верхнего уровня и буферизуемых протоколом TCP. </a:t>
            </a:r>
          </a:p>
          <a:p>
            <a:pPr algn="just"/>
            <a:r>
              <a:rPr lang="ru-RU" sz="2000" b="1" i="1" dirty="0"/>
              <a:t>Квитанция посылается только в случае правильного приема данных, отрицательные квитанции не посылаются</a:t>
            </a:r>
            <a:r>
              <a:rPr lang="ru-RU" sz="2000" dirty="0"/>
              <a:t>. Таким образом, отсутствие квитанции означает либо прием искаженного сегмента, либо потерю сегмента, либо потерю квитанции. </a:t>
            </a:r>
          </a:p>
          <a:p>
            <a:pPr algn="just"/>
            <a:r>
              <a:rPr lang="ru-RU" sz="2000" i="1" dirty="0"/>
              <a:t>В качестве квитанции получатель сегмента отсылает ответное сообщение (сегмент), в которое помещает число, на единицу превышающее максимальный номер байта в полученном сегменте. </a:t>
            </a:r>
          </a:p>
        </p:txBody>
      </p:sp>
    </p:spTree>
    <p:extLst>
      <p:ext uri="{BB962C8B-B14F-4D97-AF65-F5344CB8AC3E}">
        <p14:creationId xmlns:p14="http://schemas.microsoft.com/office/powerpoint/2010/main" val="424958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588" y="0"/>
            <a:ext cx="7886700" cy="13255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Выбор тайм-аута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28034" y="1325563"/>
            <a:ext cx="79333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Тайм-аут не должен быть слишком коротким, чтобы по возможности исключить избыточные повторные передачи, которые снижают полезную пропускную способность системы. Но он не должен быть и слишком большим, чтобы избежать длительных простоев, связанных с ожиданием несуществующей или "заблудившейся" квитанции. </a:t>
            </a:r>
            <a:r>
              <a:rPr lang="ru-RU" sz="2000" b="1" i="1" dirty="0"/>
              <a:t>При выборе величины тайм-аута должны учитываться скорость и надежность физических линий связи, их протяженность и многие другие подобные факторы. </a:t>
            </a:r>
          </a:p>
        </p:txBody>
      </p:sp>
    </p:spTree>
    <p:extLst>
      <p:ext uri="{BB962C8B-B14F-4D97-AF65-F5344CB8AC3E}">
        <p14:creationId xmlns:p14="http://schemas.microsoft.com/office/powerpoint/2010/main" val="309252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436" y="56033"/>
            <a:ext cx="7886700" cy="13255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Реакция на перегрузку сети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7426" y="1305342"/>
            <a:ext cx="87833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Варьируя величину окна, можно </a:t>
            </a:r>
            <a:r>
              <a:rPr lang="ru-RU" sz="2000" i="1" dirty="0"/>
              <a:t>повлиять на загрузку сети</a:t>
            </a:r>
            <a:r>
              <a:rPr lang="ru-RU" sz="2000" dirty="0"/>
              <a:t>. Чем больше окно, тем большую порцию неподтвержденных данных можно послать в сеть. </a:t>
            </a:r>
          </a:p>
          <a:p>
            <a:pPr algn="just"/>
            <a:r>
              <a:rPr lang="ru-RU" sz="2000" dirty="0"/>
              <a:t>Если сеть не справляется с нагрузкой, то </a:t>
            </a:r>
            <a:r>
              <a:rPr lang="ru-RU" sz="2000" b="1" dirty="0"/>
              <a:t>возникают </a:t>
            </a:r>
            <a:r>
              <a:rPr lang="ru-RU" sz="2000" b="1" i="1" dirty="0"/>
              <a:t>очереди в промежуточных узлах-маршрутизаторах и в конечных узлах-компьютерах. </a:t>
            </a:r>
          </a:p>
          <a:p>
            <a:pPr algn="just"/>
            <a:r>
              <a:rPr lang="ru-RU" sz="2000" dirty="0"/>
              <a:t>При переполнении приемного буфера конечного узла "перегруженный" протокол TCP, отправляя квитанцию, помещает в нее новый, уменьшенный размер окна. Если он совсем отказывается от приема, то в квитанции указывается окно нулевого размера.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2436" y="4321979"/>
            <a:ext cx="8738317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Другим проявлением перегрузки сети </a:t>
            </a:r>
            <a:r>
              <a:rPr lang="ru-RU" sz="2000" i="1" dirty="0"/>
              <a:t>является переполнение буферов в маршрутизаторах</a:t>
            </a:r>
            <a:r>
              <a:rPr lang="ru-RU" sz="2000" dirty="0"/>
              <a:t>. В таких случаях они могут централизовано изменить размер окна, посылая управляющие сообщения некоторым конечным узлам, что позволяет им </a:t>
            </a:r>
            <a:r>
              <a:rPr lang="ru-RU" sz="2000" b="1" i="1" dirty="0"/>
              <a:t>дифференцировано управлять интенсивностью потока данных в разных частях сети.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7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799" y="0"/>
            <a:ext cx="7886700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Формат сегмента в протоколе UDP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191" y="1702255"/>
            <a:ext cx="6542467" cy="342353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2240923" y="5375684"/>
            <a:ext cx="56602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Протокол UDP не предусматривает наличие полей порядкового номера и номера подтверждения</a:t>
            </a:r>
          </a:p>
        </p:txBody>
      </p:sp>
    </p:spTree>
    <p:extLst>
      <p:ext uri="{BB962C8B-B14F-4D97-AF65-F5344CB8AC3E}">
        <p14:creationId xmlns:p14="http://schemas.microsoft.com/office/powerpoint/2010/main" val="45597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647" y="0"/>
            <a:ext cx="7886700" cy="1325563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TCP/IP </a:t>
            </a:r>
            <a:r>
              <a:rPr lang="ru-RU" sz="2800" b="1" dirty="0">
                <a:solidFill>
                  <a:schemeClr val="bg1"/>
                </a:solidFill>
              </a:rPr>
              <a:t>и межсетевой уровень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568" y="1591582"/>
            <a:ext cx="5756857" cy="30448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85610" y="5256607"/>
            <a:ext cx="75083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Сетевой </a:t>
            </a:r>
            <a:r>
              <a:rPr lang="ru-RU" dirty="0"/>
              <a:t>уровень модели OSI соответствует межсетевому уровню протокола TCP/IP</a:t>
            </a:r>
          </a:p>
        </p:txBody>
      </p:sp>
    </p:spTree>
    <p:extLst>
      <p:ext uri="{BB962C8B-B14F-4D97-AF65-F5344CB8AC3E}">
        <p14:creationId xmlns:p14="http://schemas.microsoft.com/office/powerpoint/2010/main" val="391303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История возникновения сетевой модели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TCP/IP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Группа протоколов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TCP/IP</a:t>
            </a:r>
            <a:endParaRPr lang="ru-RU" sz="2000" dirty="0" smtClean="0">
              <a:solidFill>
                <a:srgbClr val="0070C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Формат сегмента протокола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TCP</a:t>
            </a:r>
            <a:endParaRPr lang="ru-RU" sz="2000" dirty="0" smtClean="0">
              <a:solidFill>
                <a:srgbClr val="0070C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Порты и установление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TCP-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соединений </a:t>
            </a: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квитирования </a:t>
            </a: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скользящего окна в протоколе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TCP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 на перегрузку сети </a:t>
            </a:r>
            <a:endParaRPr lang="ru-RU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сегмента в протоколе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UDP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TCP/IP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межсетевой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Р-дейтаграмма</a:t>
            </a:r>
          </a:p>
        </p:txBody>
      </p:sp>
    </p:spTree>
    <p:extLst>
      <p:ext uri="{BB962C8B-B14F-4D97-AF65-F5344CB8AC3E}">
        <p14:creationId xmlns:p14="http://schemas.microsoft.com/office/powerpoint/2010/main" val="200038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47" y="25758"/>
            <a:ext cx="7886700" cy="114621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I</a:t>
            </a:r>
            <a:r>
              <a:rPr lang="ru-RU" sz="2800" b="1" dirty="0">
                <a:solidFill>
                  <a:schemeClr val="bg1"/>
                </a:solidFill>
              </a:rPr>
              <a:t>Р-дейтаграмма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404" y="1635617"/>
            <a:ext cx="6954590" cy="41341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561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завершению урока Вы будете знать: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Что такое </a:t>
            </a:r>
            <a:r>
              <a:rPr lang="en-US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TCP/IP</a:t>
            </a: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Как </a:t>
            </a:r>
            <a:r>
              <a:rPr lang="en-US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TCP/IP</a:t>
            </a:r>
            <a:r>
              <a:rPr lang="ru-RU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 взаимодействует с </a:t>
            </a:r>
            <a:r>
              <a:rPr lang="ru-RU" sz="24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различными уровнями модели </a:t>
            </a:r>
            <a:r>
              <a:rPr lang="en-US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OSI</a:t>
            </a:r>
            <a:r>
              <a:rPr lang="ru-RU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, формат протокола </a:t>
            </a:r>
            <a:r>
              <a:rPr lang="en-US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TCP</a:t>
            </a: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Что означает </a:t>
            </a:r>
            <a:r>
              <a:rPr lang="ru-RU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квитирование</a:t>
            </a:r>
          </a:p>
          <a:p>
            <a:pPr marL="457200" indent="-457200" algn="just">
              <a:buAutoNum type="arabicPeriod"/>
            </a:pPr>
            <a:r>
              <a:rPr lang="ru-RU" sz="24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Реализация скользящего окна в протоколе </a:t>
            </a:r>
            <a:r>
              <a:rPr lang="ru-RU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TCP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Каким образом протокол </a:t>
            </a:r>
            <a:r>
              <a:rPr lang="en-US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TCP</a:t>
            </a:r>
            <a:r>
              <a:rPr lang="ru-RU" sz="24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 отвечает </a:t>
            </a:r>
            <a:r>
              <a:rPr lang="ru-RU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на </a:t>
            </a:r>
            <a:r>
              <a:rPr lang="ru-RU" sz="24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перегрузку </a:t>
            </a:r>
            <a:r>
              <a:rPr lang="ru-RU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сети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Протокол  </a:t>
            </a:r>
            <a:r>
              <a:rPr lang="en-US" sz="24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UDP</a:t>
            </a:r>
          </a:p>
          <a:p>
            <a:pPr marL="457200" indent="-457200" algn="just">
              <a:buAutoNum type="arabicPeriod"/>
            </a:pPr>
            <a:r>
              <a:rPr lang="en-US" sz="24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TCP/IP </a:t>
            </a:r>
            <a:r>
              <a:rPr lang="ru-RU" sz="24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и межсетевой </a:t>
            </a:r>
            <a:r>
              <a:rPr lang="ru-RU" sz="24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уровень</a:t>
            </a:r>
          </a:p>
          <a:p>
            <a:pPr marL="457200" indent="-457200" algn="just">
              <a:buAutoNum type="arabicPeriod"/>
            </a:pPr>
            <a:r>
              <a:rPr lang="en-US" sz="24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I</a:t>
            </a:r>
            <a:r>
              <a:rPr lang="ru-RU" sz="240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Р-дейтаграмма</a:t>
            </a:r>
          </a:p>
          <a:p>
            <a:pPr algn="just"/>
            <a:endParaRPr lang="ru-RU" sz="2400" dirty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144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История возникновения сетевой модели TCP/IP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3910" y="1338054"/>
            <a:ext cx="85309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/>
              <a:t>Сеrодня</a:t>
            </a:r>
            <a:r>
              <a:rPr lang="ru-RU" sz="2400" dirty="0"/>
              <a:t> в мире компьютерных сетей используется только одна сетевая модель: </a:t>
            </a:r>
            <a:r>
              <a:rPr lang="ru-RU" sz="2400" b="1" dirty="0"/>
              <a:t>TCP/IP (</a:t>
            </a:r>
            <a:r>
              <a:rPr lang="ru-RU" sz="2400" b="1" dirty="0" err="1"/>
              <a:t>Transmission</a:t>
            </a:r>
            <a:r>
              <a:rPr lang="ru-RU" sz="2400" b="1" dirty="0"/>
              <a:t> </a:t>
            </a:r>
            <a:r>
              <a:rPr lang="ru-RU" sz="2400" b="1" dirty="0" err="1"/>
              <a:t>Control</a:t>
            </a:r>
            <a:r>
              <a:rPr lang="ru-RU" sz="2400" b="1" dirty="0"/>
              <a:t> </a:t>
            </a:r>
            <a:r>
              <a:rPr lang="ru-RU" sz="2400" b="1" dirty="0" err="1"/>
              <a:t>Protocol</a:t>
            </a:r>
            <a:r>
              <a:rPr lang="ru-RU" sz="2400" b="1" dirty="0"/>
              <a:t>/</a:t>
            </a:r>
            <a:r>
              <a:rPr lang="ru-RU" sz="2400" b="1" dirty="0" err="1"/>
              <a:t>Intemet</a:t>
            </a:r>
            <a:r>
              <a:rPr lang="ru-RU" sz="2400" b="1" dirty="0"/>
              <a:t> </a:t>
            </a:r>
            <a:r>
              <a:rPr lang="ru-RU" sz="2400" b="1" dirty="0" err="1"/>
              <a:t>Protocol</a:t>
            </a:r>
            <a:r>
              <a:rPr lang="ru-RU" sz="2400" b="1" dirty="0"/>
              <a:t> - протокол управления передачей/протокол Интернета). </a:t>
            </a:r>
            <a:endParaRPr lang="ru-RU" sz="2400" b="1" dirty="0" smtClean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034" y="3090930"/>
            <a:ext cx="7817476" cy="244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28034" y="5668731"/>
            <a:ext cx="79720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Исторический прогресс: от собственных моделей к открытой модели ТСР/IР</a:t>
            </a:r>
          </a:p>
        </p:txBody>
      </p:sp>
    </p:spTree>
    <p:extLst>
      <p:ext uri="{BB962C8B-B14F-4D97-AF65-F5344CB8AC3E}">
        <p14:creationId xmlns:p14="http://schemas.microsoft.com/office/powerpoint/2010/main" val="118384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История возникновения сетевой модели TCP/IP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3909" y="1244735"/>
            <a:ext cx="83249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В </a:t>
            </a:r>
            <a:r>
              <a:rPr lang="ru-RU" sz="2400" dirty="0"/>
              <a:t>начале 80-х появилась сетевая модель, которая известна как </a:t>
            </a:r>
            <a:r>
              <a:rPr lang="ru-RU" sz="2400" b="1" dirty="0"/>
              <a:t>эталонная модель взаимодействия открытых систем (</a:t>
            </a:r>
            <a:r>
              <a:rPr lang="ru-RU" sz="2400" b="1" dirty="0" err="1"/>
              <a:t>Open</a:t>
            </a:r>
            <a:r>
              <a:rPr lang="ru-RU" sz="2400" b="1" dirty="0"/>
              <a:t> </a:t>
            </a:r>
            <a:r>
              <a:rPr lang="ru-RU" sz="2400" b="1" dirty="0" err="1"/>
              <a:t>System</a:t>
            </a:r>
            <a:r>
              <a:rPr lang="ru-RU" sz="2400" b="1" dirty="0"/>
              <a:t> </a:t>
            </a:r>
            <a:r>
              <a:rPr lang="ru-RU" sz="2400" b="1" dirty="0" err="1"/>
              <a:t>Interconnection</a:t>
            </a:r>
            <a:r>
              <a:rPr lang="ru-RU" sz="2400" b="1" dirty="0"/>
              <a:t> - OSI).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1668" y="2445064"/>
            <a:ext cx="88993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Вторая менее формализованная попытка создать открытую, независимую от производителя сетевую модель была предпринята Министерством обороны США в рамках одного оборонного проекта. Множество исследователей, ученых и просто энтузиастов из различных университетов в США принимали участие в разработке и дальнейшем усовершенствовании оригинальной сетевой </a:t>
            </a:r>
            <a:r>
              <a:rPr lang="ru-RU" sz="2400" dirty="0" smtClean="0"/>
              <a:t>структуры. Попытка </a:t>
            </a:r>
            <a:r>
              <a:rPr lang="ru-RU" sz="2400" dirty="0"/>
              <a:t>создания открытой сетевой модели в конце концов увенчалась успешным </a:t>
            </a:r>
            <a:r>
              <a:rPr lang="ru-RU" sz="2400" b="1" i="1" dirty="0"/>
              <a:t>набором протоколов, который сегодня известен под названием стек ТСР/IР</a:t>
            </a:r>
          </a:p>
        </p:txBody>
      </p:sp>
    </p:spTree>
    <p:extLst>
      <p:ext uri="{BB962C8B-B14F-4D97-AF65-F5344CB8AC3E}">
        <p14:creationId xmlns:p14="http://schemas.microsoft.com/office/powerpoint/2010/main" val="366128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Группа протоколов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TCP/IP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8034" y="1315465"/>
            <a:ext cx="82939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/>
              <a:t>Структура </a:t>
            </a:r>
            <a:r>
              <a:rPr lang="ru-RU" sz="2000" b="1" i="1" dirty="0"/>
              <a:t>протокола TCP/IP </a:t>
            </a:r>
            <a:r>
              <a:rPr lang="ru-RU" sz="2000" dirty="0"/>
              <a:t>подобна нижним уровням эталонной модели взаимодействия открытых систем (модели OSI) (</a:t>
            </a:r>
            <a:r>
              <a:rPr lang="ru-RU" sz="2000" dirty="0" err="1"/>
              <a:t>этажерочная</a:t>
            </a:r>
            <a:r>
              <a:rPr lang="ru-RU" sz="2000" dirty="0"/>
              <a:t>). Протокол TCP/IP поддерживает все стандартные протоколы физического и канального уровней.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783" y="2760133"/>
            <a:ext cx="6995361" cy="311600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8033" y="5876136"/>
            <a:ext cx="8075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Функционально четырехуровневая модель протокола TCP/IP подобна модели OSI</a:t>
            </a:r>
          </a:p>
        </p:txBody>
      </p:sp>
    </p:spTree>
    <p:extLst>
      <p:ext uri="{BB962C8B-B14F-4D97-AF65-F5344CB8AC3E}">
        <p14:creationId xmlns:p14="http://schemas.microsoft.com/office/powerpoint/2010/main" val="355510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  <a:cs typeface="Times New Roman" panose="02020603050405020304" pitchFamily="18" charset="0"/>
              </a:rPr>
              <a:t>TCP/IP </a:t>
            </a:r>
            <a:r>
              <a:rPr lang="ru-RU" sz="3200" b="1" dirty="0">
                <a:solidFill>
                  <a:schemeClr val="bg1"/>
                </a:solidFill>
                <a:cs typeface="Times New Roman" panose="02020603050405020304" pitchFamily="18" charset="0"/>
              </a:rPr>
              <a:t>и уровень приложений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157" y="1407754"/>
            <a:ext cx="7096259" cy="352485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133340" y="5469174"/>
            <a:ext cx="69030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TCP/IP </a:t>
            </a:r>
            <a:r>
              <a:rPr lang="ru-RU" sz="2000" dirty="0"/>
              <a:t>и уровень приложений</a:t>
            </a:r>
          </a:p>
        </p:txBody>
      </p:sp>
    </p:spTree>
    <p:extLst>
      <p:ext uri="{BB962C8B-B14F-4D97-AF65-F5344CB8AC3E}">
        <p14:creationId xmlns:p14="http://schemas.microsoft.com/office/powerpoint/2010/main" val="232119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TCP/IP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транспортный уровень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3910" y="1176966"/>
            <a:ext cx="850523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Транспортный уровень выполняет две функции:</a:t>
            </a:r>
          </a:p>
          <a:p>
            <a:pPr algn="just"/>
            <a:r>
              <a:rPr lang="ru-RU" sz="2000" b="1" dirty="0" smtClean="0"/>
              <a:t>-</a:t>
            </a:r>
            <a:r>
              <a:rPr lang="ru-RU" sz="2000" b="1" dirty="0"/>
              <a:t>	управляет потоком, что обеспечивается механизмом скользящих окон;</a:t>
            </a:r>
          </a:p>
          <a:p>
            <a:pPr algn="just"/>
            <a:r>
              <a:rPr lang="ru-RU" sz="2000" b="1" dirty="0" smtClean="0"/>
              <a:t>-</a:t>
            </a:r>
            <a:r>
              <a:rPr lang="ru-RU" sz="2000" b="1" dirty="0"/>
              <a:t>	гарантирует надежность благодаря наличию порядковых номеров сегментов и подтверждений</a:t>
            </a:r>
            <a:r>
              <a:rPr lang="ru-RU" sz="2000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6062" y="2940752"/>
            <a:ext cx="878339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На </a:t>
            </a:r>
            <a:r>
              <a:rPr lang="ru-RU" sz="2000" dirty="0"/>
              <a:t>транспортном уровне существуют два протокола:</a:t>
            </a:r>
          </a:p>
          <a:p>
            <a:pPr algn="just"/>
            <a:r>
              <a:rPr lang="ru-RU" sz="2000" dirty="0"/>
              <a:t>– </a:t>
            </a:r>
            <a:r>
              <a:rPr lang="ru-RU" sz="2000" b="1" dirty="0"/>
              <a:t>TCP </a:t>
            </a:r>
            <a:r>
              <a:rPr lang="ru-RU" sz="2000" dirty="0"/>
              <a:t>– </a:t>
            </a:r>
            <a:r>
              <a:rPr lang="ru-RU" sz="2000" b="1" i="1" dirty="0"/>
              <a:t>надежный протокол с установлением соединения. </a:t>
            </a:r>
            <a:r>
              <a:rPr lang="ru-RU" sz="2000" dirty="0"/>
              <a:t>Он отвечает за разбиение сообщений на сегменты, их сборку на станции в пункте назначения, повторную отсылку всего, что оказалось не полученным, и сборку сообщений из сегментов. </a:t>
            </a:r>
            <a:r>
              <a:rPr lang="ru-RU" sz="2000" i="1" dirty="0"/>
              <a:t>Протокол TCP обеспечивает виртуальный канал между приложениями конечных пользователей.</a:t>
            </a:r>
          </a:p>
          <a:p>
            <a:pPr algn="just"/>
            <a:r>
              <a:rPr lang="ru-RU" sz="2000" dirty="0"/>
              <a:t>– </a:t>
            </a:r>
            <a:r>
              <a:rPr lang="ru-RU" sz="2000" b="1" i="1" dirty="0"/>
              <a:t>Протокол дейтаграмм пользователя (</a:t>
            </a:r>
            <a:r>
              <a:rPr lang="ru-RU" sz="2000" b="1" i="1" dirty="0" err="1"/>
              <a:t>User</a:t>
            </a:r>
            <a:r>
              <a:rPr lang="ru-RU" sz="2000" b="1" i="1" dirty="0"/>
              <a:t> </a:t>
            </a:r>
            <a:r>
              <a:rPr lang="ru-RU" sz="2000" b="1" i="1" dirty="0" err="1"/>
              <a:t>Datagram</a:t>
            </a:r>
            <a:r>
              <a:rPr lang="ru-RU" sz="2000" b="1" i="1" dirty="0"/>
              <a:t> </a:t>
            </a:r>
            <a:r>
              <a:rPr lang="ru-RU" sz="2000" b="1" i="1" dirty="0" err="1"/>
              <a:t>Protocol</a:t>
            </a:r>
            <a:r>
              <a:rPr lang="ru-RU" sz="2000" b="1" i="1" dirty="0"/>
              <a:t>, UDP) </a:t>
            </a:r>
            <a:r>
              <a:rPr lang="ru-RU" sz="2000" dirty="0"/>
              <a:t>— "</a:t>
            </a:r>
            <a:r>
              <a:rPr lang="ru-RU" sz="2000" b="1" i="1" dirty="0"/>
              <a:t>ненадежный</a:t>
            </a:r>
            <a:r>
              <a:rPr lang="ru-RU" sz="2000" dirty="0"/>
              <a:t>", </a:t>
            </a:r>
            <a:r>
              <a:rPr lang="ru-RU" sz="2000" b="1" i="1" dirty="0"/>
              <a:t>не ориентированный на установление соединения</a:t>
            </a:r>
            <a:r>
              <a:rPr lang="ru-RU" sz="2000" dirty="0"/>
              <a:t>. Хотя протокол UDP и отвечает за передачу сообщений, на этом уровне отсутствует программное обеспечение для проверки доставки сегментов; отсюда и определение "ненадежный".</a:t>
            </a:r>
          </a:p>
        </p:txBody>
      </p:sp>
    </p:spTree>
    <p:extLst>
      <p:ext uri="{BB962C8B-B14F-4D97-AF65-F5344CB8AC3E}">
        <p14:creationId xmlns:p14="http://schemas.microsoft.com/office/powerpoint/2010/main" val="34642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89263" y="320830"/>
            <a:ext cx="51183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TCP/IP </a:t>
            </a:r>
            <a:r>
              <a:rPr lang="ru-RU" sz="2800" b="1" dirty="0">
                <a:solidFill>
                  <a:schemeClr val="bg1"/>
                </a:solidFill>
              </a:rPr>
              <a:t>и транспортный уровень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17" y="1538005"/>
            <a:ext cx="6864439" cy="32529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1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2250</TotalTime>
  <Words>1003</Words>
  <Application>Microsoft Office PowerPoint</Application>
  <PresentationFormat>Экран (4:3)</PresentationFormat>
  <Paragraphs>77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Лекция 3. Стек протоколов TCP/IP. Протокол  межсетевого взаимодействия IP </vt:lpstr>
      <vt:lpstr>Содержание</vt:lpstr>
      <vt:lpstr>По завершению урока Вы будете знать:</vt:lpstr>
      <vt:lpstr> История возникновения сетевой модели TCP/IP</vt:lpstr>
      <vt:lpstr>История возникновения сетевой модели TCP/IP</vt:lpstr>
      <vt:lpstr>Группа протоколов TCP/IP</vt:lpstr>
      <vt:lpstr>TCP/IP и уровень приложений</vt:lpstr>
      <vt:lpstr>TCP/IP и транспортный уровень</vt:lpstr>
      <vt:lpstr>Презентация PowerPoint</vt:lpstr>
      <vt:lpstr>Формат сегмента протокола TCP</vt:lpstr>
      <vt:lpstr>Порты и установление TCP-соединений </vt:lpstr>
      <vt:lpstr>Презентация PowerPoint</vt:lpstr>
      <vt:lpstr>Концепция квитирования </vt:lpstr>
      <vt:lpstr>Концепция квитирования </vt:lpstr>
      <vt:lpstr>Реализация скользящего окна в протоколе TCP</vt:lpstr>
      <vt:lpstr>Выбор тайм-аута </vt:lpstr>
      <vt:lpstr>Реакция на перегрузку сети </vt:lpstr>
      <vt:lpstr>Формат сегмента в протоколе UDP</vt:lpstr>
      <vt:lpstr>TCP/IP и межсетевой уровень</vt:lpstr>
      <vt:lpstr>IР-дейтаграмма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Student</cp:lastModifiedBy>
  <cp:revision>287</cp:revision>
  <dcterms:created xsi:type="dcterms:W3CDTF">2017-10-09T05:58:02Z</dcterms:created>
  <dcterms:modified xsi:type="dcterms:W3CDTF">2022-08-31T10:47:08Z</dcterms:modified>
</cp:coreProperties>
</file>