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4" autoAdjust="0"/>
    <p:restoredTop sz="94660"/>
  </p:normalViewPr>
  <p:slideViewPr>
    <p:cSldViewPr snapToGrid="0">
      <p:cViewPr>
        <p:scale>
          <a:sx n="85" d="100"/>
          <a:sy n="85" d="100"/>
        </p:scale>
        <p:origin x="-90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31.08.2022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94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3298171"/>
            <a:ext cx="7766221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Лекция 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Адресация в </a:t>
            </a:r>
            <a:r>
              <a:rPr lang="en-US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IP-</a:t>
            </a:r>
            <a:r>
              <a:rPr lang="ru-RU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сетях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9899" y="3999902"/>
            <a:ext cx="6205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>
                <a:solidFill>
                  <a:schemeClr val="bg1"/>
                </a:solidFill>
              </a:rPr>
              <a:t>Хабай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Анар</a:t>
            </a:r>
            <a:r>
              <a:rPr lang="ru-RU" b="1" dirty="0">
                <a:solidFill>
                  <a:schemeClr val="bg1"/>
                </a:solidFill>
              </a:rPr>
              <a:t>, доктор </a:t>
            </a:r>
            <a:r>
              <a:rPr lang="en-US" b="1" dirty="0">
                <a:solidFill>
                  <a:schemeClr val="bg1"/>
                </a:solidFill>
              </a:rPr>
              <a:t>PhD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ассоцированный</a:t>
            </a:r>
            <a:r>
              <a:rPr lang="ru-RU" b="1" dirty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3335" y="1443841"/>
            <a:ext cx="851293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Таким образом, </a:t>
            </a:r>
            <a:r>
              <a:rPr lang="ru-RU" sz="2000" dirty="0"/>
              <a:t>та часть адреса, которой соответствуют единицы в маске, является адресом </a:t>
            </a:r>
            <a:r>
              <a:rPr lang="ru-RU" sz="2000" b="1" i="1" dirty="0"/>
              <a:t>(идентификатором) подсети</a:t>
            </a:r>
            <a:r>
              <a:rPr lang="ru-RU" sz="2000" dirty="0"/>
              <a:t>. Ее еще часто называют словом </a:t>
            </a:r>
            <a:r>
              <a:rPr lang="ru-RU" sz="2000" b="1" i="1" dirty="0"/>
              <a:t>префикс.</a:t>
            </a:r>
            <a:r>
              <a:rPr lang="ru-RU" sz="2000" dirty="0"/>
              <a:t> </a:t>
            </a:r>
            <a:endParaRPr lang="ru-RU" sz="2000" dirty="0" smtClean="0"/>
          </a:p>
          <a:p>
            <a:pPr algn="just"/>
            <a:r>
              <a:rPr lang="ru-RU" sz="2000" dirty="0" smtClean="0"/>
              <a:t>А </a:t>
            </a:r>
            <a:r>
              <a:rPr lang="ru-RU" sz="2000" dirty="0"/>
              <a:t>часть, которой соответствуют </a:t>
            </a:r>
            <a:r>
              <a:rPr lang="ru-RU" sz="2000" b="1" i="1" dirty="0"/>
              <a:t>нули в маске</a:t>
            </a:r>
            <a:r>
              <a:rPr lang="ru-RU" sz="2000" dirty="0"/>
              <a:t>, — </a:t>
            </a:r>
            <a:r>
              <a:rPr lang="ru-RU" sz="2000" b="1" i="1" dirty="0"/>
              <a:t>идентификатором хоста внутри подсети.</a:t>
            </a:r>
            <a:r>
              <a:rPr lang="ru-RU" sz="2000" dirty="0"/>
              <a:t> </a:t>
            </a:r>
            <a:endParaRPr lang="ru-RU" sz="2000" dirty="0" smtClean="0"/>
          </a:p>
          <a:p>
            <a:pPr algn="just"/>
            <a:r>
              <a:rPr lang="ru-RU" sz="2000" dirty="0" smtClean="0"/>
              <a:t>Именно </a:t>
            </a:r>
            <a:r>
              <a:rPr lang="ru-RU" sz="2000" i="1" dirty="0"/>
              <a:t>префиксами оперируют маршрутизаторы</a:t>
            </a:r>
            <a:r>
              <a:rPr lang="ru-RU" sz="2000" dirty="0"/>
              <a:t>, прокладывая маршруты передачи трафика по сети. </a:t>
            </a:r>
            <a:endParaRPr lang="ru-RU" sz="2000" dirty="0" smtClean="0"/>
          </a:p>
          <a:p>
            <a:pPr algn="just"/>
            <a:r>
              <a:rPr lang="ru-RU" sz="2000" dirty="0" smtClean="0"/>
              <a:t>Про </a:t>
            </a:r>
            <a:r>
              <a:rPr lang="ru-RU" sz="2000" dirty="0"/>
              <a:t>местонахождение </a:t>
            </a:r>
            <a:r>
              <a:rPr lang="ru-RU" sz="2000" i="1" dirty="0"/>
              <a:t>хостов внутри подсетей знает только шлюз по умолчанию данной подсети,</a:t>
            </a:r>
            <a:r>
              <a:rPr lang="ru-RU" sz="2000" dirty="0"/>
              <a:t> но не транзитные маршрутизаторы. </a:t>
            </a:r>
            <a:endParaRPr lang="ru-RU" sz="2000" dirty="0" smtClean="0"/>
          </a:p>
          <a:p>
            <a:pPr algn="just"/>
            <a:r>
              <a:rPr lang="ru-RU" sz="2000" dirty="0" smtClean="0"/>
              <a:t>А </a:t>
            </a:r>
            <a:r>
              <a:rPr lang="ru-RU" sz="2000" dirty="0"/>
              <a:t>вот </a:t>
            </a:r>
            <a:r>
              <a:rPr lang="ru-RU" sz="2000" i="1" dirty="0"/>
              <a:t>адрес хоста в отрыве от подсети не употребляется совсем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708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941" y="1272834"/>
            <a:ext cx="852581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Пример 2 , </a:t>
            </a:r>
            <a:r>
              <a:rPr lang="ru-RU" sz="2000" dirty="0"/>
              <a:t>зададим адрес сети </a:t>
            </a:r>
            <a:r>
              <a:rPr lang="ru-RU" sz="2000" b="1" dirty="0"/>
              <a:t>178.88.85.133</a:t>
            </a:r>
            <a:r>
              <a:rPr lang="ru-RU" sz="2000" dirty="0"/>
              <a:t> – класс В. Стандартная маска класса В: 255.255.0.0., т.е. первые два байта – разряды сети и вторые два байта – разряды узла. Создадим в этой сети подсети с помощью маски, где количество единиц в маске в номере подсети равно 26, т.е. адрес маски 255.255.255.192.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Адрес: 178.88.85.133      </a:t>
            </a:r>
          </a:p>
          <a:p>
            <a:pPr algn="just"/>
            <a:r>
              <a:rPr lang="ru-RU" sz="2000" dirty="0"/>
              <a:t>	10110010.01011000.01010101.10 000101</a:t>
            </a:r>
          </a:p>
          <a:p>
            <a:pPr algn="just"/>
            <a:r>
              <a:rPr lang="ru-RU" sz="2000" dirty="0"/>
              <a:t>Маска : 255.255.255.192 </a:t>
            </a:r>
            <a:r>
              <a:rPr lang="ru-RU" sz="2000" b="1" dirty="0"/>
              <a:t>(26) </a:t>
            </a:r>
            <a:r>
              <a:rPr lang="ru-RU" sz="2000" dirty="0"/>
              <a:t>	</a:t>
            </a:r>
          </a:p>
          <a:p>
            <a:pPr algn="just"/>
            <a:r>
              <a:rPr lang="ru-RU" sz="2000" dirty="0"/>
              <a:t>11111111.11111111.11111111.11 000000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i="1" dirty="0"/>
              <a:t>Сделаем побитовое умножение IP-адреса на маску.</a:t>
            </a:r>
          </a:p>
          <a:p>
            <a:pPr algn="just"/>
            <a:r>
              <a:rPr lang="ru-RU" sz="2000" dirty="0"/>
              <a:t>Получим</a:t>
            </a:r>
          </a:p>
          <a:p>
            <a:pPr algn="just"/>
            <a:r>
              <a:rPr lang="ru-RU" sz="2000" dirty="0"/>
              <a:t>Адрес подсети:   </a:t>
            </a:r>
          </a:p>
          <a:p>
            <a:pPr algn="just"/>
            <a:r>
              <a:rPr lang="ru-RU" sz="2000" b="1" dirty="0"/>
              <a:t>178.88.85.128/26 </a:t>
            </a:r>
            <a:r>
              <a:rPr lang="ru-RU" sz="2000" dirty="0"/>
              <a:t>    </a:t>
            </a:r>
          </a:p>
          <a:p>
            <a:pPr algn="just"/>
            <a:r>
              <a:rPr lang="ru-RU" sz="2000" dirty="0"/>
              <a:t>10110010.01011000.01010101.10 000000</a:t>
            </a:r>
          </a:p>
        </p:txBody>
      </p:sp>
    </p:spTree>
    <p:extLst>
      <p:ext uri="{BB962C8B-B14F-4D97-AF65-F5344CB8AC3E}">
        <p14:creationId xmlns:p14="http://schemas.microsoft.com/office/powerpoint/2010/main" val="308981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771" y="171942"/>
            <a:ext cx="7886700" cy="935641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Пример 2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5771" y="1664453"/>
            <a:ext cx="7886700" cy="396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Хостов в сети: 2</a:t>
            </a:r>
            <a:r>
              <a:rPr lang="ru-RU" sz="2000" baseline="30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6</a:t>
            </a: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 – 2</a:t>
            </a:r>
            <a:r>
              <a:rPr lang="ru-RU" sz="2000" baseline="30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= 64 – 2 = 62 (число компьютеров в подсети определяется возведением числа 2 в степень 6, т.к. в маске количество 0, показывающих хосты - 6, и отнимаем 2, т.к. эти разряды не используются для № хостов).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Хост</a:t>
            </a:r>
            <a:r>
              <a:rPr lang="en-US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(min): 	178.88.85.129 	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10110010.01011000.01010101.10 000001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Хост</a:t>
            </a:r>
            <a:r>
              <a:rPr lang="en-US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(max): 	178.88.85.190                   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10110010.01011000.01010101.10 111110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Broadcast: 	178.88.85.191 	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10110010.01011000.01010101.10 111111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52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771" y="171942"/>
            <a:ext cx="7886700" cy="93564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Разделение сети на подсети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7729" y="1282362"/>
            <a:ext cx="8255357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Сеть </a:t>
            </a: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компании имеет </a:t>
            </a:r>
            <a:r>
              <a:rPr lang="en-US" sz="2000" b="1" dirty="0" smtClean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IP-</a:t>
            </a:r>
            <a:r>
              <a:rPr lang="en-US" sz="2000" dirty="0" smtClean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адрес </a:t>
            </a:r>
            <a:r>
              <a:rPr lang="ru-RU" sz="2000" b="1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192.168.1.0</a:t>
            </a: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. Первые три октета адреса (192.168.1) представляют собой номер сети, а оставшийся октет – идентификатор хоста, что позволяет использовать в сети максимум </a:t>
            </a:r>
            <a:r>
              <a:rPr lang="ru-RU" sz="2000" dirty="0" smtClean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2</a:t>
            </a:r>
            <a:r>
              <a:rPr lang="ru-RU" sz="2000" baseline="30000" dirty="0" smtClean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8</a:t>
            </a:r>
            <a:r>
              <a:rPr lang="ru-RU" sz="2000" dirty="0" smtClean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–2 = 254 </a:t>
            </a: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хостов (узлов). </a:t>
            </a:r>
            <a:r>
              <a:rPr lang="ru-RU" sz="2000" b="1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Маска –</a:t>
            </a: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255.255.255.0.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0760" y="2790467"/>
            <a:ext cx="81523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Сеть компании до ее деления на подсети показана на следующем рисунке </a:t>
            </a:r>
          </a:p>
        </p:txBody>
      </p:sp>
      <p:pic>
        <p:nvPicPr>
          <p:cNvPr id="8" name="Рисунок 7" descr="C:\Users\Home\Desktop\KB-1920-2-sub0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96224" y="3369837"/>
            <a:ext cx="4971245" cy="2773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117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771" y="171942"/>
            <a:ext cx="7886700" cy="90988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Разделение сети на подсети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2124" y="1294027"/>
            <a:ext cx="8538693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Чтобы разделить сеть 192.168.1.0 на </a:t>
            </a:r>
            <a:r>
              <a:rPr lang="ru-RU" sz="2000" b="1" u="sng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две</a:t>
            </a:r>
            <a:r>
              <a:rPr lang="ru-RU" sz="2000" u="sng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 отдельные подсети</a:t>
            </a: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, можно "позаимствовать" один бит из идентификатора хоста в маске (</a:t>
            </a:r>
            <a:r>
              <a:rPr lang="ru-RU" sz="2000" b="1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2</a:t>
            </a:r>
            <a:r>
              <a:rPr lang="ru-RU" sz="2000" b="1" baseline="30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х</a:t>
            </a:r>
            <a:r>
              <a:rPr lang="ru-RU" sz="2000" b="1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 = </a:t>
            </a:r>
            <a:r>
              <a:rPr lang="ru-RU" sz="2000" b="1" dirty="0" smtClean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2 </a:t>
            </a:r>
            <a:r>
              <a:rPr lang="ru-RU" sz="2000" i="1" dirty="0" smtClean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подсети</a:t>
            </a:r>
            <a:r>
              <a:rPr lang="ru-RU" sz="2000" dirty="0" smtClean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, </a:t>
            </a: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чтобы определить, сколько битов «позаимствовать» в маске из идентификатора узлов (х=1 бит)). </a:t>
            </a:r>
            <a:endParaRPr lang="ru-RU" sz="2000" dirty="0" smtClean="0">
              <a:solidFill>
                <a:srgbClr val="010101"/>
              </a:solidFill>
              <a:latin typeface="Times New Roman" panose="02020603050405020304" pitchFamily="18" charset="0"/>
              <a:ea typeface="Fd2472632-Identity-H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этом случае маска подсети станет 25-битной (255.255.255.128 или /25: 11111111 11111111 11111111 1</a:t>
            </a:r>
            <a:r>
              <a:rPr lang="ru-RU" sz="2000" b="1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0000000</a:t>
            </a: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).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В 25-битной подсети на идентификатор хоста выделяется 7 бит, поэтому в </a:t>
            </a:r>
            <a:r>
              <a:rPr lang="ru-RU" sz="2000" b="1" i="1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каждой подсети может быть максимум 2</a:t>
            </a:r>
            <a:r>
              <a:rPr lang="ru-RU" sz="2000" b="1" i="1" baseline="30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7</a:t>
            </a:r>
            <a:r>
              <a:rPr lang="ru-RU" sz="2000" b="1" i="1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 – 2 = 126 узлов (хостов). </a:t>
            </a:r>
            <a:endParaRPr lang="ru-RU" sz="2000" b="1" i="1" dirty="0" smtClean="0">
              <a:solidFill>
                <a:srgbClr val="010101"/>
              </a:solidFill>
              <a:latin typeface="Times New Roman" panose="02020603050405020304" pitchFamily="18" charset="0"/>
              <a:ea typeface="Fd2472632-Identity-H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"Одолженный" бит идентификатора хоста может быть либо нулем, либо единицей, что дает нам две подсети: 192.168.1.0/25 и 192.168.1.128/25.</a:t>
            </a:r>
            <a:b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Сеть компании после ее деления на подсети показана на следующем </a:t>
            </a:r>
            <a:r>
              <a:rPr lang="ru-RU" sz="2000" dirty="0" smtClean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рисунке. </a:t>
            </a: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Теперь она включает в себя две подсети, A и B.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20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69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588" y="0"/>
            <a:ext cx="7886700" cy="122349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Разделение сети на подсети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2588" y="1362699"/>
            <a:ext cx="83736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Адрес 192.168.1.0 с маской 255.255.255.128  является адресом подсети </a:t>
            </a:r>
            <a:r>
              <a:rPr lang="ru-RU" sz="2000" b="1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А</a:t>
            </a: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, а адрес 192.168.1.127  - является ее </a:t>
            </a:r>
            <a:r>
              <a:rPr lang="ru-RU" sz="2000" i="1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широковещательным</a:t>
            </a:r>
            <a:r>
              <a:rPr lang="ru-RU" sz="20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  <a:cs typeface="Times New Roman" panose="02020603050405020304" pitchFamily="18" charset="0"/>
              </a:rPr>
              <a:t> адресом.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Home\Desktop\KB-1920-3-sub0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5324" y="2340558"/>
            <a:ext cx="3917088" cy="1729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494364" y="4171332"/>
            <a:ext cx="4578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Сеть компании после ее деления на подсети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6213" y="4570032"/>
            <a:ext cx="86546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Таким образом, </a:t>
            </a:r>
            <a:r>
              <a:rPr lang="ru-RU" sz="2000" i="1" dirty="0"/>
              <a:t>наименьший IP-адрес</a:t>
            </a:r>
            <a:r>
              <a:rPr lang="ru-RU" sz="2000" dirty="0"/>
              <a:t>, который может быть закреплен за действительным хостом в подсети А – это 192.168.1.1, а наибольший – 192.168.1.126.</a:t>
            </a:r>
          </a:p>
          <a:p>
            <a:pPr algn="just"/>
            <a:r>
              <a:rPr lang="ru-RU" sz="2000" dirty="0"/>
              <a:t>Аналогичным образом, адрес 192.168.1.128 является адресом подсети В, а диапазон идентификаторов узлов для подсети В составляет от 192.168.1.129 до 192.168.1.254.</a:t>
            </a:r>
          </a:p>
        </p:txBody>
      </p:sp>
    </p:spTree>
    <p:extLst>
      <p:ext uri="{BB962C8B-B14F-4D97-AF65-F5344CB8AC3E}">
        <p14:creationId xmlns:p14="http://schemas.microsoft.com/office/powerpoint/2010/main" val="74065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436" y="56033"/>
            <a:ext cx="7886700" cy="132556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Правила группировки </a:t>
            </a:r>
            <a:r>
              <a:rPr lang="en-US" sz="2800" b="1" dirty="0">
                <a:solidFill>
                  <a:schemeClr val="bg1"/>
                </a:solidFill>
              </a:rPr>
              <a:t>I</a:t>
            </a:r>
            <a:r>
              <a:rPr lang="ru-RU" sz="2800" b="1" dirty="0">
                <a:solidFill>
                  <a:schemeClr val="bg1"/>
                </a:solidFill>
              </a:rPr>
              <a:t>Р-адресов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965915" y="1615359"/>
            <a:ext cx="7253221" cy="244148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50006" y="4105942"/>
            <a:ext cx="73691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Пример объединенной сети TCP/IP, использующей номера сети IPv4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56822" y="4691796"/>
            <a:ext cx="812656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/>
              <a:t>Правила группировки IР-адресов в сети или подсети:</a:t>
            </a:r>
          </a:p>
          <a:p>
            <a:pPr algn="just"/>
            <a:r>
              <a:rPr lang="ru-RU" sz="2000" dirty="0"/>
              <a:t>- IР-адреса в одной группе не должны отделяться друг от друга маршрутизатором;</a:t>
            </a:r>
          </a:p>
          <a:p>
            <a:pPr algn="just"/>
            <a:r>
              <a:rPr lang="ru-RU" sz="2000" dirty="0"/>
              <a:t>- IР-адреса, разделенные маршрутизатором, должны находиться в разных группах.</a:t>
            </a:r>
          </a:p>
        </p:txBody>
      </p:sp>
    </p:spTree>
    <p:extLst>
      <p:ext uri="{BB962C8B-B14F-4D97-AF65-F5344CB8AC3E}">
        <p14:creationId xmlns:p14="http://schemas.microsoft.com/office/powerpoint/2010/main" val="236484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Механизмы 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адресации пакета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IP</a:t>
            </a: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Типы адресов в IP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сетях</a:t>
            </a: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Классы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IP-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адресов</a:t>
            </a: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Организация подсетей. Маска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подсети</a:t>
            </a:r>
          </a:p>
        </p:txBody>
      </p:sp>
    </p:spTree>
    <p:extLst>
      <p:ext uri="{BB962C8B-B14F-4D97-AF65-F5344CB8AC3E}">
        <p14:creationId xmlns:p14="http://schemas.microsoft.com/office/powerpoint/2010/main" val="135181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завершению урока Вы будете знать: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Три </a:t>
            </a: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механизма адресации пакета </a:t>
            </a:r>
            <a:r>
              <a:rPr lang="ru-RU" sz="20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IP</a:t>
            </a:r>
          </a:p>
          <a:p>
            <a:pPr marL="457200" indent="-457200" algn="just">
              <a:buAutoNum type="arabicPeriod"/>
            </a:pP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Типы адресов в IP </a:t>
            </a:r>
            <a:r>
              <a:rPr lang="ru-RU" sz="20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сетях</a:t>
            </a: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Классификация </a:t>
            </a:r>
            <a:r>
              <a:rPr lang="en-US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IP-</a:t>
            </a:r>
            <a:r>
              <a:rPr lang="ru-RU" sz="20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адресов</a:t>
            </a: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Деление сети на подсети</a:t>
            </a:r>
          </a:p>
          <a:p>
            <a:pPr marL="457200" indent="-457200" algn="just">
              <a:buAutoNum type="arabicPeriod"/>
            </a:pPr>
            <a:endParaRPr lang="ru-RU" sz="2000" dirty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algn="just"/>
            <a:endParaRPr lang="ru-RU" sz="20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0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000" dirty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336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Механизмы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адресации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пакета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3244" y="1749560"/>
            <a:ext cx="809696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Существуют три механизма адресации пакета IP:</a:t>
            </a:r>
          </a:p>
          <a:p>
            <a:pPr algn="just"/>
            <a:r>
              <a:rPr lang="ru-RU" sz="2000" dirty="0"/>
              <a:t>– </a:t>
            </a:r>
            <a:r>
              <a:rPr lang="ru-RU" sz="2000" b="1" dirty="0"/>
              <a:t>одноадресный (</a:t>
            </a:r>
            <a:r>
              <a:rPr lang="ru-RU" sz="2000" b="1" dirty="0" err="1"/>
              <a:t>unicast</a:t>
            </a:r>
            <a:r>
              <a:rPr lang="ru-RU" sz="2000" b="1" dirty="0"/>
              <a:t>). </a:t>
            </a:r>
            <a:r>
              <a:rPr lang="ru-RU" sz="2000" dirty="0"/>
              <a:t>Указывается один определенный адрес хоста и предполагается, что именно этот узел отправит пакет на более высокие уровни эталонной модели OSI;</a:t>
            </a:r>
          </a:p>
          <a:p>
            <a:pPr algn="just"/>
            <a:r>
              <a:rPr lang="ru-RU" sz="2000" dirty="0"/>
              <a:t>– </a:t>
            </a:r>
            <a:r>
              <a:rPr lang="ru-RU" sz="2000" b="1" dirty="0"/>
              <a:t>широковещательные (</a:t>
            </a:r>
            <a:r>
              <a:rPr lang="ru-RU" sz="2000" b="1" dirty="0" err="1"/>
              <a:t>broadcast</a:t>
            </a:r>
            <a:r>
              <a:rPr lang="ru-RU" sz="2000" b="1" dirty="0"/>
              <a:t>). </a:t>
            </a:r>
            <a:r>
              <a:rPr lang="ru-RU" sz="2000" dirty="0"/>
              <a:t>Пакеты пересылаются всем пользователям локальной сети;</a:t>
            </a:r>
          </a:p>
          <a:p>
            <a:pPr algn="just"/>
            <a:r>
              <a:rPr lang="ru-RU" sz="2000" dirty="0"/>
              <a:t>– </a:t>
            </a:r>
            <a:r>
              <a:rPr lang="ru-RU" sz="2000" b="1" dirty="0"/>
              <a:t>многоадресные (</a:t>
            </a:r>
            <a:r>
              <a:rPr lang="ru-RU" sz="2000" b="1" dirty="0" err="1"/>
              <a:t>multicast</a:t>
            </a:r>
            <a:r>
              <a:rPr lang="ru-RU" sz="2000" b="1" dirty="0"/>
              <a:t>). </a:t>
            </a:r>
            <a:r>
              <a:rPr lang="ru-RU" sz="2000" dirty="0"/>
              <a:t>Пакеты используют специальный диапазон адресов, что позволяет группе пользователей в разных подсетях получать тот же поток данных. Именно это позволяет отправителю посылать один пакет, который получат сразу несколько хостов.</a:t>
            </a:r>
          </a:p>
        </p:txBody>
      </p:sp>
    </p:spTree>
    <p:extLst>
      <p:ext uri="{BB962C8B-B14F-4D97-AF65-F5344CB8AC3E}">
        <p14:creationId xmlns:p14="http://schemas.microsoft.com/office/powerpoint/2010/main" val="92046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Типы адресов в IP сетях</a:t>
            </a:r>
            <a:endParaRPr lang="ru-RU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7880" y="1167461"/>
            <a:ext cx="824248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– </a:t>
            </a:r>
            <a:r>
              <a:rPr lang="ru-RU" sz="2000" b="1" dirty="0"/>
              <a:t>физический (МАС-адрес) – локальный адрес узла, определяемый технологией, с помощью которой построена сеть, в которую входит данный </a:t>
            </a:r>
            <a:r>
              <a:rPr lang="ru-RU" sz="2000" b="1" dirty="0" smtClean="0"/>
              <a:t>узел</a:t>
            </a:r>
          </a:p>
          <a:p>
            <a:r>
              <a:rPr lang="ru-RU" sz="2000" b="1" dirty="0"/>
              <a:t>– сетевой (IP-адрес), используемый для однозначной идентификации узлов в пределах всей составной </a:t>
            </a:r>
            <a:r>
              <a:rPr lang="ru-RU" sz="2000" b="1" dirty="0" smtClean="0"/>
              <a:t>сети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Уникальная адресация позволяет конечным станциям связывается между </a:t>
            </a:r>
            <a:r>
              <a:rPr lang="ru-RU" dirty="0" smtClean="0"/>
              <a:t>собой</a:t>
            </a:r>
          </a:p>
          <a:p>
            <a:endParaRPr lang="ru-RU" dirty="0" smtClean="0"/>
          </a:p>
          <a:p>
            <a:r>
              <a:rPr lang="ru-RU" dirty="0"/>
              <a:t>– </a:t>
            </a:r>
            <a:r>
              <a:rPr lang="ru-RU" sz="2000" b="1" dirty="0"/>
              <a:t>доменное  имя (DNS-имя)   – символьный идентификатор узла, к которому часто обращается пользователь.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68832" y="2879201"/>
            <a:ext cx="5756856" cy="2421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3489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Классы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IP-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адресов</a:t>
            </a:r>
            <a:endParaRPr lang="ru-RU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3910" y="1257407"/>
            <a:ext cx="867266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/>
              <a:t>IP-адрес имеет длину 4 байта </a:t>
            </a:r>
            <a:r>
              <a:rPr lang="ru-RU" sz="2000" dirty="0"/>
              <a:t>и обычно записывается в виде четырех чисел, представляющих значения каждого байта в десятичной форме, и разделенных точками, например: 128.10.2.30 – десятичная форма представления адреса; 10000000 00001010 00000010 00011110 – двоичная форма представления этого же адреса.</a:t>
            </a:r>
          </a:p>
        </p:txBody>
      </p:sp>
      <p:pic>
        <p:nvPicPr>
          <p:cNvPr id="7" name="Рисунок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854" y="2888623"/>
            <a:ext cx="7430756" cy="3228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405099" y="6232232"/>
            <a:ext cx="2140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Структура </a:t>
            </a:r>
            <a:r>
              <a:rPr lang="en-US" dirty="0"/>
              <a:t>IP-</a:t>
            </a:r>
            <a:r>
              <a:rPr lang="ru-RU" dirty="0"/>
              <a:t>адреса</a:t>
            </a:r>
          </a:p>
        </p:txBody>
      </p:sp>
    </p:spTree>
    <p:extLst>
      <p:ext uri="{BB962C8B-B14F-4D97-AF65-F5344CB8AC3E}">
        <p14:creationId xmlns:p14="http://schemas.microsoft.com/office/powerpoint/2010/main" val="323016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+mn-lt"/>
              </a:rPr>
              <a:t>Описание классов </a:t>
            </a:r>
            <a:r>
              <a:rPr lang="en-US" sz="2000" b="1" dirty="0">
                <a:solidFill>
                  <a:schemeClr val="bg1"/>
                </a:solidFill>
                <a:latin typeface="+mn-lt"/>
              </a:rPr>
              <a:t>IP-</a:t>
            </a:r>
            <a:r>
              <a:rPr lang="ru-RU" sz="2000" b="1" dirty="0">
                <a:solidFill>
                  <a:schemeClr val="bg1"/>
                </a:solidFill>
                <a:latin typeface="+mn-lt"/>
              </a:rPr>
              <a:t>адресов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3910" y="1181228"/>
            <a:ext cx="8466603" cy="193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25003" y="3284632"/>
            <a:ext cx="8435662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биты всех октетов адреса равны нулю, то он обозначает адрес того узла, который сгенерировал данный пакет.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Это используется в ограниченных случаях, например, в некоторых сообщениях протокола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IP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биты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сетевого </a:t>
            </a:r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префикса (адрес сети)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равны нулю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полагается, что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узел назначения принадлежит той же сети, что и источник пакета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При этом, когда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биты всех октетов адреса назначения (узлов) равны двоичной единице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пакет доставляется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всем узлам, принадлежащим той же сети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что и отправитель пакета. Такая рассылка называется </a:t>
            </a:r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ограниченным широковещанием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08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Организация подсетей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7882" y="2815232"/>
            <a:ext cx="86984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Маска подсети</a:t>
            </a:r>
            <a:r>
              <a:rPr lang="ru-RU" sz="2000" dirty="0"/>
              <a:t>, так же, как IP-адрес, </a:t>
            </a:r>
            <a:r>
              <a:rPr lang="ru-RU" sz="2000" b="1" i="1" dirty="0"/>
              <a:t>состоит из 4 байт </a:t>
            </a:r>
            <a:r>
              <a:rPr lang="ru-RU" sz="2000" dirty="0"/>
              <a:t>(маска – 255.255.255.0). Маска подсети имеет единицу в битах, позиции которых соответствуют позициям битов в адресе сети и подсети, и ноль в битах, позиции которых соответствуют адресу хоста.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37882" y="1412323"/>
            <a:ext cx="83455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Подсети IP позволяют взять одну сеть IP класса А, В или С и разделить ее на множество меньших групп последовательных IР-адресов. </a:t>
            </a:r>
            <a:r>
              <a:rPr lang="ru-RU" sz="2000" b="1" i="1" dirty="0"/>
              <a:t>Идея заключается в "заимствовании" нескольких битов из узловой части адреса для определения подсети.</a:t>
            </a:r>
          </a:p>
        </p:txBody>
      </p:sp>
      <p:pic>
        <p:nvPicPr>
          <p:cNvPr id="8" name="Рисунок 7" descr="comma2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9555" y="4316837"/>
            <a:ext cx="6542468" cy="115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132651" y="5755714"/>
            <a:ext cx="2646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Структура маски подсети</a:t>
            </a:r>
          </a:p>
        </p:txBody>
      </p:sp>
    </p:spTree>
    <p:extLst>
      <p:ext uri="{BB962C8B-B14F-4D97-AF65-F5344CB8AC3E}">
        <p14:creationId xmlns:p14="http://schemas.microsoft.com/office/powerpoint/2010/main" val="372870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89263" y="320830"/>
            <a:ext cx="1433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Пример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7577" y="1224695"/>
            <a:ext cx="861596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Пусть задан IP адрес – «192.168.11.10», в двоичной форме – 11000000.10101000.00001011.00001010, маска – 255.255.248.0 – 11111111.11111111.11111000.00000000.</a:t>
            </a:r>
          </a:p>
          <a:p>
            <a:pPr algn="just"/>
            <a:r>
              <a:rPr lang="ru-RU" sz="2000" dirty="0"/>
              <a:t>Тогда адрес можно записать в виде 192.168.11.10/21 вместо 192.168.11.10 255.255.248.0, где число 21 – количество единиц в маске (префикс). Обе формы несут один и тот же смысл, но первая заметно удобнее.</a:t>
            </a:r>
          </a:p>
          <a:p>
            <a:pPr algn="just"/>
            <a:r>
              <a:rPr lang="ru-RU" sz="2000" b="1" i="1" dirty="0"/>
              <a:t>Чтобы определить границы подсети, компьютер делает побитовое умножение (операция логического умножения - AND) между IP-адресом и маской, получая на выходе адрес с обнуленными битами в позициях нулей маски</a:t>
            </a:r>
            <a:r>
              <a:rPr lang="ru-RU" sz="2000" dirty="0"/>
              <a:t>. Рассмотрим пример 192.168.11.10/21: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72732" y="4544894"/>
            <a:ext cx="77273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11000000.10101000.00001011.00001010</a:t>
            </a:r>
          </a:p>
          <a:p>
            <a:r>
              <a:rPr lang="ru-RU" dirty="0"/>
              <a:t>11111111.11111111.11111</a:t>
            </a:r>
            <a:r>
              <a:rPr lang="ru-RU" b="1" dirty="0"/>
              <a:t>000.00000000</a:t>
            </a:r>
          </a:p>
          <a:p>
            <a:r>
              <a:rPr lang="ru-RU" dirty="0"/>
              <a:t>----------------------------------------------</a:t>
            </a:r>
          </a:p>
          <a:p>
            <a:r>
              <a:rPr lang="ru-RU" dirty="0"/>
              <a:t>11000000.10101000.00001</a:t>
            </a:r>
            <a:r>
              <a:rPr lang="ru-RU" b="1" dirty="0"/>
              <a:t>000.00000000</a:t>
            </a:r>
            <a:r>
              <a:rPr lang="ru-RU" dirty="0"/>
              <a:t> = 192.168.8.0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72732" y="5896569"/>
            <a:ext cx="74568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192.168.15.255 (11000000.10101000.00001</a:t>
            </a:r>
            <a:r>
              <a:rPr lang="ru-RU" b="1" dirty="0"/>
              <a:t>111.11111111</a:t>
            </a:r>
            <a:r>
              <a:rPr lang="ru-RU" dirty="0"/>
              <a:t>). </a:t>
            </a:r>
            <a:r>
              <a:rPr lang="ru-RU" dirty="0" smtClean="0"/>
              <a:t>широковещательный адрес  для </a:t>
            </a:r>
            <a:r>
              <a:rPr lang="ru-RU" dirty="0"/>
              <a:t>данной сети.</a:t>
            </a:r>
          </a:p>
        </p:txBody>
      </p:sp>
    </p:spTree>
    <p:extLst>
      <p:ext uri="{BB962C8B-B14F-4D97-AF65-F5344CB8AC3E}">
        <p14:creationId xmlns:p14="http://schemas.microsoft.com/office/powerpoint/2010/main" val="16898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2250</TotalTime>
  <Words>1067</Words>
  <Application>Microsoft Office PowerPoint</Application>
  <PresentationFormat>Экран (4:3)</PresentationFormat>
  <Paragraphs>103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Лекция 4. Адресация в IP-сетях</vt:lpstr>
      <vt:lpstr>Содержание</vt:lpstr>
      <vt:lpstr>По завершению урока Вы будете знать:</vt:lpstr>
      <vt:lpstr> Механизмы адресации IP пакета</vt:lpstr>
      <vt:lpstr>Типы адресов в IP сетях</vt:lpstr>
      <vt:lpstr>Классы IP-адресов</vt:lpstr>
      <vt:lpstr>Описание классов IP-адресов</vt:lpstr>
      <vt:lpstr>Организация подсетей</vt:lpstr>
      <vt:lpstr>Презентация PowerPoint</vt:lpstr>
      <vt:lpstr>Презентация PowerPoint</vt:lpstr>
      <vt:lpstr>Презентация PowerPoint</vt:lpstr>
      <vt:lpstr>Пример 2</vt:lpstr>
      <vt:lpstr>Разделение сети на подсети</vt:lpstr>
      <vt:lpstr>Разделение сети на подсети</vt:lpstr>
      <vt:lpstr>Разделение сети на подсети</vt:lpstr>
      <vt:lpstr>Правила группировки IР-адресов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Student</cp:lastModifiedBy>
  <cp:revision>287</cp:revision>
  <dcterms:created xsi:type="dcterms:W3CDTF">2017-10-09T05:58:02Z</dcterms:created>
  <dcterms:modified xsi:type="dcterms:W3CDTF">2022-08-31T10:47:32Z</dcterms:modified>
</cp:coreProperties>
</file>