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3131972"/>
            <a:ext cx="776622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5.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Сетевой уровень и маршрутизация (1 часть)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335" y="336877"/>
            <a:ext cx="8345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Дистанционно-векторные и протоколы маршрутизации с учетом состояния каналов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833" y="1270286"/>
            <a:ext cx="877051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Если принадлежность маршрутизаторов к EGP или IGP типу описывает их </a:t>
            </a:r>
            <a:r>
              <a:rPr lang="ru-RU" sz="2000" i="1" u="sng" dirty="0"/>
              <a:t>физическое взаимодействие</a:t>
            </a:r>
            <a:r>
              <a:rPr lang="ru-RU" sz="2000" i="1" dirty="0"/>
              <a:t>, то использование алгоритмов маршрутизации </a:t>
            </a:r>
            <a:r>
              <a:rPr lang="ru-RU" sz="2000" i="1" u="sng" dirty="0"/>
              <a:t>по вектору расстояния или состоянию канала </a:t>
            </a:r>
            <a:r>
              <a:rPr lang="ru-RU" sz="2000" i="1" dirty="0"/>
              <a:t>описывает </a:t>
            </a:r>
            <a:r>
              <a:rPr lang="ru-RU" sz="2000" i="1" u="sng" dirty="0"/>
              <a:t>характер взаимодействия маршрутизаторов между собой при рассылке маршрутных обновлений</a:t>
            </a:r>
            <a:r>
              <a:rPr lang="ru-RU" sz="2000" i="1" dirty="0"/>
              <a:t>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734096" y="3003915"/>
            <a:ext cx="6812923" cy="362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71" y="171943"/>
            <a:ext cx="7886700" cy="9742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Дистанционно-векторные и протоколы маршрутизации с учетом состояния каналов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1442" y="1536955"/>
            <a:ext cx="825535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Дистанционно-векторные протоколы</a:t>
            </a:r>
          </a:p>
          <a:p>
            <a:pPr algn="just"/>
            <a:r>
              <a:rPr lang="ru-RU" sz="2000" dirty="0"/>
              <a:t>Алгоритм дистанционно-векторной маршрутизации определяет направление (вектор) и расстояние (счетчик узлов) для каждого из каналов связи, образующих сеть. 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/>
              <a:t>Дистанционно-векторный алгоритм служит основой для следующих протоколов:</a:t>
            </a:r>
          </a:p>
          <a:p>
            <a:pPr algn="just"/>
            <a:r>
              <a:rPr lang="ru-RU" sz="2000" dirty="0"/>
              <a:t>– для </a:t>
            </a:r>
            <a:r>
              <a:rPr lang="ru-RU" sz="2000" i="1" dirty="0"/>
              <a:t>протокола маршрутной информации </a:t>
            </a:r>
            <a:r>
              <a:rPr lang="ru-RU" sz="2000" dirty="0"/>
              <a:t>(</a:t>
            </a:r>
            <a:r>
              <a:rPr lang="ru-RU" sz="2000" dirty="0" err="1"/>
              <a:t>Routing</a:t>
            </a:r>
            <a:r>
              <a:rPr lang="ru-RU" sz="2000" dirty="0"/>
              <a:t> </a:t>
            </a:r>
            <a:r>
              <a:rPr lang="ru-RU" sz="2000" dirty="0" err="1"/>
              <a:t>Information</a:t>
            </a:r>
            <a:r>
              <a:rPr lang="ru-RU" sz="2000" dirty="0"/>
              <a:t> </a:t>
            </a:r>
            <a:r>
              <a:rPr lang="ru-RU" sz="2000" dirty="0" err="1"/>
              <a:t>Protocol</a:t>
            </a:r>
            <a:r>
              <a:rPr lang="ru-RU" sz="2000" dirty="0"/>
              <a:t> </a:t>
            </a:r>
            <a:r>
              <a:rPr lang="ru-RU" sz="2000" b="1" dirty="0"/>
              <a:t>RIP</a:t>
            </a:r>
            <a:r>
              <a:rPr lang="ru-RU" sz="2000" dirty="0"/>
              <a:t>) — одного из наиболее широко распространенных протоколов IGP типа, использующего в качестве метрики счетчик узлов (для малых сетей);</a:t>
            </a:r>
          </a:p>
          <a:p>
            <a:pPr algn="just"/>
            <a:r>
              <a:rPr lang="ru-RU" sz="2000" dirty="0"/>
              <a:t>– для </a:t>
            </a:r>
            <a:r>
              <a:rPr lang="ru-RU" sz="2000" i="1" dirty="0"/>
              <a:t>протокола маршрутизации внутреннего шлюза </a:t>
            </a:r>
            <a:r>
              <a:rPr lang="ru-RU" sz="2000" dirty="0"/>
              <a:t>(</a:t>
            </a:r>
            <a:r>
              <a:rPr lang="ru-RU" sz="2000" dirty="0" err="1"/>
              <a:t>Interior</a:t>
            </a:r>
            <a:r>
              <a:rPr lang="ru-RU" sz="2000" dirty="0"/>
              <a:t> </a:t>
            </a:r>
            <a:r>
              <a:rPr lang="ru-RU" sz="2000" dirty="0" err="1"/>
              <a:t>Gateway</a:t>
            </a:r>
            <a:r>
              <a:rPr lang="ru-RU" sz="2000" dirty="0"/>
              <a:t> </a:t>
            </a:r>
            <a:r>
              <a:rPr lang="ru-RU" sz="2000" dirty="0" err="1"/>
              <a:t>Routing</a:t>
            </a:r>
            <a:r>
              <a:rPr lang="ru-RU" sz="2000" dirty="0"/>
              <a:t> </a:t>
            </a:r>
            <a:r>
              <a:rPr lang="ru-RU" sz="2000" dirty="0" err="1"/>
              <a:t>Protocol</a:t>
            </a:r>
            <a:r>
              <a:rPr lang="ru-RU" sz="2000" dirty="0"/>
              <a:t> - </a:t>
            </a:r>
            <a:r>
              <a:rPr lang="ru-RU" sz="2000" b="1" dirty="0"/>
              <a:t>IGRP</a:t>
            </a:r>
            <a:r>
              <a:rPr lang="ru-RU" sz="2000" dirty="0"/>
              <a:t>); корпорация </a:t>
            </a:r>
            <a:r>
              <a:rPr lang="ru-RU" sz="2000" dirty="0" err="1"/>
              <a:t>Cisco</a:t>
            </a:r>
            <a:r>
              <a:rPr lang="ru-RU" sz="2000" dirty="0"/>
              <a:t> разработала этот протокол для маршрутизации в больших гетерогенных сетях;</a:t>
            </a:r>
          </a:p>
        </p:txBody>
      </p:sp>
    </p:spTree>
    <p:extLst>
      <p:ext uri="{BB962C8B-B14F-4D97-AF65-F5344CB8AC3E}">
        <p14:creationId xmlns:p14="http://schemas.microsoft.com/office/powerpoint/2010/main" val="26950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7729" y="1416677"/>
            <a:ext cx="84485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– для усовершенствованного </a:t>
            </a:r>
            <a:r>
              <a:rPr lang="ru-RU" sz="2000" i="1" dirty="0"/>
              <a:t>протокола маршрутизации внутреннего шлюза </a:t>
            </a:r>
            <a:r>
              <a:rPr lang="ru-RU" sz="2000" dirty="0"/>
              <a:t>(</a:t>
            </a:r>
            <a:r>
              <a:rPr lang="en-US" sz="2000" dirty="0"/>
              <a:t>Enhanced Interior Gateway Routing Protocol -</a:t>
            </a:r>
            <a:r>
              <a:rPr lang="en-US" sz="2000" b="1" dirty="0"/>
              <a:t>EIGRP</a:t>
            </a:r>
            <a:r>
              <a:rPr lang="en-US" sz="2000" dirty="0"/>
              <a:t>), </a:t>
            </a:r>
            <a:r>
              <a:rPr lang="ru-RU" sz="2000" dirty="0"/>
              <a:t>представляющего собой улучшенную версию </a:t>
            </a:r>
            <a:r>
              <a:rPr lang="en-US" sz="2000" dirty="0"/>
              <a:t>IGRP </a:t>
            </a:r>
            <a:r>
              <a:rPr lang="ru-RU" sz="2000" dirty="0"/>
              <a:t>от корпорации </a:t>
            </a:r>
            <a:r>
              <a:rPr lang="en-US" sz="2000" dirty="0"/>
              <a:t>Cisco; </a:t>
            </a:r>
            <a:r>
              <a:rPr lang="ru-RU" sz="2000" dirty="0"/>
              <a:t>этот протокол имеет исключительно быструю конвергенцию, работает значительно более эффективно, чем его предшественник, и сочетает в себе все преимущества дистанционно-векторных алгоритмов и протоколов с учетом состояния каналов.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7729" y="3933902"/>
            <a:ext cx="84485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Протокол RIP</a:t>
            </a:r>
          </a:p>
          <a:p>
            <a:pPr algn="just"/>
            <a:r>
              <a:rPr lang="ru-RU" sz="2000" dirty="0"/>
              <a:t>Протокол маршрутной информации RIP использует </a:t>
            </a:r>
            <a:r>
              <a:rPr lang="ru-RU" sz="2000" i="1" dirty="0"/>
              <a:t>счетчик количества транзитных узлов</a:t>
            </a:r>
            <a:r>
              <a:rPr lang="ru-RU" sz="2000" dirty="0"/>
              <a:t> для определения направления и расстояния для любого из каналов сети (</a:t>
            </a:r>
            <a:r>
              <a:rPr lang="ru-RU" sz="2000" dirty="0" smtClean="0"/>
              <a:t>рис). </a:t>
            </a:r>
            <a:r>
              <a:rPr lang="ru-RU" sz="2000" dirty="0"/>
              <a:t>Если существуют несколько маршрутов к получателю, протокол RIP выберет тот из них, который имеет наименьшее значение счетчика транзитных узлов. </a:t>
            </a:r>
          </a:p>
        </p:txBody>
      </p:sp>
    </p:spTree>
    <p:extLst>
      <p:ext uri="{BB962C8B-B14F-4D97-AF65-F5344CB8AC3E}">
        <p14:creationId xmlns:p14="http://schemas.microsoft.com/office/powerpoint/2010/main" val="5196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034862" y="1263383"/>
            <a:ext cx="4515654" cy="25057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98489" y="3861481"/>
            <a:ext cx="7559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Протокол RIP использует в качестве метрики счетчик транзитных узлов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1668" y="4323146"/>
            <a:ext cx="88735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Протокол RIP версии 1 позволяет использовать только классовую (</a:t>
            </a:r>
            <a:r>
              <a:rPr lang="ru-RU" sz="2000" dirty="0" err="1"/>
              <a:t>classfull</a:t>
            </a:r>
            <a:r>
              <a:rPr lang="ru-RU" sz="2000" dirty="0"/>
              <a:t>) маршрутизацию. Это означает, что все сетевые устройства должны иметь одинаковую маску сети, поскольку RIP версии 1 не включает в маршрутные обновления информацию о ней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Протокол RIP версии 2 использует так называемую префиксную маршрутизацию (</a:t>
            </a:r>
            <a:r>
              <a:rPr lang="ru-RU" sz="2000" dirty="0" err="1"/>
              <a:t>prefix</a:t>
            </a:r>
            <a:r>
              <a:rPr lang="ru-RU" sz="2000" dirty="0"/>
              <a:t> </a:t>
            </a:r>
            <a:r>
              <a:rPr lang="ru-RU" sz="2000" dirty="0" err="1"/>
              <a:t>routing</a:t>
            </a:r>
            <a:r>
              <a:rPr lang="ru-RU" sz="2000" dirty="0"/>
              <a:t>) и пересылает маску сети вместе с анонсами таблиц маршрутизации: именно за счет этой функции обеспечивается поддержка бесклассовой маршрутизации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2326" y="243557"/>
            <a:ext cx="5223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Дистанционно-векторные протоколы</a:t>
            </a:r>
          </a:p>
        </p:txBody>
      </p:sp>
    </p:spTree>
    <p:extLst>
      <p:ext uri="{BB962C8B-B14F-4D97-AF65-F5344CB8AC3E}">
        <p14:creationId xmlns:p14="http://schemas.microsoft.com/office/powerpoint/2010/main" val="25397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3952" y="120428"/>
            <a:ext cx="7886700" cy="10386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Дистанционно-векторные протоколы</a:t>
            </a:r>
            <a:br>
              <a:rPr lang="ru-RU" sz="2400" b="1" dirty="0">
                <a:solidFill>
                  <a:schemeClr val="bg1"/>
                </a:solidFill>
              </a:rPr>
            </a:b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546" y="1159100"/>
            <a:ext cx="89894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Протокол IGRP</a:t>
            </a:r>
          </a:p>
          <a:p>
            <a:pPr algn="just"/>
            <a:r>
              <a:rPr lang="ru-RU" sz="2000" dirty="0"/>
              <a:t>Протокол маршрутизации внутреннего шлюза IGRP, разработанный корпорацией </a:t>
            </a:r>
            <a:r>
              <a:rPr lang="ru-RU" sz="2000" dirty="0" err="1"/>
              <a:t>Cisco</a:t>
            </a:r>
            <a:r>
              <a:rPr lang="ru-RU" sz="2000" dirty="0"/>
              <a:t>, использует дистанционно-векторный алгоритм и предназначен </a:t>
            </a:r>
            <a:r>
              <a:rPr lang="ru-RU" sz="2000" i="1" dirty="0"/>
              <a:t>для решения проблем, возникающих при маршрутизации в больших сетях,</a:t>
            </a:r>
            <a:r>
              <a:rPr lang="ru-RU" sz="2000" dirty="0"/>
              <a:t> где невозможно использовать такие протоколы, как RIP. </a:t>
            </a:r>
            <a:r>
              <a:rPr lang="ru-RU" sz="2000" i="1" dirty="0"/>
              <a:t>Протокол IGRP способен выбирать самый быстрый путь на основе задержки, пропускной способности, загрузки и надежности канала. Протокол IGRP позволяет использовать только классовую маршрутизацию</a:t>
            </a:r>
            <a:r>
              <a:rPr lang="ru-RU" sz="2000" i="1" dirty="0" smtClean="0"/>
              <a:t>.</a:t>
            </a:r>
          </a:p>
          <a:p>
            <a:pPr algn="just"/>
            <a:r>
              <a:rPr lang="ru-RU" sz="2000" b="1" dirty="0"/>
              <a:t>Протокол EIGRP</a:t>
            </a:r>
          </a:p>
          <a:p>
            <a:pPr algn="just"/>
            <a:r>
              <a:rPr lang="ru-RU" sz="2000" dirty="0"/>
              <a:t>Так же, как и IGRP, протокол EIGRP был разработан корпорацией </a:t>
            </a:r>
            <a:r>
              <a:rPr lang="ru-RU" sz="2000" dirty="0" err="1"/>
              <a:t>Cisco</a:t>
            </a:r>
            <a:r>
              <a:rPr lang="ru-RU" sz="2000" dirty="0"/>
              <a:t> и является ее фирменным продуктом. </a:t>
            </a:r>
            <a:r>
              <a:rPr lang="ru-RU" sz="2000" dirty="0" smtClean="0"/>
              <a:t> Протокол </a:t>
            </a:r>
            <a:r>
              <a:rPr lang="ru-RU" sz="2000" dirty="0"/>
              <a:t>EIGRP очень эффективен благодаря более быстрой конвергенции и низкому потреблению пропускной способности. Он является усовершенствованным вариантом протокола, работающего на основе дистанционно-векторного алгоритма. Протокол EIGRP также использует некоторые функции алгоритмов с учетом состояния канала. Вот почему использование термина гибридный тоже вполне законно при описании протокола IGRP.</a:t>
            </a:r>
          </a:p>
          <a:p>
            <a:pPr algn="just"/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4912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Маршрутизируемый </a:t>
            </a: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протокол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 протокол маршрутизации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Метрики протокола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маршрутизации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Внутренние и внешние протоколы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маршрутизации</a:t>
            </a:r>
          </a:p>
          <a:p>
            <a:pPr marL="457200" indent="-457200">
              <a:buAutoNum type="arabicPeriod"/>
            </a:pPr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Дистанционно-векторные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протоколы</a:t>
            </a:r>
          </a:p>
        </p:txBody>
      </p:sp>
    </p:spTree>
    <p:extLst>
      <p:ext uri="{BB962C8B-B14F-4D97-AF65-F5344CB8AC3E}">
        <p14:creationId xmlns:p14="http://schemas.microsoft.com/office/powerpoint/2010/main" val="37156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чем отличие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маршрутизируемого протокола от протокола маршрутизации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Метрики протокола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маршрутизации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Протоколы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внутренних шлюзов (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Interior Gateway Protocol — IGP) </a:t>
            </a: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и протоколы внешних шлюзов (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Exterior Gateway Protocols — EGP</a:t>
            </a:r>
            <a:r>
              <a:rPr lang="en-US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).</a:t>
            </a: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Дистанционно-векторные </a:t>
            </a:r>
            <a:r>
              <a:rPr lang="ru-RU" sz="200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протоколы маршрутизации с учетом состояния каналов</a:t>
            </a:r>
          </a:p>
          <a:p>
            <a:pPr marL="457200" indent="-457200" algn="just">
              <a:buAutoNum type="arabicPeriod"/>
            </a:pPr>
            <a:r>
              <a:rPr lang="ru-RU" sz="2000" smtClean="0">
                <a:solidFill>
                  <a:srgbClr val="0070C0"/>
                </a:solidFill>
                <a:ea typeface="Calibri" panose="020F0502020204030204" pitchFamily="34" charset="0"/>
                <a:cs typeface="Times New Roman" pitchFamily="18" charset="0"/>
              </a:rPr>
              <a:t>Статические и динамические маршруты</a:t>
            </a:r>
          </a:p>
          <a:p>
            <a:pPr algn="just"/>
            <a:endParaRPr lang="ru-RU" sz="200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81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9" y="321972"/>
            <a:ext cx="7886700" cy="5234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Маршрутизируемый протокол  и протокол маршрутизации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8186" y="1279997"/>
            <a:ext cx="83197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Сетевой уровень для сетей играет роль интерфейсов и обеспечивает своему пользователю, транспортному уровню, сервис </a:t>
            </a:r>
            <a:r>
              <a:rPr lang="ru-RU" sz="2000" b="1" i="1" dirty="0"/>
              <a:t>по наилучшей сквозной доставке пакетов. </a:t>
            </a:r>
            <a:r>
              <a:rPr lang="ru-RU" sz="2000" i="1" dirty="0"/>
              <a:t>Сетевой уровень пересылает пакеты из сети источника в сеть пункта назначения</a:t>
            </a:r>
            <a:r>
              <a:rPr lang="ru-RU" sz="2000" i="1" dirty="0" smtClean="0"/>
              <a:t>.</a:t>
            </a:r>
          </a:p>
          <a:p>
            <a:pPr algn="just"/>
            <a:r>
              <a:rPr lang="ru-RU" sz="2000" dirty="0"/>
              <a:t>Маршрутизаторы используют IP-адресацию для реализации своих функций маршрутизации и коммутации. </a:t>
            </a:r>
            <a:r>
              <a:rPr lang="ru-RU" sz="2000" i="1" dirty="0"/>
              <a:t>Сетевая часть адреса </a:t>
            </a:r>
            <a:r>
              <a:rPr lang="ru-RU" sz="2000" dirty="0"/>
              <a:t>используется для осуществления </a:t>
            </a:r>
            <a:r>
              <a:rPr lang="ru-RU" sz="2000" i="1" dirty="0"/>
              <a:t>выбора пути</a:t>
            </a:r>
            <a:r>
              <a:rPr lang="ru-RU" sz="2000" dirty="0"/>
              <a:t>, а </a:t>
            </a:r>
            <a:r>
              <a:rPr lang="ru-RU" sz="2000" i="1" dirty="0"/>
              <a:t>узловая часть адреса </a:t>
            </a:r>
            <a:r>
              <a:rPr lang="ru-RU" sz="2000" dirty="0"/>
              <a:t>говорит </a:t>
            </a:r>
            <a:r>
              <a:rPr lang="ru-RU" sz="2000" i="1" dirty="0"/>
              <a:t>о порте маршрутизатора по пути следования</a:t>
            </a:r>
            <a:r>
              <a:rPr lang="ru-RU" sz="20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487" y="4142068"/>
            <a:ext cx="86211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Маршрутизируемый протокол </a:t>
            </a:r>
            <a:r>
              <a:rPr lang="ru-RU" sz="2000" dirty="0"/>
              <a:t>— любой сетевой протокол, который обеспечивает в адресе сетевого уровня достаточно информации, чтобы позволить </a:t>
            </a:r>
            <a:r>
              <a:rPr lang="ru-RU" sz="2000" i="1" dirty="0"/>
              <a:t>передать пакет от одной хост-машины к другой на основе принятой схемы адресации</a:t>
            </a:r>
            <a:r>
              <a:rPr lang="ru-RU" sz="2000" dirty="0"/>
              <a:t>. Маршрутизируемый протокол определяет формат и назначение полей внутри пакета. В общем случае пакеты переносятся от одной конечной системы к другой. Примером маршрутизируемого протокола является межсетевой протокол IP.</a:t>
            </a:r>
          </a:p>
        </p:txBody>
      </p:sp>
    </p:spTree>
    <p:extLst>
      <p:ext uri="{BB962C8B-B14F-4D97-AF65-F5344CB8AC3E}">
        <p14:creationId xmlns:p14="http://schemas.microsoft.com/office/powerpoint/2010/main" val="307041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3213" y="320675"/>
            <a:ext cx="7886700" cy="55086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Маршрутизируемый протокол  и протокол маршрутизации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5002" y="1186470"/>
            <a:ext cx="84227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Протокол маршрутизации </a:t>
            </a:r>
            <a:r>
              <a:rPr lang="ru-RU" sz="2000" dirty="0"/>
              <a:t>— поддерживает маршрутизируемый протокол за счет предоставления </a:t>
            </a:r>
            <a:r>
              <a:rPr lang="ru-RU" sz="2000" i="1" dirty="0"/>
              <a:t>механизмов коллективного использования маршрутной информации. </a:t>
            </a:r>
            <a:r>
              <a:rPr lang="ru-RU" sz="2000" dirty="0"/>
              <a:t>Сообщения протокола маршрутизации циркулируют между маршрутизаторами. </a:t>
            </a:r>
            <a:r>
              <a:rPr lang="ru-RU" sz="2000" i="1" dirty="0"/>
              <a:t>Протокол маршрутизации позволяет маршрутизаторам обмениваться информацией с другими маршрутизаторами с целью актуализации и ведения таблиц. 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78" y="3125462"/>
            <a:ext cx="7545969" cy="36423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28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Метрики протокола маршрутизации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3910" y="1293082"/>
            <a:ext cx="8737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Метрика маршрутизации </a:t>
            </a:r>
            <a:r>
              <a:rPr lang="ru-RU" sz="2000" dirty="0"/>
              <a:t>– это параметр, по которому определяется наиболее предпочтительный маршрут.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910" y="2000968"/>
            <a:ext cx="8646907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Счетчик транзитных узлов (Количество переходов) </a:t>
            </a:r>
            <a:r>
              <a:rPr lang="ru-RU" sz="2000" dirty="0"/>
              <a:t>— количество маршрутизаторов, которые должен пройти пакет, чтобы дойти до получателя. </a:t>
            </a:r>
            <a:endParaRPr lang="ru-RU" sz="2000" dirty="0" smtClean="0"/>
          </a:p>
          <a:p>
            <a:pPr algn="just"/>
            <a:r>
              <a:rPr lang="ru-RU" sz="2000" i="1" dirty="0"/>
              <a:t>Полоса пропускания </a:t>
            </a:r>
            <a:r>
              <a:rPr lang="ru-RU" sz="2000" dirty="0"/>
              <a:t>— пропускная способность канала передачи данных. </a:t>
            </a:r>
            <a:endParaRPr lang="ru-RU" sz="2000" dirty="0" smtClean="0"/>
          </a:p>
          <a:p>
            <a:pPr algn="just"/>
            <a:r>
              <a:rPr lang="ru-RU" sz="2000" i="1" dirty="0"/>
              <a:t>Задержка</a:t>
            </a:r>
            <a:r>
              <a:rPr lang="ru-RU" sz="2000" dirty="0"/>
              <a:t> — продолжительность времени, требующегося для перемещения пакета от отправителя </a:t>
            </a:r>
            <a:r>
              <a:rPr lang="ru-RU" sz="2000" dirty="0" smtClean="0"/>
              <a:t>получателю.</a:t>
            </a:r>
          </a:p>
          <a:p>
            <a:pPr algn="just"/>
            <a:r>
              <a:rPr lang="ru-RU" sz="2000" i="1" dirty="0"/>
              <a:t>Нагрузка (Загрузка) </a:t>
            </a:r>
            <a:r>
              <a:rPr lang="ru-RU" sz="2000" dirty="0"/>
              <a:t>— объем операций, выполняемых сетевым устройством, таким, как маршрутизатор, или средняя загруженность канала связи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i="1" dirty="0"/>
              <a:t>Надежность</a:t>
            </a:r>
            <a:r>
              <a:rPr lang="ru-RU" sz="2000" dirty="0"/>
              <a:t>— темп возникновения ошибок в каждом сетевом канале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i="1" dirty="0"/>
              <a:t>Тики</a:t>
            </a:r>
            <a:r>
              <a:rPr lang="ru-RU" sz="2000" dirty="0"/>
              <a:t>— задержка в канале передачи данных, определяемая в машинных тактах IBM-подобного ПК (приблизительно 55 миллисекунд</a:t>
            </a:r>
            <a:r>
              <a:rPr lang="ru-RU" sz="2000" dirty="0" smtClean="0"/>
              <a:t>).</a:t>
            </a:r>
          </a:p>
          <a:p>
            <a:pPr algn="just"/>
            <a:r>
              <a:rPr lang="ru-RU" sz="2000" i="1" dirty="0"/>
              <a:t>Стоимость</a:t>
            </a:r>
            <a:r>
              <a:rPr lang="ru-RU" sz="2000" dirty="0"/>
              <a:t>— произвольное значение, обычно основанное на величине полосы пропускания, денежной стоимости или результате других измерений, которое назначается сетевым администратором</a:t>
            </a:r>
            <a:endParaRPr lang="ru-RU" sz="2000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+mn-lt"/>
              </a:rPr>
              <a:t>Метрики протокола маршрутизации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605307" y="1455313"/>
            <a:ext cx="7585303" cy="423714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41222" y="6006131"/>
            <a:ext cx="3770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Метрики протокола маршрутизации</a:t>
            </a:r>
          </a:p>
        </p:txBody>
      </p:sp>
    </p:spTree>
    <p:extLst>
      <p:ext uri="{BB962C8B-B14F-4D97-AF65-F5344CB8AC3E}">
        <p14:creationId xmlns:p14="http://schemas.microsoft.com/office/powerpoint/2010/main" val="28244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Внутренние и внешние протоколы маршрутизации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910" y="1209060"/>
            <a:ext cx="85696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Двумя </a:t>
            </a:r>
            <a:r>
              <a:rPr lang="ru-RU" sz="2000" dirty="0"/>
              <a:t>семействами протоколов маршрутизации являются </a:t>
            </a:r>
            <a:r>
              <a:rPr lang="ru-RU" sz="2000" b="1" i="1" dirty="0"/>
              <a:t>протоколы внутренних шлюзов (</a:t>
            </a:r>
            <a:r>
              <a:rPr lang="ru-RU" sz="2000" b="1" i="1" dirty="0" err="1"/>
              <a:t>Interior</a:t>
            </a:r>
            <a:r>
              <a:rPr lang="ru-RU" sz="2000" b="1" i="1" dirty="0"/>
              <a:t> </a:t>
            </a:r>
            <a:r>
              <a:rPr lang="ru-RU" sz="2000" b="1" i="1" dirty="0" err="1"/>
              <a:t>Gateway</a:t>
            </a:r>
            <a:r>
              <a:rPr lang="ru-RU" sz="2000" b="1" i="1" dirty="0"/>
              <a:t> </a:t>
            </a:r>
            <a:r>
              <a:rPr lang="ru-RU" sz="2000" b="1" i="1" dirty="0" err="1"/>
              <a:t>Protocol</a:t>
            </a:r>
            <a:r>
              <a:rPr lang="ru-RU" sz="2000" b="1" i="1" dirty="0"/>
              <a:t> — IGP) </a:t>
            </a:r>
            <a:r>
              <a:rPr lang="ru-RU" sz="2000" dirty="0"/>
              <a:t>и </a:t>
            </a:r>
            <a:r>
              <a:rPr lang="ru-RU" sz="2000" b="1" i="1" dirty="0"/>
              <a:t>протоколы внешних шлюзов (</a:t>
            </a:r>
            <a:r>
              <a:rPr lang="ru-RU" sz="2000" b="1" i="1" dirty="0" err="1"/>
              <a:t>Exterior</a:t>
            </a:r>
            <a:r>
              <a:rPr lang="ru-RU" sz="2000" b="1" i="1" dirty="0"/>
              <a:t> </a:t>
            </a:r>
            <a:r>
              <a:rPr lang="ru-RU" sz="2000" b="1" i="1" dirty="0" err="1"/>
              <a:t>Gateway</a:t>
            </a:r>
            <a:r>
              <a:rPr lang="ru-RU" sz="2000" b="1" i="1" dirty="0"/>
              <a:t> </a:t>
            </a:r>
            <a:r>
              <a:rPr lang="ru-RU" sz="2000" b="1" i="1" dirty="0" err="1"/>
              <a:t>Protocols</a:t>
            </a:r>
            <a:r>
              <a:rPr lang="ru-RU" sz="2000" b="1" i="1" dirty="0"/>
              <a:t> — EGP). </a:t>
            </a:r>
            <a:r>
              <a:rPr lang="ru-RU" sz="2000" dirty="0"/>
              <a:t>Классификация всех протоколов по этим двум семействам основана на принципе их работы по отношению к автономным системам.</a:t>
            </a:r>
          </a:p>
        </p:txBody>
      </p:sp>
      <p:pic>
        <p:nvPicPr>
          <p:cNvPr id="9" name="Рисунок 8"/>
          <p:cNvPicPr/>
          <p:nvPr/>
        </p:nvPicPr>
        <p:blipFill>
          <a:blip r:embed="rId2"/>
          <a:stretch>
            <a:fillRect/>
          </a:stretch>
        </p:blipFill>
        <p:spPr>
          <a:xfrm>
            <a:off x="1133341" y="3178147"/>
            <a:ext cx="6761408" cy="297795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449995" y="6340083"/>
            <a:ext cx="1883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10101"/>
                </a:solidFill>
                <a:latin typeface="Times New Roman" panose="02020603050405020304" pitchFamily="18" charset="0"/>
                <a:ea typeface="Fd2472632-Identity-H"/>
              </a:rPr>
              <a:t>Протоколы EGP и IGP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9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486" y="1334474"/>
            <a:ext cx="86288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Протоколы класса </a:t>
            </a:r>
            <a:r>
              <a:rPr lang="en-US" sz="2000" b="1" dirty="0"/>
              <a:t>IGP</a:t>
            </a:r>
            <a:r>
              <a:rPr lang="en-US" sz="2000" dirty="0"/>
              <a:t> </a:t>
            </a:r>
            <a:r>
              <a:rPr lang="ru-RU" sz="2000" dirty="0"/>
              <a:t>маршрутизируют данные </a:t>
            </a:r>
            <a:r>
              <a:rPr lang="ru-RU" sz="2000" i="1" dirty="0"/>
              <a:t>внутри автономных систем</a:t>
            </a:r>
            <a:r>
              <a:rPr lang="ru-RU" sz="2000" dirty="0"/>
              <a:t>.</a:t>
            </a:r>
          </a:p>
          <a:p>
            <a:pPr algn="just"/>
            <a:r>
              <a:rPr lang="ru-RU" sz="2000" b="1" i="1" dirty="0"/>
              <a:t>К классу </a:t>
            </a:r>
            <a:r>
              <a:rPr lang="en-US" sz="2000" b="1" i="1" dirty="0"/>
              <a:t>IGP </a:t>
            </a:r>
            <a:r>
              <a:rPr lang="ru-RU" sz="2000" b="1" i="1" dirty="0"/>
              <a:t>относятся следующие протоколы маршрутизации:</a:t>
            </a:r>
          </a:p>
          <a:p>
            <a:pPr algn="just"/>
            <a:r>
              <a:rPr lang="ru-RU" sz="2000" dirty="0"/>
              <a:t>протоколы </a:t>
            </a:r>
          </a:p>
          <a:p>
            <a:pPr algn="just"/>
            <a:r>
              <a:rPr lang="ru-RU" sz="2000" dirty="0" smtClean="0"/>
              <a:t>- </a:t>
            </a:r>
            <a:r>
              <a:rPr lang="en-US" sz="2000" dirty="0"/>
              <a:t>RIP </a:t>
            </a:r>
            <a:r>
              <a:rPr lang="ru-RU" sz="2000" dirty="0"/>
              <a:t>и </a:t>
            </a:r>
            <a:r>
              <a:rPr lang="en-US" sz="2000" dirty="0"/>
              <a:t>RIPV2;</a:t>
            </a:r>
          </a:p>
          <a:p>
            <a:pPr algn="just"/>
            <a:r>
              <a:rPr lang="ru-RU" sz="2000" dirty="0" smtClean="0"/>
              <a:t>-</a:t>
            </a:r>
            <a:r>
              <a:rPr lang="en-US" sz="2000" dirty="0" smtClean="0"/>
              <a:t>IGRP</a:t>
            </a:r>
            <a:r>
              <a:rPr lang="en-US" sz="2000" dirty="0"/>
              <a:t>;</a:t>
            </a:r>
          </a:p>
          <a:p>
            <a:pPr algn="just"/>
            <a:r>
              <a:rPr lang="ru-RU" sz="2000" dirty="0" smtClean="0"/>
              <a:t>-</a:t>
            </a:r>
            <a:r>
              <a:rPr lang="en-US" sz="2000" dirty="0" smtClean="0"/>
              <a:t>EIGRP</a:t>
            </a:r>
            <a:r>
              <a:rPr lang="en-US" sz="2000" dirty="0"/>
              <a:t>;</a:t>
            </a:r>
          </a:p>
          <a:p>
            <a:pPr algn="just"/>
            <a:r>
              <a:rPr lang="ru-RU" sz="2000" dirty="0" smtClean="0"/>
              <a:t>-</a:t>
            </a:r>
            <a:r>
              <a:rPr lang="en-US" sz="2000" dirty="0" smtClean="0"/>
              <a:t>OSPF</a:t>
            </a:r>
            <a:r>
              <a:rPr lang="en-US" sz="2000" dirty="0"/>
              <a:t>;</a:t>
            </a:r>
          </a:p>
          <a:p>
            <a:pPr algn="just"/>
            <a:r>
              <a:rPr lang="ru-RU" sz="2000" dirty="0" smtClean="0"/>
              <a:t>-протокол </a:t>
            </a:r>
            <a:r>
              <a:rPr lang="ru-RU" sz="2000" dirty="0"/>
              <a:t>обмена данными между промежуточными системами (</a:t>
            </a:r>
            <a:r>
              <a:rPr lang="en-US" sz="2000" dirty="0"/>
              <a:t>Intermediate system to Intermediate System — IS-IS</a:t>
            </a:r>
            <a:r>
              <a:rPr lang="en-US" sz="2000" dirty="0" smtClean="0"/>
              <a:t>).</a:t>
            </a:r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Протоколы </a:t>
            </a:r>
            <a:r>
              <a:rPr lang="ru-RU" sz="2000" dirty="0"/>
              <a:t>класса </a:t>
            </a:r>
            <a:r>
              <a:rPr lang="ru-RU" sz="2000" b="1" dirty="0"/>
              <a:t>EGP</a:t>
            </a:r>
            <a:r>
              <a:rPr lang="ru-RU" sz="2000" dirty="0"/>
              <a:t> </a:t>
            </a:r>
            <a:r>
              <a:rPr lang="ru-RU" sz="2000" i="1" dirty="0"/>
              <a:t>маршрутизируют данные между автономными системами. </a:t>
            </a:r>
            <a:r>
              <a:rPr lang="ru-RU" sz="2000" dirty="0"/>
              <a:t>Протокол </a:t>
            </a:r>
            <a:r>
              <a:rPr lang="ru-RU" sz="2000" b="1" dirty="0"/>
              <a:t>BGP </a:t>
            </a:r>
            <a:r>
              <a:rPr lang="ru-RU" sz="2000" dirty="0"/>
              <a:t>является наиболее широко известным представителем класса </a:t>
            </a:r>
            <a:r>
              <a:rPr lang="ru-RU" sz="2000" b="1" dirty="0"/>
              <a:t>EGP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smtClean="0"/>
              <a:t>Протокол </a:t>
            </a:r>
            <a:r>
              <a:rPr lang="ru-RU" sz="2000" b="1" dirty="0"/>
              <a:t>BGP</a:t>
            </a:r>
            <a:r>
              <a:rPr lang="ru-RU" sz="2000" dirty="0"/>
              <a:t> обеспечивает обмен маршрутной информацией между автономными системами и гарантирует выбор маршрутов без зацикливания.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237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2257</TotalTime>
  <Words>1015</Words>
  <Application>Microsoft Office PowerPoint</Application>
  <PresentationFormat>Экран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Fd2472632-Identity-H</vt:lpstr>
      <vt:lpstr>Times New Roman</vt:lpstr>
      <vt:lpstr>Тема Office</vt:lpstr>
      <vt:lpstr>Лекция 5. Сетевой уровень и маршрутизация (1 часть)</vt:lpstr>
      <vt:lpstr>Содержание</vt:lpstr>
      <vt:lpstr>По завершению урока Вы будете знать:</vt:lpstr>
      <vt:lpstr> Маршрутизируемый протокол  и протокол маршрутизации </vt:lpstr>
      <vt:lpstr> Маршрутизируемый протокол  и протокол маршрутизации </vt:lpstr>
      <vt:lpstr>Метрики протокола маршрутизации</vt:lpstr>
      <vt:lpstr>Метрики протокола маршрутизации</vt:lpstr>
      <vt:lpstr>Внутренние и внешние протоколы маршрутизации</vt:lpstr>
      <vt:lpstr>Презентация PowerPoint</vt:lpstr>
      <vt:lpstr>Презентация PowerPoint</vt:lpstr>
      <vt:lpstr>Дистанционно-векторные и протоколы маршрутизации с учетом состояния каналов</vt:lpstr>
      <vt:lpstr>Презентация PowerPoint</vt:lpstr>
      <vt:lpstr>Презентация PowerPoint</vt:lpstr>
      <vt:lpstr>Дистанционно-векторные протоколы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289</cp:revision>
  <dcterms:created xsi:type="dcterms:W3CDTF">2017-10-09T05:58:02Z</dcterms:created>
  <dcterms:modified xsi:type="dcterms:W3CDTF">2022-09-07T18:26:48Z</dcterms:modified>
</cp:coreProperties>
</file>