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FD0F851-EC5A-4D38-B0AD-8093EC10F338}" styleName="Светлый стиль 1 — акцент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764" autoAdjust="0"/>
    <p:restoredTop sz="94660"/>
  </p:normalViewPr>
  <p:slideViewPr>
    <p:cSldViewPr snapToGrid="0">
      <p:cViewPr varScale="1">
        <p:scale>
          <a:sx n="58" d="100"/>
          <a:sy n="58" d="100"/>
        </p:scale>
        <p:origin x="77" y="55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9C778A-3B52-400E-B8B8-FCF0BB0568DE}" type="datetimeFigureOut">
              <a:rPr lang="en-US" smtClean="0"/>
              <a:t>9/8/2022</a:t>
            </a:fld>
            <a:endParaRPr lang="en-US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0CA834-C85D-4321-A26E-942F650E8C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89526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8CAD-A79B-4FF2-A2AD-8FFCB2A3D2EB}" type="datetimeFigureOut">
              <a:rPr lang="ru-RU" smtClean="0"/>
              <a:t>08.09.2022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E53A-6968-4272-8BC2-4567D025D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343148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8CAD-A79B-4FF2-A2AD-8FFCB2A3D2EB}" type="datetimeFigureOut">
              <a:rPr lang="ru-RU" smtClean="0"/>
              <a:t>08.09.2022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E53A-6968-4272-8BC2-4567D025D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482520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8CAD-A79B-4FF2-A2AD-8FFCB2A3D2EB}" type="datetimeFigureOut">
              <a:rPr lang="ru-RU" smtClean="0"/>
              <a:t>08.09.2022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E53A-6968-4272-8BC2-4567D025D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17613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8CAD-A79B-4FF2-A2AD-8FFCB2A3D2EB}" type="datetimeFigureOut">
              <a:rPr lang="ru-RU" smtClean="0"/>
              <a:t>08.09.2022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E53A-6968-4272-8BC2-4567D025D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318048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8CAD-A79B-4FF2-A2AD-8FFCB2A3D2EB}" type="datetimeFigureOut">
              <a:rPr lang="ru-RU" smtClean="0"/>
              <a:t>08.09.2022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E53A-6968-4272-8BC2-4567D025D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482792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8CAD-A79B-4FF2-A2AD-8FFCB2A3D2EB}" type="datetimeFigureOut">
              <a:rPr lang="ru-RU" smtClean="0"/>
              <a:t>08.09.2022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E53A-6968-4272-8BC2-4567D025D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57658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8CAD-A79B-4FF2-A2AD-8FFCB2A3D2EB}" type="datetimeFigureOut">
              <a:rPr lang="ru-RU" smtClean="0"/>
              <a:t>08.09.2022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E53A-6968-4272-8BC2-4567D025D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51633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8CAD-A79B-4FF2-A2AD-8FFCB2A3D2EB}" type="datetimeFigureOut">
              <a:rPr lang="ru-RU" smtClean="0"/>
              <a:t>08.09.2022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E53A-6968-4272-8BC2-4567D025D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73259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8CAD-A79B-4FF2-A2AD-8FFCB2A3D2EB}" type="datetimeFigureOut">
              <a:rPr lang="ru-RU" smtClean="0"/>
              <a:t>08.09.2022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E53A-6968-4272-8BC2-4567D025D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008764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8CAD-A79B-4FF2-A2AD-8FFCB2A3D2EB}" type="datetimeFigureOut">
              <a:rPr lang="ru-RU" smtClean="0"/>
              <a:t>08.09.2022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E53A-6968-4272-8BC2-4567D025D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373086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8CAD-A79B-4FF2-A2AD-8FFCB2A3D2EB}" type="datetimeFigureOut">
              <a:rPr lang="ru-RU" smtClean="0"/>
              <a:t>08.09.2022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E53A-6968-4272-8BC2-4567D025D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11657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708CAD-A79B-4FF2-A2AD-8FFCB2A3D2EB}" type="datetimeFigureOut">
              <a:rPr lang="ru-RU" smtClean="0"/>
              <a:t>08.09.2022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96E53A-6968-4272-8BC2-4567D025D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715551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4" Type="http://schemas.openxmlformats.org/officeDocument/2006/relationships/hyperlink" Target="mailto:moldabaeyva@gmail.com" TargetMode="Externa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4094" y="0"/>
            <a:ext cx="9144000" cy="6858000"/>
          </a:xfrm>
          <a:prstGeom prst="rect">
            <a:avLst/>
          </a:prstGeom>
        </p:spPr>
      </p:pic>
      <p:sp>
        <p:nvSpPr>
          <p:cNvPr id="6" name="Заголовок 5"/>
          <p:cNvSpPr txBox="1">
            <a:spLocks noGrp="1"/>
          </p:cNvSpPr>
          <p:nvPr>
            <p:ph type="ctrTitle"/>
          </p:nvPr>
        </p:nvSpPr>
        <p:spPr>
          <a:xfrm>
            <a:off x="883509" y="3131972"/>
            <a:ext cx="7766221" cy="8679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Лекция 6. </a:t>
            </a:r>
            <a:r>
              <a:rPr lang="ru-RU" sz="28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Сетевой уровень и маршрутизация (2 часть)</a:t>
            </a:r>
            <a:endParaRPr lang="ru-RU" sz="2800" b="1" dirty="0"/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8460" y="785554"/>
            <a:ext cx="4178893" cy="947814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1739899" y="3999902"/>
            <a:ext cx="6205495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dirty="0">
                <a:solidFill>
                  <a:schemeClr val="bg1"/>
                </a:solidFill>
                <a:cs typeface="Times New Roman" panose="02020603050405020304" pitchFamily="18" charset="0"/>
              </a:rPr>
              <a:t>Преподаватель: </a:t>
            </a:r>
            <a:r>
              <a:rPr lang="ru-RU" b="1" dirty="0" err="1" smtClean="0">
                <a:solidFill>
                  <a:schemeClr val="bg1"/>
                </a:solidFill>
              </a:rPr>
              <a:t>Хабай</a:t>
            </a:r>
            <a:r>
              <a:rPr lang="ru-RU" b="1" dirty="0" smtClean="0">
                <a:solidFill>
                  <a:schemeClr val="bg1"/>
                </a:solidFill>
              </a:rPr>
              <a:t> </a:t>
            </a:r>
            <a:r>
              <a:rPr lang="ru-RU" b="1" dirty="0" err="1" smtClean="0">
                <a:solidFill>
                  <a:schemeClr val="bg1"/>
                </a:solidFill>
              </a:rPr>
              <a:t>Анар</a:t>
            </a:r>
            <a:r>
              <a:rPr lang="ru-RU" b="1" dirty="0" smtClean="0">
                <a:solidFill>
                  <a:schemeClr val="bg1"/>
                </a:solidFill>
              </a:rPr>
              <a:t>, доктор </a:t>
            </a:r>
            <a:r>
              <a:rPr lang="en-US" b="1" dirty="0" smtClean="0">
                <a:solidFill>
                  <a:schemeClr val="bg1"/>
                </a:solidFill>
              </a:rPr>
              <a:t>PhD</a:t>
            </a:r>
            <a:r>
              <a:rPr lang="ru-RU" b="1" dirty="0" smtClean="0">
                <a:solidFill>
                  <a:schemeClr val="bg1"/>
                </a:solidFill>
              </a:rPr>
              <a:t>, </a:t>
            </a:r>
            <a:r>
              <a:rPr lang="kk-KZ" b="1" dirty="0" smtClean="0">
                <a:solidFill>
                  <a:schemeClr val="bg1"/>
                </a:solidFill>
              </a:rPr>
              <a:t>ассоцированный профессор </a:t>
            </a:r>
            <a:r>
              <a:rPr lang="ru-RU" b="1" dirty="0" smtClean="0">
                <a:solidFill>
                  <a:schemeClr val="bg1"/>
                </a:solidFill>
              </a:rPr>
              <a:t>Кафедры </a:t>
            </a:r>
            <a:r>
              <a:rPr lang="ru-RU" b="1" dirty="0" smtClean="0">
                <a:solidFill>
                  <a:schemeClr val="bg1"/>
                </a:solidFill>
              </a:rPr>
              <a:t>«Электроники, телекоммуникации и космических технологии»</a:t>
            </a:r>
            <a:r>
              <a:rPr lang="en-US" b="1" dirty="0"/>
              <a:t/>
            </a:r>
            <a:br>
              <a:rPr lang="en-US" b="1" dirty="0"/>
            </a:br>
            <a:r>
              <a:rPr lang="ru-RU" b="1" dirty="0"/>
              <a:t/>
            </a:r>
            <a:br>
              <a:rPr lang="ru-RU" b="1" dirty="0"/>
            </a:br>
            <a:r>
              <a:rPr lang="en-US" b="1" dirty="0" err="1" smtClean="0">
                <a:hlinkClick r:id="rId4"/>
              </a:rPr>
              <a:t>a.khabay@satbayev.university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9784012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9709" y="0"/>
            <a:ext cx="7886700" cy="1325563"/>
          </a:xfrm>
        </p:spPr>
        <p:txBody>
          <a:bodyPr>
            <a:normAutofit/>
          </a:bodyPr>
          <a:lstStyle/>
          <a:p>
            <a:r>
              <a:rPr lang="ru-RU" sz="2400" b="1" dirty="0">
                <a:solidFill>
                  <a:schemeClr val="bg1"/>
                </a:solidFill>
              </a:rPr>
              <a:t>Пересылка пакетов и коммутация внутри маршрутизатора</a:t>
            </a:r>
          </a:p>
        </p:txBody>
      </p:sp>
      <p:pic>
        <p:nvPicPr>
          <p:cNvPr id="3" name="Рисунок 2"/>
          <p:cNvPicPr/>
          <p:nvPr/>
        </p:nvPicPr>
        <p:blipFill>
          <a:blip r:embed="rId2"/>
          <a:stretch>
            <a:fillRect/>
          </a:stretch>
        </p:blipFill>
        <p:spPr>
          <a:xfrm>
            <a:off x="1017431" y="1416677"/>
            <a:ext cx="5318975" cy="3747752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2005389" y="5255543"/>
            <a:ext cx="320138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/>
              <a:t>Поток данных сетевого уровня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90152" y="5839454"/>
            <a:ext cx="896369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i="1" dirty="0"/>
              <a:t>заголовок и </a:t>
            </a:r>
            <a:r>
              <a:rPr lang="ru-RU" i="1" dirty="0" err="1"/>
              <a:t>концевик</a:t>
            </a:r>
            <a:r>
              <a:rPr lang="ru-RU" i="1" dirty="0"/>
              <a:t> фрейма отбрасываются и заменяются новыми каждый раз при прохождении движущимся по сети пакетом маршрутизирующего устройства третьего уровня</a:t>
            </a:r>
          </a:p>
        </p:txBody>
      </p:sp>
    </p:spTree>
    <p:extLst>
      <p:ext uri="{BB962C8B-B14F-4D97-AF65-F5344CB8AC3E}">
        <p14:creationId xmlns:p14="http://schemas.microsoft.com/office/powerpoint/2010/main" val="5421835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585987" y="323999"/>
            <a:ext cx="8558013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solidFill>
                  <a:schemeClr val="bg1"/>
                </a:solidFill>
              </a:rPr>
              <a:t>Изменение пакета в процессе инкапсуляции в маршрутизаторе</a:t>
            </a:r>
          </a:p>
        </p:txBody>
      </p:sp>
      <p:pic>
        <p:nvPicPr>
          <p:cNvPr id="4" name="Рисунок 3"/>
          <p:cNvPicPr/>
          <p:nvPr/>
        </p:nvPicPr>
        <p:blipFill>
          <a:blip r:embed="rId2"/>
          <a:stretch>
            <a:fillRect/>
          </a:stretch>
        </p:blipFill>
        <p:spPr>
          <a:xfrm>
            <a:off x="1043189" y="1154996"/>
            <a:ext cx="7405352" cy="55548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675978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9709" y="1"/>
            <a:ext cx="7886700" cy="1146220"/>
          </a:xfrm>
        </p:spPr>
        <p:txBody>
          <a:bodyPr>
            <a:normAutofit/>
          </a:bodyPr>
          <a:lstStyle/>
          <a:p>
            <a:r>
              <a:rPr lang="ru-RU" sz="2800" b="1" dirty="0">
                <a:solidFill>
                  <a:schemeClr val="bg1"/>
                </a:solidFill>
              </a:rPr>
              <a:t>Сравнение маршрутизации и коммутации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409709" y="1257407"/>
            <a:ext cx="8386561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b="1" dirty="0"/>
              <a:t>Принципиальное различие состоит в том, что коммутация реализована на втором уровне модели OSI, а маршрутизация на третьем. Такое принципиальное отличие означает, что маршрутизация и коммутация используют разную информацию для организации передачи данных от отправителя получателю</a:t>
            </a:r>
          </a:p>
        </p:txBody>
      </p:sp>
    </p:spTree>
    <p:extLst>
      <p:ext uri="{BB962C8B-B14F-4D97-AF65-F5344CB8AC3E}">
        <p14:creationId xmlns:p14="http://schemas.microsoft.com/office/powerpoint/2010/main" val="3248273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9709" y="0"/>
            <a:ext cx="7886700" cy="1325563"/>
          </a:xfrm>
        </p:spPr>
        <p:txBody>
          <a:bodyPr>
            <a:normAutofit/>
          </a:bodyPr>
          <a:lstStyle/>
          <a:p>
            <a:r>
              <a:rPr lang="ru-RU" sz="2400" b="1" dirty="0">
                <a:solidFill>
                  <a:schemeClr val="bg1"/>
                </a:solidFill>
              </a:rPr>
              <a:t>Сравнение маршрутизации и коммутации</a:t>
            </a:r>
          </a:p>
        </p:txBody>
      </p:sp>
      <p:pic>
        <p:nvPicPr>
          <p:cNvPr id="3" name="Рисунок 2"/>
          <p:cNvPicPr/>
          <p:nvPr/>
        </p:nvPicPr>
        <p:blipFill>
          <a:blip r:embed="rId2"/>
          <a:stretch>
            <a:fillRect/>
          </a:stretch>
        </p:blipFill>
        <p:spPr>
          <a:xfrm>
            <a:off x="1790163" y="1515159"/>
            <a:ext cx="5067837" cy="3713663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1976906" y="5720247"/>
            <a:ext cx="545661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 smtClean="0"/>
              <a:t> </a:t>
            </a:r>
            <a:r>
              <a:rPr lang="ru-RU" dirty="0"/>
              <a:t>Коммутация второго уровня и </a:t>
            </a:r>
            <a:endParaRPr lang="ru-RU" dirty="0" smtClean="0"/>
          </a:p>
          <a:p>
            <a:pPr algn="ctr"/>
            <a:r>
              <a:rPr lang="ru-RU" dirty="0" smtClean="0"/>
              <a:t>маршрутизация </a:t>
            </a:r>
            <a:r>
              <a:rPr lang="ru-RU" dirty="0"/>
              <a:t>третьего</a:t>
            </a:r>
          </a:p>
        </p:txBody>
      </p:sp>
    </p:spTree>
    <p:extLst>
      <p:ext uri="{BB962C8B-B14F-4D97-AF65-F5344CB8AC3E}">
        <p14:creationId xmlns:p14="http://schemas.microsoft.com/office/powerpoint/2010/main" val="12024071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35466" y="94669"/>
            <a:ext cx="7886700" cy="1025793"/>
          </a:xfrm>
        </p:spPr>
        <p:txBody>
          <a:bodyPr>
            <a:normAutofit/>
          </a:bodyPr>
          <a:lstStyle/>
          <a:p>
            <a:r>
              <a:rPr lang="ru-RU" sz="2400" b="1" dirty="0">
                <a:solidFill>
                  <a:schemeClr val="bg1"/>
                </a:solidFill>
              </a:rPr>
              <a:t>Коммутация второго уровня и маршрутизация третьего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309092" y="1356651"/>
            <a:ext cx="8564452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dirty="0"/>
              <a:t>Когда говорят о </a:t>
            </a:r>
            <a:r>
              <a:rPr lang="ru-RU" sz="2000" i="1" dirty="0"/>
              <a:t>коммутации второго уров</a:t>
            </a:r>
            <a:r>
              <a:rPr lang="ru-RU" sz="2000" dirty="0"/>
              <a:t>ня, применяемой в локальных сетях, ее часто связывают с таким понятием, как </a:t>
            </a:r>
            <a:r>
              <a:rPr lang="ru-RU" sz="2000" i="1" dirty="0"/>
              <a:t>широковещательный домен (</a:t>
            </a:r>
            <a:r>
              <a:rPr lang="ru-RU" sz="2000" i="1" dirty="0" err="1"/>
              <a:t>broadcast</a:t>
            </a:r>
            <a:r>
              <a:rPr lang="ru-RU" sz="2000" i="1" dirty="0"/>
              <a:t> </a:t>
            </a:r>
            <a:r>
              <a:rPr lang="ru-RU" sz="2000" i="1" dirty="0" err="1"/>
              <a:t>domain</a:t>
            </a:r>
            <a:r>
              <a:rPr lang="ru-RU" sz="2000" i="1" dirty="0"/>
              <a:t>).</a:t>
            </a:r>
          </a:p>
          <a:p>
            <a:pPr algn="just"/>
            <a:r>
              <a:rPr lang="ru-RU" sz="2000" i="1" dirty="0"/>
              <a:t>Маршрутизация третьего уровня </a:t>
            </a:r>
            <a:r>
              <a:rPr lang="ru-RU" sz="2000" dirty="0"/>
              <a:t>предназначена для передачи данных </a:t>
            </a:r>
            <a:r>
              <a:rPr lang="ru-RU" sz="2000" i="1" dirty="0"/>
              <a:t>между широковещательными доменами и требует иерархической схемы адресации, </a:t>
            </a:r>
            <a:r>
              <a:rPr lang="ru-RU" sz="2000" dirty="0"/>
              <a:t>что и реализовано в протоколах третьего уровня, как, например, в протоколе IP. </a:t>
            </a:r>
            <a:endParaRPr lang="ru-RU" sz="2000" dirty="0" smtClean="0"/>
          </a:p>
          <a:p>
            <a:pPr algn="just"/>
            <a:r>
              <a:rPr lang="ru-RU" sz="2000" i="1" dirty="0" smtClean="0"/>
              <a:t>Коммутатор </a:t>
            </a:r>
            <a:r>
              <a:rPr lang="ru-RU" sz="2000" i="1" dirty="0"/>
              <a:t>второго уровня ничего не знает об IP-адресах и может работать только с локальными MAC адресами узлов</a:t>
            </a:r>
            <a:r>
              <a:rPr lang="ru-RU" sz="2000" dirty="0"/>
              <a:t>. Когда узел отправляет информацию нелокальному получателю, он адресует фрейм своему стандартному шлюзу-маршрутизатору, используя для этого MAC-адрес маршрутизатора</a:t>
            </a:r>
            <a:r>
              <a:rPr lang="ru-RU" sz="2000" dirty="0" smtClean="0"/>
              <a:t>.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405605412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35466" y="94669"/>
            <a:ext cx="7886700" cy="1141703"/>
          </a:xfrm>
        </p:spPr>
        <p:txBody>
          <a:bodyPr>
            <a:normAutofit/>
          </a:bodyPr>
          <a:lstStyle/>
          <a:p>
            <a:r>
              <a:rPr lang="ru-RU" sz="2400" b="1" dirty="0">
                <a:solidFill>
                  <a:schemeClr val="bg1"/>
                </a:solidFill>
              </a:rPr>
              <a:t>Таблицы маршрутизации и ARP-таблицы маршрутизатора</a:t>
            </a:r>
          </a:p>
        </p:txBody>
      </p:sp>
      <p:pic>
        <p:nvPicPr>
          <p:cNvPr id="3" name="Рисунок 2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031" y="1236372"/>
            <a:ext cx="8847786" cy="535761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45439447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35466" y="94669"/>
            <a:ext cx="7886700" cy="1115945"/>
          </a:xfrm>
        </p:spPr>
        <p:txBody>
          <a:bodyPr>
            <a:normAutofit/>
          </a:bodyPr>
          <a:lstStyle/>
          <a:p>
            <a:r>
              <a:rPr lang="ru-RU" sz="2400" b="1" dirty="0">
                <a:solidFill>
                  <a:schemeClr val="bg1"/>
                </a:solidFill>
              </a:rPr>
              <a:t>Коммутация второго уровня и маршрутизация третьего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311507" y="1543498"/>
            <a:ext cx="8010659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dirty="0"/>
              <a:t>Еще одно отличие между коммутируемыми и маршрутизируемыми сетями заключается в том, что </a:t>
            </a:r>
            <a:r>
              <a:rPr lang="ru-RU" sz="2000" b="1" i="1" dirty="0"/>
              <a:t>коммутируемые сети второго уровня не блокируют широковещательные рассылки третьего уровня. Вследствие этого они могут быть подвержены широковещательным штормам. </a:t>
            </a:r>
          </a:p>
          <a:p>
            <a:pPr algn="just"/>
            <a:r>
              <a:rPr lang="ru-RU" sz="2000" b="1" i="1" dirty="0"/>
              <a:t>Маршрутизаторы обычно блокируют широковещательные пакеты, ограничивая таким образом зону действия широковещательных штормов локальным широковещательным доменом</a:t>
            </a:r>
            <a:r>
              <a:rPr lang="ru-RU" sz="2000" dirty="0"/>
              <a:t>. Дополнительно благодаря блокировке широковещательных рассылок </a:t>
            </a:r>
            <a:r>
              <a:rPr lang="ru-RU" sz="2000" b="1" i="1" dirty="0"/>
              <a:t>маршрутизаторы предоставляют более высокий, чем коммутаторы, уровень защиты и контроль полосы пропускания</a:t>
            </a:r>
            <a:r>
              <a:rPr lang="ru-RU" b="1" i="1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10270922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35466" y="94669"/>
            <a:ext cx="8386562" cy="1325563"/>
          </a:xfrm>
        </p:spPr>
        <p:txBody>
          <a:bodyPr>
            <a:normAutofit/>
          </a:bodyPr>
          <a:lstStyle/>
          <a:p>
            <a:r>
              <a:rPr lang="ru-RU" sz="2800" b="1" dirty="0">
                <a:solidFill>
                  <a:schemeClr val="bg1"/>
                </a:solidFill>
              </a:rPr>
              <a:t>Сравнение функций маршрутизатора и коммутатора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7084734"/>
              </p:ext>
            </p:extLst>
          </p:nvPr>
        </p:nvGraphicFramePr>
        <p:xfrm>
          <a:off x="592426" y="2048511"/>
          <a:ext cx="7727325" cy="3463646"/>
        </p:xfrm>
        <a:graphic>
          <a:graphicData uri="http://schemas.openxmlformats.org/drawingml/2006/table">
            <a:tbl>
              <a:tblPr firstRow="1" firstCol="1" bandRow="1"/>
              <a:tblGrid>
                <a:gridCol w="257550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7550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7631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4636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ru-RU" sz="1400">
                          <a:solidFill>
                            <a:srgbClr val="010101"/>
                          </a:solidFill>
                          <a:effectLst/>
                          <a:latin typeface="Times New Roman" panose="02020603050405020304" pitchFamily="18" charset="0"/>
                          <a:ea typeface="Fd2472632-Identity-H"/>
                          <a:cs typeface="Times New Roman" panose="02020603050405020304" pitchFamily="18" charset="0"/>
                        </a:rPr>
                        <a:t>Функция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ru-RU" sz="1400">
                          <a:solidFill>
                            <a:srgbClr val="010101"/>
                          </a:solidFill>
                          <a:effectLst/>
                          <a:latin typeface="Times New Roman" panose="02020603050405020304" pitchFamily="18" charset="0"/>
                          <a:ea typeface="Fd2472632-Identity-H"/>
                          <a:cs typeface="Times New Roman" panose="02020603050405020304" pitchFamily="18" charset="0"/>
                        </a:rPr>
                        <a:t>Маршрутизатор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ru-RU" sz="1400">
                          <a:solidFill>
                            <a:srgbClr val="010101"/>
                          </a:solidFill>
                          <a:effectLst/>
                          <a:latin typeface="Times New Roman" panose="02020603050405020304" pitchFamily="18" charset="0"/>
                          <a:ea typeface="Fd2472632-Identity-H"/>
                          <a:cs typeface="Times New Roman" panose="02020603050405020304" pitchFamily="18" charset="0"/>
                        </a:rPr>
                        <a:t>Коммутатор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636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ru-RU" sz="1400">
                          <a:solidFill>
                            <a:srgbClr val="010101"/>
                          </a:solidFill>
                          <a:effectLst/>
                          <a:latin typeface="Times New Roman" panose="02020603050405020304" pitchFamily="18" charset="0"/>
                          <a:ea typeface="Fd2472632-Identity-H"/>
                          <a:cs typeface="Times New Roman" panose="02020603050405020304" pitchFamily="18" charset="0"/>
                        </a:rPr>
                        <a:t>Скорость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ru-RU" sz="1400">
                          <a:solidFill>
                            <a:srgbClr val="010101"/>
                          </a:solidFill>
                          <a:effectLst/>
                          <a:latin typeface="Times New Roman" panose="02020603050405020304" pitchFamily="18" charset="0"/>
                          <a:ea typeface="Fd2472632-Identity-H"/>
                          <a:cs typeface="Times New Roman" panose="02020603050405020304" pitchFamily="18" charset="0"/>
                        </a:rPr>
                        <a:t>Медленнее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ru-RU" sz="1400">
                          <a:solidFill>
                            <a:srgbClr val="010101"/>
                          </a:solidFill>
                          <a:effectLst/>
                          <a:latin typeface="Times New Roman" panose="02020603050405020304" pitchFamily="18" charset="0"/>
                          <a:ea typeface="Fd2472632-Identity-H"/>
                          <a:cs typeface="Times New Roman" panose="02020603050405020304" pitchFamily="18" charset="0"/>
                        </a:rPr>
                        <a:t>Быстрее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636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ru-RU" sz="1400">
                          <a:solidFill>
                            <a:srgbClr val="010101"/>
                          </a:solidFill>
                          <a:effectLst/>
                          <a:latin typeface="Times New Roman" panose="02020603050405020304" pitchFamily="18" charset="0"/>
                          <a:ea typeface="Fd2472632-Identity-H"/>
                          <a:cs typeface="Times New Roman" panose="02020603050405020304" pitchFamily="18" charset="0"/>
                        </a:rPr>
                        <a:t>Уровень OSI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ru-RU" sz="1400">
                          <a:solidFill>
                            <a:srgbClr val="010101"/>
                          </a:solidFill>
                          <a:effectLst/>
                          <a:latin typeface="Times New Roman" panose="02020603050405020304" pitchFamily="18" charset="0"/>
                          <a:ea typeface="Fd2472632-Identity-H"/>
                          <a:cs typeface="Times New Roman" panose="02020603050405020304" pitchFamily="18" charset="0"/>
                        </a:rPr>
                        <a:t>Уровень 3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ru-RU" sz="1400">
                          <a:solidFill>
                            <a:srgbClr val="010101"/>
                          </a:solidFill>
                          <a:effectLst/>
                          <a:latin typeface="Times New Roman" panose="02020603050405020304" pitchFamily="18" charset="0"/>
                          <a:ea typeface="Fd2472632-Identity-H"/>
                          <a:cs typeface="Times New Roman" panose="02020603050405020304" pitchFamily="18" charset="0"/>
                        </a:rPr>
                        <a:t>Уровень 2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636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ru-RU" sz="1400">
                          <a:solidFill>
                            <a:srgbClr val="010101"/>
                          </a:solidFill>
                          <a:effectLst/>
                          <a:latin typeface="Times New Roman" panose="02020603050405020304" pitchFamily="18" charset="0"/>
                          <a:ea typeface="Fd2472632-Identity-H"/>
                          <a:cs typeface="Times New Roman" panose="02020603050405020304" pitchFamily="18" charset="0"/>
                        </a:rPr>
                        <a:t>Используемая адресация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ru-RU" sz="1400">
                          <a:solidFill>
                            <a:srgbClr val="010101"/>
                          </a:solidFill>
                          <a:effectLst/>
                          <a:latin typeface="Times New Roman" panose="02020603050405020304" pitchFamily="18" charset="0"/>
                          <a:ea typeface="Fd2472632-Identity-H"/>
                          <a:cs typeface="Times New Roman" panose="02020603050405020304" pitchFamily="18" charset="0"/>
                        </a:rPr>
                        <a:t>IP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ru-RU" sz="1400">
                          <a:solidFill>
                            <a:srgbClr val="010101"/>
                          </a:solidFill>
                          <a:effectLst/>
                          <a:latin typeface="Times New Roman" panose="02020603050405020304" pitchFamily="18" charset="0"/>
                          <a:ea typeface="Fd2472632-Identity-H"/>
                          <a:cs typeface="Times New Roman" panose="02020603050405020304" pitchFamily="18" charset="0"/>
                        </a:rPr>
                        <a:t>MAC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9272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ru-RU" sz="1400">
                          <a:solidFill>
                            <a:srgbClr val="010101"/>
                          </a:solidFill>
                          <a:effectLst/>
                          <a:latin typeface="Times New Roman" panose="02020603050405020304" pitchFamily="18" charset="0"/>
                          <a:ea typeface="Fd2472632-Identity-H"/>
                          <a:cs typeface="Times New Roman" panose="02020603050405020304" pitchFamily="18" charset="0"/>
                        </a:rPr>
                        <a:t>Широковещательные рассылки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ru-RU" sz="1400">
                          <a:solidFill>
                            <a:srgbClr val="010101"/>
                          </a:solidFill>
                          <a:effectLst/>
                          <a:latin typeface="Times New Roman" panose="02020603050405020304" pitchFamily="18" charset="0"/>
                          <a:ea typeface="Fd2472632-Identity-H"/>
                          <a:cs typeface="Times New Roman" panose="02020603050405020304" pitchFamily="18" charset="0"/>
                        </a:rPr>
                        <a:t>Блокируются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ru-RU" sz="1400">
                          <a:solidFill>
                            <a:srgbClr val="010101"/>
                          </a:solidFill>
                          <a:effectLst/>
                          <a:latin typeface="Times New Roman" panose="02020603050405020304" pitchFamily="18" charset="0"/>
                          <a:ea typeface="Fd2472632-Identity-H"/>
                          <a:cs typeface="Times New Roman" panose="02020603050405020304" pitchFamily="18" charset="0"/>
                        </a:rPr>
                        <a:t>Пропускаются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4636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ru-RU" sz="1400">
                          <a:solidFill>
                            <a:srgbClr val="010101"/>
                          </a:solidFill>
                          <a:effectLst/>
                          <a:latin typeface="Times New Roman" panose="02020603050405020304" pitchFamily="18" charset="0"/>
                          <a:ea typeface="Fd2472632-Identity-H"/>
                          <a:cs typeface="Times New Roman" panose="02020603050405020304" pitchFamily="18" charset="0"/>
                        </a:rPr>
                        <a:t>Безопасность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ru-RU" sz="1400">
                          <a:solidFill>
                            <a:srgbClr val="010101"/>
                          </a:solidFill>
                          <a:effectLst/>
                          <a:latin typeface="Times New Roman" panose="02020603050405020304" pitchFamily="18" charset="0"/>
                          <a:ea typeface="Fd2472632-Identity-H"/>
                          <a:cs typeface="Times New Roman" panose="02020603050405020304" pitchFamily="18" charset="0"/>
                        </a:rPr>
                        <a:t>Выше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ru-RU" sz="1400">
                          <a:solidFill>
                            <a:srgbClr val="010101"/>
                          </a:solidFill>
                          <a:effectLst/>
                          <a:latin typeface="Times New Roman" panose="02020603050405020304" pitchFamily="18" charset="0"/>
                          <a:ea typeface="Fd2472632-Identity-H"/>
                          <a:cs typeface="Times New Roman" panose="02020603050405020304" pitchFamily="18" charset="0"/>
                        </a:rPr>
                        <a:t>Ниже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03909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ru-RU" sz="1400">
                          <a:solidFill>
                            <a:srgbClr val="010101"/>
                          </a:solidFill>
                          <a:effectLst/>
                          <a:latin typeface="Times New Roman" panose="02020603050405020304" pitchFamily="18" charset="0"/>
                          <a:ea typeface="Fd2472632-Identity-H"/>
                          <a:cs typeface="Times New Roman" panose="02020603050405020304" pitchFamily="18" charset="0"/>
                        </a:rPr>
                        <a:t>Сегментация сетей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ru-RU" sz="1400">
                          <a:solidFill>
                            <a:srgbClr val="010101"/>
                          </a:solidFill>
                          <a:effectLst/>
                          <a:latin typeface="Times New Roman" panose="02020603050405020304" pitchFamily="18" charset="0"/>
                          <a:ea typeface="Fd2472632-Identity-H"/>
                          <a:cs typeface="Times New Roman" panose="02020603050405020304" pitchFamily="18" charset="0"/>
                        </a:rPr>
                        <a:t>Сегментирует сеть на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ru-RU" sz="1400">
                          <a:solidFill>
                            <a:srgbClr val="010101"/>
                          </a:solidFill>
                          <a:effectLst/>
                          <a:latin typeface="Times New Roman" panose="02020603050405020304" pitchFamily="18" charset="0"/>
                          <a:ea typeface="Fd2472632-Identity-H"/>
                          <a:cs typeface="Times New Roman" panose="02020603050405020304" pitchFamily="18" charset="0"/>
                        </a:rPr>
                        <a:t>широковещательные домены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ru-RU" sz="1400" dirty="0">
                          <a:solidFill>
                            <a:srgbClr val="010101"/>
                          </a:solidFill>
                          <a:effectLst/>
                          <a:latin typeface="Times New Roman" panose="02020603050405020304" pitchFamily="18" charset="0"/>
                          <a:ea typeface="Fd2472632-Identity-H"/>
                          <a:cs typeface="Times New Roman" panose="02020603050405020304" pitchFamily="18" charset="0"/>
                        </a:rPr>
                        <a:t>Сегментирует сеть на домены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ru-RU" sz="1400" dirty="0">
                          <a:solidFill>
                            <a:srgbClr val="010101"/>
                          </a:solidFill>
                          <a:effectLst/>
                          <a:latin typeface="Times New Roman" panose="02020603050405020304" pitchFamily="18" charset="0"/>
                          <a:ea typeface="Fd2472632-Identity-H"/>
                          <a:cs typeface="Times New Roman" panose="02020603050405020304" pitchFamily="18" charset="0"/>
                        </a:rPr>
                        <a:t>коллизий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935602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3910" y="320130"/>
            <a:ext cx="7886700" cy="551058"/>
          </a:xfrm>
        </p:spPr>
        <p:txBody>
          <a:bodyPr>
            <a:noAutofit/>
          </a:bodyPr>
          <a:lstStyle/>
          <a:p>
            <a:r>
              <a:rPr lang="ru-RU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Содержание</a:t>
            </a:r>
            <a:endParaRPr lang="ru-RU" sz="20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" name="Прямоугольник 40"/>
          <p:cNvSpPr/>
          <p:nvPr/>
        </p:nvSpPr>
        <p:spPr>
          <a:xfrm>
            <a:off x="303910" y="1527274"/>
            <a:ext cx="8307430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AutoNum type="arabicPeriod"/>
            </a:pPr>
            <a:r>
              <a:rPr lang="ru-RU" sz="2000" dirty="0" smtClean="0">
                <a:solidFill>
                  <a:srgbClr val="0070C0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Протоколы маршрутизации с учетом состояния каналов</a:t>
            </a:r>
          </a:p>
          <a:p>
            <a:pPr marL="457200" indent="-457200">
              <a:buAutoNum type="arabicPeriod"/>
            </a:pPr>
            <a:r>
              <a:rPr lang="ru-RU" sz="2000" dirty="0" smtClean="0">
                <a:solidFill>
                  <a:srgbClr val="0070C0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Статические и динамические маршруты</a:t>
            </a:r>
          </a:p>
          <a:p>
            <a:pPr marL="457200" indent="-457200">
              <a:buAutoNum type="arabicPeriod"/>
            </a:pPr>
            <a:r>
              <a:rPr lang="en-US" sz="2000" dirty="0">
                <a:solidFill>
                  <a:srgbClr val="0070C0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IP </a:t>
            </a:r>
            <a:r>
              <a:rPr lang="ru-RU" sz="2000" dirty="0">
                <a:solidFill>
                  <a:srgbClr val="0070C0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как маршрутизируемый </a:t>
            </a:r>
            <a:r>
              <a:rPr lang="ru-RU" sz="2000" dirty="0" smtClean="0">
                <a:solidFill>
                  <a:srgbClr val="0070C0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протокол</a:t>
            </a:r>
          </a:p>
          <a:p>
            <a:pPr marL="457200" indent="-457200">
              <a:buAutoNum type="arabicPeriod"/>
            </a:pPr>
            <a:r>
              <a:rPr lang="ru-RU" sz="2000" dirty="0">
                <a:solidFill>
                  <a:srgbClr val="0070C0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Пересылка пакетов и коммутация внутри </a:t>
            </a:r>
            <a:r>
              <a:rPr lang="ru-RU" sz="2000" dirty="0" smtClean="0">
                <a:solidFill>
                  <a:srgbClr val="0070C0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маршрутизатора</a:t>
            </a:r>
          </a:p>
          <a:p>
            <a:pPr marL="457200" indent="-457200">
              <a:buAutoNum type="arabicPeriod"/>
            </a:pPr>
            <a:r>
              <a:rPr lang="ru-RU" sz="2000" dirty="0">
                <a:solidFill>
                  <a:srgbClr val="0070C0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Сравнение маршрутизации и коммутации</a:t>
            </a:r>
            <a:endParaRPr lang="ru-RU" sz="2000" dirty="0" smtClean="0">
              <a:solidFill>
                <a:srgbClr val="0070C0"/>
              </a:solidFill>
              <a:latin typeface="Times New Roman" pitchFamily="18" charset="0"/>
              <a:ea typeface="Calibri" panose="020F0502020204030204" pitchFamily="34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2293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3910" y="320130"/>
            <a:ext cx="7886700" cy="551058"/>
          </a:xfrm>
        </p:spPr>
        <p:txBody>
          <a:bodyPr>
            <a:noAutofit/>
          </a:bodyPr>
          <a:lstStyle/>
          <a:p>
            <a:r>
              <a:rPr lang="ru-RU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По завершению урока Вы будете знать:</a:t>
            </a:r>
            <a:endParaRPr lang="ru-RU" sz="20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" name="Прямоугольник 40"/>
          <p:cNvSpPr/>
          <p:nvPr/>
        </p:nvSpPr>
        <p:spPr>
          <a:xfrm>
            <a:off x="303910" y="1527274"/>
            <a:ext cx="8307430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buAutoNum type="arabicPeriod"/>
            </a:pPr>
            <a:r>
              <a:rPr lang="ru-RU" sz="2000" dirty="0" smtClean="0">
                <a:solidFill>
                  <a:srgbClr val="0070C0"/>
                </a:solidFill>
                <a:ea typeface="Calibri" panose="020F0502020204030204" pitchFamily="34" charset="0"/>
                <a:cs typeface="Times New Roman" pitchFamily="18" charset="0"/>
              </a:rPr>
              <a:t>Протоколы </a:t>
            </a:r>
            <a:r>
              <a:rPr lang="ru-RU" sz="2000" dirty="0">
                <a:solidFill>
                  <a:srgbClr val="0070C0"/>
                </a:solidFill>
                <a:ea typeface="Calibri" panose="020F0502020204030204" pitchFamily="34" charset="0"/>
                <a:cs typeface="Times New Roman" pitchFamily="18" charset="0"/>
              </a:rPr>
              <a:t>маршрутизации с учетом состояния </a:t>
            </a:r>
            <a:r>
              <a:rPr lang="ru-RU" sz="2000" dirty="0" smtClean="0">
                <a:solidFill>
                  <a:srgbClr val="0070C0"/>
                </a:solidFill>
                <a:ea typeface="Calibri" panose="020F0502020204030204" pitchFamily="34" charset="0"/>
                <a:cs typeface="Times New Roman" pitchFamily="18" charset="0"/>
              </a:rPr>
              <a:t>каналов</a:t>
            </a:r>
          </a:p>
          <a:p>
            <a:pPr marL="457200" indent="-457200" algn="just">
              <a:buAutoNum type="arabicPeriod"/>
            </a:pPr>
            <a:r>
              <a:rPr lang="ru-RU" sz="2000" dirty="0">
                <a:solidFill>
                  <a:srgbClr val="0070C0"/>
                </a:solidFill>
                <a:ea typeface="Calibri" panose="020F0502020204030204" pitchFamily="34" charset="0"/>
                <a:cs typeface="Times New Roman" pitchFamily="18" charset="0"/>
              </a:rPr>
              <a:t>Статические и динамические </a:t>
            </a:r>
            <a:r>
              <a:rPr lang="ru-RU" sz="2000" dirty="0" smtClean="0">
                <a:solidFill>
                  <a:srgbClr val="0070C0"/>
                </a:solidFill>
                <a:ea typeface="Calibri" panose="020F0502020204030204" pitchFamily="34" charset="0"/>
                <a:cs typeface="Times New Roman" pitchFamily="18" charset="0"/>
              </a:rPr>
              <a:t>маршруты</a:t>
            </a:r>
          </a:p>
          <a:p>
            <a:pPr marL="457200" indent="-457200" algn="just">
              <a:buAutoNum type="arabicPeriod"/>
            </a:pPr>
            <a:r>
              <a:rPr lang="ru-RU" sz="2000" dirty="0">
                <a:solidFill>
                  <a:srgbClr val="0070C0"/>
                </a:solidFill>
                <a:ea typeface="Calibri" panose="020F0502020204030204" pitchFamily="34" charset="0"/>
                <a:cs typeface="Times New Roman" pitchFamily="18" charset="0"/>
              </a:rPr>
              <a:t>Протокол </a:t>
            </a:r>
            <a:r>
              <a:rPr lang="en-US" sz="2000" dirty="0">
                <a:solidFill>
                  <a:srgbClr val="0070C0"/>
                </a:solidFill>
                <a:ea typeface="Calibri" panose="020F0502020204030204" pitchFamily="34" charset="0"/>
                <a:cs typeface="Times New Roman" pitchFamily="18" charset="0"/>
              </a:rPr>
              <a:t>IP </a:t>
            </a:r>
            <a:endParaRPr lang="ru-RU" sz="2000" dirty="0" smtClean="0">
              <a:solidFill>
                <a:srgbClr val="0070C0"/>
              </a:solidFill>
              <a:ea typeface="Calibri" panose="020F0502020204030204" pitchFamily="34" charset="0"/>
              <a:cs typeface="Times New Roman" pitchFamily="18" charset="0"/>
            </a:endParaRPr>
          </a:p>
          <a:p>
            <a:pPr marL="457200" indent="-457200" algn="just">
              <a:buAutoNum type="arabicPeriod"/>
            </a:pPr>
            <a:r>
              <a:rPr lang="ru-RU" sz="2000" dirty="0">
                <a:solidFill>
                  <a:srgbClr val="0070C0"/>
                </a:solidFill>
                <a:ea typeface="Calibri" panose="020F0502020204030204" pitchFamily="34" charset="0"/>
                <a:cs typeface="Times New Roman" pitchFamily="18" charset="0"/>
              </a:rPr>
              <a:t>Как происходит </a:t>
            </a:r>
            <a:r>
              <a:rPr lang="ru-RU" sz="2000" dirty="0" smtClean="0">
                <a:solidFill>
                  <a:srgbClr val="0070C0"/>
                </a:solidFill>
                <a:ea typeface="Calibri" panose="020F0502020204030204" pitchFamily="34" charset="0"/>
                <a:cs typeface="Times New Roman" pitchFamily="18" charset="0"/>
              </a:rPr>
              <a:t>пересылка </a:t>
            </a:r>
            <a:r>
              <a:rPr lang="ru-RU" sz="2000" dirty="0">
                <a:solidFill>
                  <a:srgbClr val="0070C0"/>
                </a:solidFill>
                <a:ea typeface="Calibri" panose="020F0502020204030204" pitchFamily="34" charset="0"/>
                <a:cs typeface="Times New Roman" pitchFamily="18" charset="0"/>
              </a:rPr>
              <a:t>пакетов и коммутация внутри </a:t>
            </a:r>
            <a:r>
              <a:rPr lang="ru-RU" sz="2000" dirty="0" smtClean="0">
                <a:solidFill>
                  <a:srgbClr val="0070C0"/>
                </a:solidFill>
                <a:ea typeface="Calibri" panose="020F0502020204030204" pitchFamily="34" charset="0"/>
                <a:cs typeface="Times New Roman" pitchFamily="18" charset="0"/>
              </a:rPr>
              <a:t>маршрутизатора</a:t>
            </a:r>
          </a:p>
          <a:p>
            <a:pPr marL="457200" indent="-457200" algn="just">
              <a:buAutoNum type="arabicPeriod"/>
            </a:pPr>
            <a:r>
              <a:rPr lang="ru-RU" sz="2000" dirty="0">
                <a:solidFill>
                  <a:srgbClr val="0070C0"/>
                </a:solidFill>
                <a:ea typeface="Calibri" panose="020F0502020204030204" pitchFamily="34" charset="0"/>
                <a:cs typeface="Times New Roman" pitchFamily="18" charset="0"/>
              </a:rPr>
              <a:t>Сравнение маршрутизации и коммутации. Сравнение функций маршрутизатора и коммутатора</a:t>
            </a:r>
          </a:p>
          <a:p>
            <a:pPr algn="just"/>
            <a:endParaRPr lang="ru-RU" sz="2000" dirty="0" smtClean="0">
              <a:solidFill>
                <a:srgbClr val="0070C0"/>
              </a:solidFill>
              <a:ea typeface="Calibri" panose="020F0502020204030204" pitchFamily="34" charset="0"/>
              <a:cs typeface="Times New Roman" pitchFamily="18" charset="0"/>
            </a:endParaRPr>
          </a:p>
          <a:p>
            <a:pPr marL="457200" indent="-457200" algn="just">
              <a:buAutoNum type="arabicPeriod"/>
            </a:pPr>
            <a:endParaRPr lang="ru-RU" sz="2000" dirty="0" smtClean="0">
              <a:solidFill>
                <a:srgbClr val="0070C0"/>
              </a:solidFill>
              <a:ea typeface="Calibri" panose="020F0502020204030204" pitchFamily="34" charset="0"/>
              <a:cs typeface="Times New Roman" pitchFamily="18" charset="0"/>
            </a:endParaRPr>
          </a:p>
          <a:p>
            <a:pPr marL="457200" indent="-457200" algn="just">
              <a:buAutoNum type="arabicPeriod"/>
            </a:pPr>
            <a:endParaRPr lang="ru-RU" sz="2000" dirty="0">
              <a:solidFill>
                <a:srgbClr val="0070C0"/>
              </a:solidFill>
              <a:ea typeface="Calibri" panose="020F0502020204030204" pitchFamily="34" charset="0"/>
              <a:cs typeface="Times New Roman" pitchFamily="18" charset="0"/>
            </a:endParaRPr>
          </a:p>
          <a:p>
            <a:pPr marL="457200" indent="-457200" algn="just">
              <a:buAutoNum type="arabicPeriod"/>
            </a:pPr>
            <a:endParaRPr lang="ru-RU" sz="2400" dirty="0" smtClean="0">
              <a:solidFill>
                <a:srgbClr val="0070C0"/>
              </a:solidFill>
              <a:ea typeface="Calibri" panose="020F0502020204030204" pitchFamily="34" charset="0"/>
              <a:cs typeface="Times New Roman" pitchFamily="18" charset="0"/>
            </a:endParaRPr>
          </a:p>
          <a:p>
            <a:pPr marL="457200" indent="-457200" algn="just">
              <a:buAutoNum type="arabicPeriod"/>
            </a:pPr>
            <a:endParaRPr lang="ru-RU" sz="2400" dirty="0" smtClean="0">
              <a:solidFill>
                <a:srgbClr val="0070C0"/>
              </a:solidFill>
              <a:ea typeface="Calibri" panose="020F0502020204030204" pitchFamily="34" charset="0"/>
              <a:cs typeface="Times New Roman" pitchFamily="18" charset="0"/>
            </a:endParaRPr>
          </a:p>
          <a:p>
            <a:pPr marL="457200" indent="-457200" algn="just">
              <a:buAutoNum type="arabicPeriod"/>
            </a:pPr>
            <a:endParaRPr lang="ru-RU" sz="2400" dirty="0" smtClean="0">
              <a:solidFill>
                <a:srgbClr val="0070C0"/>
              </a:solidFill>
              <a:ea typeface="Calibri" panose="020F0502020204030204" pitchFamily="34" charset="0"/>
              <a:cs typeface="Times New Roman" pitchFamily="18" charset="0"/>
            </a:endParaRPr>
          </a:p>
          <a:p>
            <a:pPr marL="457200" indent="-457200" algn="just">
              <a:buAutoNum type="arabicPeriod"/>
            </a:pPr>
            <a:endParaRPr lang="ru-RU" sz="2400" dirty="0" smtClean="0">
              <a:solidFill>
                <a:srgbClr val="0070C0"/>
              </a:solidFill>
              <a:ea typeface="Calibri" panose="020F0502020204030204" pitchFamily="34" charset="0"/>
              <a:cs typeface="Times New Roman" pitchFamily="18" charset="0"/>
            </a:endParaRPr>
          </a:p>
          <a:p>
            <a:endParaRPr lang="ru-RU" sz="1600" b="1" dirty="0">
              <a:solidFill>
                <a:schemeClr val="accent5">
                  <a:lumMod val="75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990443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5771" y="171942"/>
            <a:ext cx="7886700" cy="909883"/>
          </a:xfrm>
        </p:spPr>
        <p:txBody>
          <a:bodyPr>
            <a:normAutofit/>
          </a:bodyPr>
          <a:lstStyle/>
          <a:p>
            <a:r>
              <a:rPr lang="ru-RU" sz="2800" b="1" dirty="0">
                <a:solidFill>
                  <a:schemeClr val="bg1"/>
                </a:solidFill>
              </a:rPr>
              <a:t>Протоколы маршрутизации по состоянию каналов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57955" y="1299212"/>
            <a:ext cx="9002332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b="1" dirty="0"/>
              <a:t>Алгоритм с учетом состояния канала </a:t>
            </a:r>
            <a:r>
              <a:rPr lang="ru-RU" sz="2000" dirty="0"/>
              <a:t>дает возможность протоколам быстро реагировать на изменения сети, </a:t>
            </a:r>
            <a:r>
              <a:rPr lang="ru-RU" sz="2000" i="1" dirty="0"/>
              <a:t>рассылать обновления только в случае появления изменений </a:t>
            </a:r>
            <a:r>
              <a:rPr lang="ru-RU" sz="2000" dirty="0"/>
              <a:t>и рассылать периодические обновления (называемые обновлениями состояния канала) через большие промежутки времени, примерно один раз каждые 30 минут</a:t>
            </a:r>
            <a:r>
              <a:rPr lang="ru-RU" sz="2000" dirty="0" smtClean="0"/>
              <a:t>.</a:t>
            </a:r>
          </a:p>
          <a:p>
            <a:pPr algn="just"/>
            <a:r>
              <a:rPr lang="ru-RU" sz="2000" dirty="0"/>
              <a:t>Когда состояние канала изменяется, устройство, обнаружившее такое изменение, формирует извещение о состоянии канала (</a:t>
            </a:r>
            <a:r>
              <a:rPr lang="ru-RU" sz="2000" dirty="0" err="1"/>
              <a:t>Link-State</a:t>
            </a:r>
            <a:r>
              <a:rPr lang="ru-RU" sz="2000" dirty="0"/>
              <a:t> </a:t>
            </a:r>
            <a:r>
              <a:rPr lang="ru-RU" sz="2000" dirty="0" err="1"/>
              <a:t>Advertisement</a:t>
            </a:r>
            <a:r>
              <a:rPr lang="ru-RU" sz="2000" dirty="0"/>
              <a:t> — LSA), относящееся к этому каналу (маршруту), и рассылает его всем соседствующим маршрутизаторам. Каждый маршрутизатор получает копию извещения о состоянии канала и на этом основании обновляет свою базу состояния каналов (топологическую базу), после чего пересылает копию извещения всем своим соседям. Такая массовая рассылка извещения нужна, чтобы </a:t>
            </a:r>
            <a:r>
              <a:rPr lang="ru-RU" sz="2000" i="1" dirty="0"/>
              <a:t>гарантировать, что все маршрутизаторы обновят свои базы данных и создадут обновленную таблицу маршрутизации, которая отражает новую топологию </a:t>
            </a:r>
          </a:p>
        </p:txBody>
      </p:sp>
    </p:spTree>
    <p:extLst>
      <p:ext uri="{BB962C8B-B14F-4D97-AF65-F5344CB8AC3E}">
        <p14:creationId xmlns:p14="http://schemas.microsoft.com/office/powerpoint/2010/main" val="1239202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2588" y="0"/>
            <a:ext cx="7886700" cy="1223493"/>
          </a:xfrm>
        </p:spPr>
        <p:txBody>
          <a:bodyPr>
            <a:normAutofit/>
          </a:bodyPr>
          <a:lstStyle/>
          <a:p>
            <a:r>
              <a:rPr lang="ru-RU" sz="2800" b="1" dirty="0">
                <a:solidFill>
                  <a:schemeClr val="bg1"/>
                </a:solidFill>
              </a:rPr>
              <a:t>Протоколы маршрутизации по состоянию каналов</a:t>
            </a:r>
          </a:p>
        </p:txBody>
      </p:sp>
      <p:pic>
        <p:nvPicPr>
          <p:cNvPr id="9" name="Рисунок 8"/>
          <p:cNvPicPr/>
          <p:nvPr/>
        </p:nvPicPr>
        <p:blipFill>
          <a:blip r:embed="rId2"/>
          <a:stretch>
            <a:fillRect/>
          </a:stretch>
        </p:blipFill>
        <p:spPr>
          <a:xfrm>
            <a:off x="1955176" y="1223493"/>
            <a:ext cx="4432746" cy="3000777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2079938" y="4316450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dirty="0"/>
              <a:t>Протоколы маршрутизации на основе состояния канала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203647" y="5219165"/>
            <a:ext cx="863126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dirty="0"/>
              <a:t>Маршрутизация с учетом состояния канала основана на алгоритме </a:t>
            </a:r>
            <a:r>
              <a:rPr lang="ru-RU" sz="2000" i="1" dirty="0"/>
              <a:t>первоочередного определения кратчайшего маршрута </a:t>
            </a:r>
            <a:r>
              <a:rPr lang="ru-RU" sz="2000" dirty="0"/>
              <a:t>(</a:t>
            </a:r>
            <a:r>
              <a:rPr lang="ru-RU" sz="2000" dirty="0" err="1"/>
              <a:t>Shortest</a:t>
            </a:r>
            <a:r>
              <a:rPr lang="ru-RU" sz="2000" dirty="0"/>
              <a:t> </a:t>
            </a:r>
            <a:r>
              <a:rPr lang="ru-RU" sz="2000" dirty="0" err="1"/>
              <a:t>Path</a:t>
            </a:r>
            <a:r>
              <a:rPr lang="ru-RU" sz="2000" dirty="0"/>
              <a:t> </a:t>
            </a:r>
            <a:r>
              <a:rPr lang="ru-RU" sz="2000" dirty="0" err="1"/>
              <a:t>First</a:t>
            </a:r>
            <a:r>
              <a:rPr lang="ru-RU" sz="2000" dirty="0"/>
              <a:t> — SPF) </a:t>
            </a:r>
            <a:r>
              <a:rPr lang="ru-RU" sz="2000" i="1" dirty="0" err="1"/>
              <a:t>Дейкстра</a:t>
            </a:r>
            <a:r>
              <a:rPr lang="ru-RU" sz="2000" dirty="0"/>
              <a:t>  для построения SPF дерева, на основе которого принимается решение о том, какой маршрут является наилучшим. </a:t>
            </a:r>
          </a:p>
        </p:txBody>
      </p:sp>
    </p:spTree>
    <p:extLst>
      <p:ext uri="{BB962C8B-B14F-4D97-AF65-F5344CB8AC3E}">
        <p14:creationId xmlns:p14="http://schemas.microsoft.com/office/powerpoint/2010/main" val="438266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32436" y="56033"/>
            <a:ext cx="7886700" cy="1325563"/>
          </a:xfrm>
        </p:spPr>
        <p:txBody>
          <a:bodyPr>
            <a:normAutofit/>
          </a:bodyPr>
          <a:lstStyle/>
          <a:p>
            <a:r>
              <a:rPr lang="ru-RU" sz="2800" b="1" dirty="0">
                <a:solidFill>
                  <a:schemeClr val="bg1"/>
                </a:solidFill>
              </a:rPr>
              <a:t>Протоколы маршрутизации по состоянию каналов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165011" y="1265687"/>
            <a:ext cx="8811564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/>
              <a:t>Примерами протоколов, использующих алгоритм с учетом состояния каналов, являются </a:t>
            </a:r>
            <a:r>
              <a:rPr lang="ru-RU" sz="2000" b="1" dirty="0"/>
              <a:t>OSPF и </a:t>
            </a:r>
            <a:r>
              <a:rPr lang="ru-RU" sz="2000" b="1" dirty="0" smtClean="0"/>
              <a:t>IS-IS.</a:t>
            </a:r>
          </a:p>
          <a:p>
            <a:pPr algn="just"/>
            <a:r>
              <a:rPr lang="ru-RU" sz="2000" dirty="0"/>
              <a:t> </a:t>
            </a:r>
            <a:r>
              <a:rPr lang="ru-RU" sz="2000" b="1" dirty="0"/>
              <a:t>OSPF</a:t>
            </a:r>
            <a:r>
              <a:rPr lang="ru-RU" sz="2000" dirty="0"/>
              <a:t> является протоколом IGP типа, что означает, что он распространяет маршрутную информацию между маршрутизаторами, находящимися в единой автономной системе.</a:t>
            </a:r>
          </a:p>
          <a:p>
            <a:pPr algn="just"/>
            <a:r>
              <a:rPr lang="ru-RU" sz="2000" i="1" dirty="0"/>
              <a:t>Протокол </a:t>
            </a:r>
            <a:r>
              <a:rPr lang="ru-RU" sz="2000" b="1" i="1" dirty="0"/>
              <a:t>OSPF</a:t>
            </a:r>
            <a:r>
              <a:rPr lang="ru-RU" sz="2000" i="1" dirty="0"/>
              <a:t> был разработан для использования в больших сетях</a:t>
            </a:r>
            <a:r>
              <a:rPr lang="ru-RU" sz="2000" dirty="0"/>
              <a:t>, в которых невозможно использование протокола RIP.</a:t>
            </a:r>
          </a:p>
          <a:p>
            <a:pPr algn="just"/>
            <a:r>
              <a:rPr lang="ru-RU" sz="2000" i="1" dirty="0"/>
              <a:t>Протокол обмена маршрутной информацией между промежуточными системами </a:t>
            </a:r>
            <a:r>
              <a:rPr lang="ru-RU" sz="2000" b="1" i="1" dirty="0"/>
              <a:t>IS-IS</a:t>
            </a:r>
            <a:r>
              <a:rPr lang="ru-RU" sz="2000" i="1" dirty="0"/>
              <a:t> </a:t>
            </a:r>
            <a:r>
              <a:rPr lang="ru-RU" sz="2000" dirty="0"/>
              <a:t>использует алгоритм маршрутизации по состоянию канала для стека протоколов модели OSI. Он распространяет маршрутную информацию для протокола сетевого обслуживания (</a:t>
            </a:r>
            <a:r>
              <a:rPr lang="ru-RU" sz="2000" dirty="0" err="1"/>
              <a:t>Connectionless</a:t>
            </a:r>
            <a:r>
              <a:rPr lang="ru-RU" sz="2000" dirty="0"/>
              <a:t> </a:t>
            </a:r>
            <a:r>
              <a:rPr lang="ru-RU" sz="2000" dirty="0" err="1"/>
              <a:t>Network</a:t>
            </a:r>
            <a:r>
              <a:rPr lang="ru-RU" sz="2000" dirty="0"/>
              <a:t> </a:t>
            </a:r>
            <a:r>
              <a:rPr lang="ru-RU" sz="2000" dirty="0" err="1"/>
              <a:t>Protocol</a:t>
            </a:r>
            <a:r>
              <a:rPr lang="ru-RU" sz="2000" dirty="0"/>
              <a:t> — CLNP), для соответствующих ISO-служб сетевого обслуживания без установления соединения (</a:t>
            </a:r>
            <a:r>
              <a:rPr lang="ru-RU" sz="2000" dirty="0" err="1"/>
              <a:t>Connectionless</a:t>
            </a:r>
            <a:r>
              <a:rPr lang="ru-RU" sz="2000" dirty="0"/>
              <a:t> </a:t>
            </a:r>
            <a:r>
              <a:rPr lang="ru-RU" sz="2000" dirty="0" err="1"/>
              <a:t>Network</a:t>
            </a:r>
            <a:r>
              <a:rPr lang="ru-RU" sz="2000" dirty="0"/>
              <a:t> </a:t>
            </a:r>
            <a:r>
              <a:rPr lang="ru-RU" sz="2000" dirty="0" err="1"/>
              <a:t>Service</a:t>
            </a:r>
            <a:r>
              <a:rPr lang="ru-RU" sz="2000" dirty="0"/>
              <a:t> — CLNS). </a:t>
            </a:r>
          </a:p>
        </p:txBody>
      </p:sp>
    </p:spTree>
    <p:extLst>
      <p:ext uri="{BB962C8B-B14F-4D97-AF65-F5344CB8AC3E}">
        <p14:creationId xmlns:p14="http://schemas.microsoft.com/office/powerpoint/2010/main" val="2461249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4104" y="30275"/>
            <a:ext cx="7886700" cy="1325563"/>
          </a:xfrm>
        </p:spPr>
        <p:txBody>
          <a:bodyPr>
            <a:normAutofit/>
          </a:bodyPr>
          <a:lstStyle/>
          <a:p>
            <a:r>
              <a:rPr lang="ru-RU" sz="2800" b="1" dirty="0">
                <a:solidFill>
                  <a:schemeClr val="bg1"/>
                </a:solidFill>
              </a:rPr>
              <a:t>Статические и динамические маршруты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229406" y="1372273"/>
            <a:ext cx="8669896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i="1" dirty="0"/>
              <a:t>Статическая информация </a:t>
            </a:r>
            <a:r>
              <a:rPr lang="ru-RU" sz="2000" dirty="0" err="1"/>
              <a:t>администрируется</a:t>
            </a:r>
            <a:r>
              <a:rPr lang="ru-RU" sz="2000" dirty="0"/>
              <a:t> вручную. Сетевой администратор вводит ее в конфигурацию </a:t>
            </a:r>
            <a:r>
              <a:rPr lang="ru-RU" sz="2000" dirty="0" smtClean="0"/>
              <a:t>маршрутизатора.</a:t>
            </a:r>
          </a:p>
          <a:p>
            <a:pPr algn="just"/>
            <a:r>
              <a:rPr lang="ru-RU" sz="2000" i="1" dirty="0"/>
              <a:t>Динамическая информация </a:t>
            </a:r>
            <a:r>
              <a:rPr lang="ru-RU" sz="2000" dirty="0"/>
              <a:t>работает по-другому. После ввода администратором сети команд, запускающих функцию динамической маршрутизации, сведения о маршрутах обновляются процессом маршрутизации автоматически сразу после поступления из сети новой информации. Изменения в динамически получаемой информации распространяются между </a:t>
            </a:r>
            <a:r>
              <a:rPr lang="ru-RU" sz="2000" dirty="0" err="1"/>
              <a:t>маршутизаторами</a:t>
            </a:r>
            <a:r>
              <a:rPr lang="ru-RU" sz="2000" dirty="0"/>
              <a:t> как часть процесса актуализации данных.</a:t>
            </a:r>
          </a:p>
        </p:txBody>
      </p:sp>
    </p:spTree>
    <p:extLst>
      <p:ext uri="{BB962C8B-B14F-4D97-AF65-F5344CB8AC3E}">
        <p14:creationId xmlns:p14="http://schemas.microsoft.com/office/powerpoint/2010/main" val="29205201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9709" y="0"/>
            <a:ext cx="7886700" cy="1325563"/>
          </a:xfrm>
        </p:spPr>
        <p:txBody>
          <a:bodyPr>
            <a:normAutofit/>
          </a:bodyPr>
          <a:lstStyle/>
          <a:p>
            <a:r>
              <a:rPr lang="en-US" sz="2400" b="1" dirty="0">
                <a:solidFill>
                  <a:schemeClr val="bg1"/>
                </a:solidFill>
              </a:rPr>
              <a:t>IP </a:t>
            </a:r>
            <a:r>
              <a:rPr lang="ru-RU" sz="2400" b="1" dirty="0">
                <a:solidFill>
                  <a:schemeClr val="bg1"/>
                </a:solidFill>
              </a:rPr>
              <a:t>как маршрутизируемый протокол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180304" y="1325563"/>
            <a:ext cx="8963696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dirty="0"/>
              <a:t>Протокол IP является наиболее широко распространенной реализацией иерархической схемы сетевой адресации. Используемый в сети </a:t>
            </a:r>
            <a:r>
              <a:rPr lang="ru-RU" sz="2000" dirty="0" err="1"/>
              <a:t>Internet</a:t>
            </a:r>
            <a:r>
              <a:rPr lang="ru-RU" sz="2000" dirty="0"/>
              <a:t>, </a:t>
            </a:r>
            <a:r>
              <a:rPr lang="ru-RU" sz="2000" b="1" i="1" dirty="0"/>
              <a:t>протокол IP не отвечает за установку соединений, не является надежным и позволяет реализовать только негарантированную доставку данных. </a:t>
            </a:r>
            <a:r>
              <a:rPr lang="ru-RU" sz="2000" dirty="0"/>
              <a:t>Термин протокол без установления соединения (</a:t>
            </a:r>
            <a:r>
              <a:rPr lang="ru-RU" sz="2000" dirty="0" err="1"/>
              <a:t>connectionless</a:t>
            </a:r>
            <a:r>
              <a:rPr lang="ru-RU" sz="2000" dirty="0"/>
              <a:t>) означает, что для взаимодействия </a:t>
            </a:r>
            <a:r>
              <a:rPr lang="ru-RU" sz="2000" i="1" dirty="0"/>
              <a:t>не требуется выделенный канал, как это происходит во время телефонного звонка, и не существует процедуры вызова перед началом передачи данных между сетевыми узлами.</a:t>
            </a:r>
            <a:r>
              <a:rPr lang="ru-RU" sz="2000" dirty="0"/>
              <a:t> Протокол IP выбирает наиболее эффективный маршрут из числа доступных на основе решения, принятого протоколом маршрутизации.</a:t>
            </a:r>
          </a:p>
        </p:txBody>
      </p:sp>
    </p:spTree>
    <p:extLst>
      <p:ext uri="{BB962C8B-B14F-4D97-AF65-F5344CB8AC3E}">
        <p14:creationId xmlns:p14="http://schemas.microsoft.com/office/powerpoint/2010/main" val="21561579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9709" y="0"/>
            <a:ext cx="7886700" cy="1325563"/>
          </a:xfrm>
        </p:spPr>
        <p:txBody>
          <a:bodyPr>
            <a:normAutofit/>
          </a:bodyPr>
          <a:lstStyle/>
          <a:p>
            <a:r>
              <a:rPr lang="en-US" sz="2400" b="1" dirty="0">
                <a:solidFill>
                  <a:schemeClr val="bg1"/>
                </a:solidFill>
              </a:rPr>
              <a:t>IP </a:t>
            </a:r>
            <a:r>
              <a:rPr lang="ru-RU" sz="2400" b="1" dirty="0">
                <a:solidFill>
                  <a:schemeClr val="bg1"/>
                </a:solidFill>
              </a:rPr>
              <a:t>как маршрутизируемый протокол</a:t>
            </a:r>
          </a:p>
        </p:txBody>
      </p:sp>
      <p:pic>
        <p:nvPicPr>
          <p:cNvPr id="3" name="Рисунок 2"/>
          <p:cNvPicPr/>
          <p:nvPr/>
        </p:nvPicPr>
        <p:blipFill>
          <a:blip r:embed="rId2"/>
          <a:stretch>
            <a:fillRect/>
          </a:stretch>
        </p:blipFill>
        <p:spPr>
          <a:xfrm>
            <a:off x="805518" y="1410778"/>
            <a:ext cx="4314422" cy="3550611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1773293" y="4961389"/>
            <a:ext cx="157004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/>
              <a:t>Инкапсуляция</a:t>
            </a:r>
          </a:p>
        </p:txBody>
      </p:sp>
      <p:pic>
        <p:nvPicPr>
          <p:cNvPr id="5" name="Рисунок 4"/>
          <p:cNvPicPr/>
          <p:nvPr/>
        </p:nvPicPr>
        <p:blipFill>
          <a:blip r:embed="rId3"/>
          <a:stretch>
            <a:fillRect/>
          </a:stretch>
        </p:blipFill>
        <p:spPr>
          <a:xfrm>
            <a:off x="3992451" y="5261977"/>
            <a:ext cx="4341454" cy="772903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5465134" y="6150802"/>
            <a:ext cx="139608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IP </a:t>
            </a:r>
            <a:r>
              <a:rPr lang="ru-RU" dirty="0"/>
              <a:t>заголовок</a:t>
            </a:r>
          </a:p>
        </p:txBody>
      </p:sp>
    </p:spTree>
    <p:extLst>
      <p:ext uri="{BB962C8B-B14F-4D97-AF65-F5344CB8AC3E}">
        <p14:creationId xmlns:p14="http://schemas.microsoft.com/office/powerpoint/2010/main" val="316598472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2253</TotalTime>
  <Words>871</Words>
  <Application>Microsoft Office PowerPoint</Application>
  <PresentationFormat>Экран (4:3)</PresentationFormat>
  <Paragraphs>80</Paragraphs>
  <Slides>17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23" baseType="lpstr">
      <vt:lpstr>Arial</vt:lpstr>
      <vt:lpstr>Calibri</vt:lpstr>
      <vt:lpstr>Calibri Light</vt:lpstr>
      <vt:lpstr>Fd2472632-Identity-H</vt:lpstr>
      <vt:lpstr>Times New Roman</vt:lpstr>
      <vt:lpstr>Тема Office</vt:lpstr>
      <vt:lpstr>Лекция 6. Сетевой уровень и маршрутизация (2 часть)</vt:lpstr>
      <vt:lpstr>Содержание</vt:lpstr>
      <vt:lpstr>По завершению урока Вы будете знать:</vt:lpstr>
      <vt:lpstr>Протоколы маршрутизации по состоянию каналов</vt:lpstr>
      <vt:lpstr>Протоколы маршрутизации по состоянию каналов</vt:lpstr>
      <vt:lpstr>Протоколы маршрутизации по состоянию каналов</vt:lpstr>
      <vt:lpstr>Статические и динамические маршруты</vt:lpstr>
      <vt:lpstr>IP как маршрутизируемый протокол</vt:lpstr>
      <vt:lpstr>IP как маршрутизируемый протокол</vt:lpstr>
      <vt:lpstr>Пересылка пакетов и коммутация внутри маршрутизатора</vt:lpstr>
      <vt:lpstr>Презентация PowerPoint</vt:lpstr>
      <vt:lpstr>Сравнение маршрутизации и коммутации</vt:lpstr>
      <vt:lpstr>Сравнение маршрутизации и коммутации</vt:lpstr>
      <vt:lpstr>Коммутация второго уровня и маршрутизация третьего</vt:lpstr>
      <vt:lpstr>Таблицы маршрутизации и ARP-таблицы маршрутизатора</vt:lpstr>
      <vt:lpstr>Коммутация второго уровня и маршрутизация третьего</vt:lpstr>
      <vt:lpstr>Сравнение функций маршрутизатора и коммутатора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Alisher Omar</dc:creator>
  <cp:lastModifiedBy>User</cp:lastModifiedBy>
  <cp:revision>290</cp:revision>
  <dcterms:created xsi:type="dcterms:W3CDTF">2017-10-09T05:58:02Z</dcterms:created>
  <dcterms:modified xsi:type="dcterms:W3CDTF">2022-09-07T18:26:11Z</dcterms:modified>
</cp:coreProperties>
</file>