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7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dabaeyva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4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3519771"/>
            <a:ext cx="776622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Локальные вычислительные сети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1663871" y="4557070"/>
            <a:ext cx="62054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Хабай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Анар</a:t>
            </a:r>
            <a:r>
              <a:rPr lang="ru-RU" b="1" dirty="0" smtClean="0">
                <a:solidFill>
                  <a:schemeClr val="bg1"/>
                </a:solidFill>
              </a:rPr>
              <a:t>, доктор </a:t>
            </a:r>
            <a:r>
              <a:rPr lang="en-US" b="1" dirty="0" smtClean="0">
                <a:solidFill>
                  <a:schemeClr val="bg1"/>
                </a:solidFill>
              </a:rPr>
              <a:t>PhD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kk-KZ" b="1" dirty="0" smtClean="0">
                <a:solidFill>
                  <a:schemeClr val="bg1"/>
                </a:solidFill>
              </a:rPr>
              <a:t>ассоцированный профессор </a:t>
            </a:r>
            <a:r>
              <a:rPr lang="ru-RU" b="1" dirty="0" smtClean="0">
                <a:solidFill>
                  <a:schemeClr val="bg1"/>
                </a:solidFill>
              </a:rPr>
              <a:t>Кафедры «Электроники, телекоммуникации и космических технологии»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>
                <a:hlinkClick r:id="rId4"/>
              </a:rPr>
              <a:t>a.khabay@satbayev.university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709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Рекомендации по выбору </a:t>
            </a:r>
            <a:r>
              <a:rPr lang="en-US" sz="2400" b="1" dirty="0">
                <a:solidFill>
                  <a:schemeClr val="bg1"/>
                </a:solidFill>
              </a:rPr>
              <a:t>Ethernet-</a:t>
            </a:r>
            <a:r>
              <a:rPr lang="ru-RU" sz="2400" b="1" dirty="0">
                <a:solidFill>
                  <a:schemeClr val="bg1"/>
                </a:solidFill>
              </a:rPr>
              <a:t>соединений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9709" y="1171977"/>
            <a:ext cx="8141863" cy="56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5987" y="323999"/>
            <a:ext cx="8558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Требования к среде </a:t>
            </a:r>
            <a:r>
              <a:rPr lang="ru-RU" sz="2400" b="1" dirty="0" err="1">
                <a:solidFill>
                  <a:schemeClr val="bg1"/>
                </a:solidFill>
              </a:rPr>
              <a:t>Ethernet</a:t>
            </a:r>
            <a:r>
              <a:rPr lang="ru-RU" sz="2400" b="1" dirty="0">
                <a:solidFill>
                  <a:schemeClr val="bg1"/>
                </a:solidFill>
              </a:rPr>
              <a:t> и разъемам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5611" y="1146221"/>
            <a:ext cx="7225048" cy="57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2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709" y="1"/>
            <a:ext cx="7886700" cy="11462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Различные типы разъемов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0913" y="1289462"/>
            <a:ext cx="8358388" cy="238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dirty="0"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RJ45 – разъем, используемый на конце кабеля витой пары.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dirty="0"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AUI — разъем, служащий интерфейсом между сетевой картой компьютера или интерфейсом маршрутизатора, с одной стороны, и кабелем </a:t>
            </a:r>
            <a:r>
              <a:rPr lang="ru-RU" sz="2000" dirty="0" err="1"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Ethernet</a:t>
            </a:r>
            <a:r>
              <a:rPr lang="ru-RU" sz="2000" dirty="0"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 - с другой;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dirty="0"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GBIC — конвертер гигабитового интерфейса, который используется в качестве ‘‘переходника’’ между системами </a:t>
            </a:r>
            <a:r>
              <a:rPr lang="ru-RU" sz="2000" dirty="0" err="1"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Ethernet</a:t>
            </a:r>
            <a:r>
              <a:rPr lang="ru-RU" sz="2000" dirty="0"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 и оптоволоконными системами.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87887" y="3670754"/>
            <a:ext cx="6233375" cy="257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709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Протоколы канала связи </a:t>
            </a:r>
            <a:r>
              <a:rPr lang="en-US" sz="2400" b="1" dirty="0">
                <a:solidFill>
                  <a:schemeClr val="bg1"/>
                </a:solidFill>
              </a:rPr>
              <a:t>Ethernet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710" y="1325563"/>
            <a:ext cx="8219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ea typeface="Fd2472632-Identity-H"/>
              </a:rPr>
              <a:t>Протокол канала связи </a:t>
            </a:r>
            <a:r>
              <a:rPr lang="ru-RU" sz="2000" b="1" u="sng" dirty="0" err="1">
                <a:latin typeface="Times New Roman" panose="02020603050405020304" pitchFamily="18" charset="0"/>
                <a:ea typeface="Fd2472632-Identity-H"/>
              </a:rPr>
              <a:t>Ethernet</a:t>
            </a:r>
            <a:r>
              <a:rPr lang="ru-RU" sz="2000" b="1" u="sng" dirty="0">
                <a:latin typeface="Times New Roman" panose="02020603050405020304" pitchFamily="18" charset="0"/>
                <a:ea typeface="Fd2472632-Identity-H"/>
              </a:rPr>
              <a:t> определяет формат фрейма (кадра) </a:t>
            </a:r>
            <a:r>
              <a:rPr lang="ru-RU" sz="2000" b="1" u="sng" dirty="0" err="1">
                <a:latin typeface="Times New Roman" panose="02020603050405020304" pitchFamily="18" charset="0"/>
                <a:ea typeface="Fd2472632-Identity-H"/>
              </a:rPr>
              <a:t>Ethemet</a:t>
            </a:r>
            <a:r>
              <a:rPr lang="ru-RU" sz="2000" b="1" dirty="0">
                <a:latin typeface="Times New Roman" panose="02020603050405020304" pitchFamily="18" charset="0"/>
                <a:ea typeface="Fd2472632-Identity-H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Fd2472632-Identity-H"/>
              </a:rPr>
              <a:t> сначала </a:t>
            </a:r>
            <a:r>
              <a:rPr lang="ru-RU" sz="2000" i="1" dirty="0">
                <a:latin typeface="Times New Roman" panose="02020603050405020304" pitchFamily="18" charset="0"/>
                <a:ea typeface="Fd2472632-Identity-H"/>
              </a:rPr>
              <a:t>заголовок </a:t>
            </a:r>
            <a:r>
              <a:rPr lang="ru-RU" sz="2000" i="1" dirty="0" err="1">
                <a:latin typeface="Times New Roman" panose="02020603050405020304" pitchFamily="18" charset="0"/>
                <a:ea typeface="Fd2472632-Identity-H"/>
              </a:rPr>
              <a:t>Ethemet</a:t>
            </a:r>
            <a:r>
              <a:rPr lang="ru-RU" sz="2000" dirty="0">
                <a:latin typeface="Times New Roman" panose="02020603050405020304" pitchFamily="18" charset="0"/>
                <a:ea typeface="Fd2472632-Identity-H"/>
              </a:rPr>
              <a:t> ( </a:t>
            </a:r>
            <a:r>
              <a:rPr lang="ru-RU" sz="2000" dirty="0" err="1">
                <a:latin typeface="Times New Roman" panose="02020603050405020304" pitchFamily="18" charset="0"/>
                <a:ea typeface="Fd2472632-Identity-H"/>
              </a:rPr>
              <a:t>Ethemet</a:t>
            </a:r>
            <a:r>
              <a:rPr lang="ru-RU" sz="2000" dirty="0">
                <a:latin typeface="Times New Roman" panose="02020603050405020304" pitchFamily="18" charset="0"/>
                <a:ea typeface="Fd2472632-Identity-H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Fd2472632-Identity-H"/>
              </a:rPr>
              <a:t>header</a:t>
            </a:r>
            <a:r>
              <a:rPr lang="ru-RU" sz="2000" dirty="0">
                <a:latin typeface="Times New Roman" panose="02020603050405020304" pitchFamily="18" charset="0"/>
                <a:ea typeface="Fd2472632-Identity-H"/>
              </a:rPr>
              <a:t>), в середине передаваемые данные и в конце </a:t>
            </a:r>
            <a:r>
              <a:rPr lang="ru-RU" sz="2000" i="1" dirty="0" err="1">
                <a:latin typeface="Times New Roman" panose="02020603050405020304" pitchFamily="18" charset="0"/>
                <a:ea typeface="Fd2472632-Identity-H"/>
              </a:rPr>
              <a:t>концевик</a:t>
            </a:r>
            <a:r>
              <a:rPr lang="ru-RU" sz="2000" i="1" dirty="0">
                <a:latin typeface="Times New Roman" panose="02020603050405020304" pitchFamily="18" charset="0"/>
                <a:ea typeface="Fd2472632-Identity-H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Fd2472632-Identity-H"/>
              </a:rPr>
              <a:t>Ethemet</a:t>
            </a:r>
            <a:r>
              <a:rPr lang="ru-RU" sz="2000" dirty="0">
                <a:latin typeface="Times New Roman" panose="02020603050405020304" pitchFamily="18" charset="0"/>
                <a:ea typeface="Fd2472632-Identity-H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ea typeface="Fd2472632-Identity-H"/>
              </a:rPr>
              <a:t>Ethernet</a:t>
            </a:r>
            <a:r>
              <a:rPr lang="ru-RU" sz="2000" dirty="0">
                <a:latin typeface="Times New Roman" panose="02020603050405020304" pitchFamily="18" charset="0"/>
                <a:ea typeface="Fd2472632-Identity-H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Fd2472632-Identity-H"/>
              </a:rPr>
              <a:t>trailer</a:t>
            </a:r>
            <a:r>
              <a:rPr lang="ru-RU" sz="2000" dirty="0">
                <a:latin typeface="Times New Roman" panose="02020603050405020304" pitchFamily="18" charset="0"/>
                <a:ea typeface="Fd2472632-Identity-H"/>
              </a:rPr>
              <a:t>).</a:t>
            </a:r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05307" y="2651125"/>
            <a:ext cx="7843234" cy="14572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6553" y="4601636"/>
            <a:ext cx="504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Fd2472632-Identity-H"/>
              </a:rPr>
              <a:t>Наиболее популярные форматы фреймов </a:t>
            </a:r>
            <a:r>
              <a:rPr lang="ru-RU" dirty="0" err="1">
                <a:latin typeface="Times New Roman" panose="02020603050405020304" pitchFamily="18" charset="0"/>
                <a:ea typeface="Fd2472632-Identity-H"/>
              </a:rPr>
              <a:t>Ethemet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7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66" y="94669"/>
            <a:ext cx="7886700" cy="102579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Поля в заголовке и </a:t>
            </a:r>
            <a:r>
              <a:rPr lang="ru-RU" sz="2400" b="1" dirty="0" err="1">
                <a:solidFill>
                  <a:schemeClr val="bg1"/>
                </a:solidFill>
              </a:rPr>
              <a:t>концевике</a:t>
            </a:r>
            <a:r>
              <a:rPr lang="ru-RU" sz="2400" b="1" dirty="0">
                <a:solidFill>
                  <a:schemeClr val="bg1"/>
                </a:solidFill>
              </a:rPr>
              <a:t> фрейма стандарта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IEEE 802.З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950622" y="2418234"/>
            <a:ext cx="7008522" cy="443976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3057122" y="1120462"/>
            <a:ext cx="5265044" cy="9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9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</a:rPr>
              <a:t>Ethernet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Локальная </a:t>
            </a:r>
            <a:r>
              <a:rPr lang="ru-RU" sz="2000" dirty="0">
                <a:solidFill>
                  <a:srgbClr val="0070C0"/>
                </a:solidFill>
              </a:rPr>
              <a:t>сеть малого или домашнего офиса (</a:t>
            </a:r>
            <a:r>
              <a:rPr lang="ru-RU" sz="2000" dirty="0" err="1">
                <a:solidFill>
                  <a:srgbClr val="0070C0"/>
                </a:solidFill>
              </a:rPr>
              <a:t>Small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Office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Но</a:t>
            </a:r>
            <a:r>
              <a:rPr lang="en-US" sz="2000" dirty="0" smtClean="0">
                <a:solidFill>
                  <a:srgbClr val="0070C0"/>
                </a:solidFill>
              </a:rPr>
              <a:t>m</a:t>
            </a:r>
            <a:r>
              <a:rPr lang="ru-RU" sz="2000" dirty="0" smtClean="0">
                <a:solidFill>
                  <a:srgbClr val="0070C0"/>
                </a:solidFill>
              </a:rPr>
              <a:t>е </a:t>
            </a:r>
            <a:r>
              <a:rPr lang="ru-RU" sz="2000" dirty="0" err="1">
                <a:solidFill>
                  <a:srgbClr val="0070C0"/>
                </a:solidFill>
              </a:rPr>
              <a:t>Office</a:t>
            </a:r>
            <a:r>
              <a:rPr lang="ru-RU" sz="2000" dirty="0">
                <a:solidFill>
                  <a:srgbClr val="0070C0"/>
                </a:solidFill>
              </a:rPr>
              <a:t> - SOHO</a:t>
            </a:r>
            <a:r>
              <a:rPr lang="ru-RU" sz="2000" dirty="0" smtClean="0">
                <a:solidFill>
                  <a:srgbClr val="0070C0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Разнообразие </a:t>
            </a:r>
            <a:r>
              <a:rPr lang="ru-RU" sz="2000" dirty="0">
                <a:solidFill>
                  <a:srgbClr val="0070C0"/>
                </a:solidFill>
              </a:rPr>
              <a:t>стандартов </a:t>
            </a:r>
            <a:r>
              <a:rPr lang="en-US" sz="2000" dirty="0" smtClean="0">
                <a:solidFill>
                  <a:srgbClr val="0070C0"/>
                </a:solidFill>
              </a:rPr>
              <a:t>Ethernet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70C0"/>
                </a:solidFill>
              </a:rPr>
              <a:t>Требования к среде </a:t>
            </a:r>
            <a:r>
              <a:rPr lang="ru-RU" sz="2000" dirty="0" err="1">
                <a:solidFill>
                  <a:srgbClr val="0070C0"/>
                </a:solidFill>
              </a:rPr>
              <a:t>Ethernet</a:t>
            </a:r>
            <a:r>
              <a:rPr lang="ru-RU" sz="2000" dirty="0">
                <a:solidFill>
                  <a:srgbClr val="0070C0"/>
                </a:solidFill>
              </a:rPr>
              <a:t> и </a:t>
            </a:r>
            <a:r>
              <a:rPr lang="ru-RU" sz="2000" dirty="0" smtClean="0">
                <a:solidFill>
                  <a:srgbClr val="0070C0"/>
                </a:solidFill>
              </a:rPr>
              <a:t>разъемам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70C0"/>
                </a:solidFill>
              </a:rPr>
              <a:t>Протоколы канала связи </a:t>
            </a:r>
            <a:r>
              <a:rPr lang="en-US" sz="2000" dirty="0" smtClean="0">
                <a:solidFill>
                  <a:srgbClr val="0070C0"/>
                </a:solidFill>
              </a:rPr>
              <a:t>Ethernet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завершению урока Вы будете знать: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История появления </a:t>
            </a:r>
            <a:r>
              <a:rPr lang="ru-RU" sz="2000" dirty="0" err="1" smtClean="0">
                <a:solidFill>
                  <a:srgbClr val="0070C0"/>
                </a:solidFill>
              </a:rPr>
              <a:t>Ethernet</a:t>
            </a:r>
            <a:endParaRPr lang="ru-RU" sz="2000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Какое оборудование входит в </a:t>
            </a:r>
            <a:r>
              <a:rPr lang="ru-RU" sz="2000" dirty="0">
                <a:solidFill>
                  <a:srgbClr val="0070C0"/>
                </a:solidFill>
              </a:rPr>
              <a:t>домашние локальные </a:t>
            </a:r>
            <a:r>
              <a:rPr lang="ru-RU" sz="2000" dirty="0" smtClean="0">
                <a:solidFill>
                  <a:srgbClr val="0070C0"/>
                </a:solidFill>
              </a:rPr>
              <a:t>сети и малые офисы</a:t>
            </a:r>
            <a:endParaRPr lang="ru-RU" sz="2000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Стандарты </a:t>
            </a:r>
            <a:r>
              <a:rPr lang="en-US" sz="2000" dirty="0">
                <a:solidFill>
                  <a:srgbClr val="0070C0"/>
                </a:solidFill>
              </a:rPr>
              <a:t>Ethernet</a:t>
            </a:r>
            <a:endParaRPr lang="ru-RU" sz="2000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70C0"/>
                </a:solidFill>
              </a:rPr>
              <a:t>Требования к среде </a:t>
            </a:r>
            <a:r>
              <a:rPr lang="ru-RU" sz="2000" dirty="0" err="1">
                <a:solidFill>
                  <a:srgbClr val="0070C0"/>
                </a:solidFill>
              </a:rPr>
              <a:t>Ethernet</a:t>
            </a:r>
            <a:r>
              <a:rPr lang="ru-RU" sz="2000" dirty="0">
                <a:solidFill>
                  <a:srgbClr val="0070C0"/>
                </a:solidFill>
              </a:rPr>
              <a:t> и разъемам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70C0"/>
                </a:solidFill>
              </a:rPr>
              <a:t>Протоколы канала связи </a:t>
            </a:r>
            <a:r>
              <a:rPr lang="en-US" sz="2000" dirty="0">
                <a:solidFill>
                  <a:srgbClr val="0070C0"/>
                </a:solidFill>
              </a:rPr>
              <a:t>Ethernet</a:t>
            </a:r>
            <a:endParaRPr lang="ru-RU" sz="2000" dirty="0">
              <a:solidFill>
                <a:srgbClr val="0070C0"/>
              </a:solidFill>
            </a:endParaRPr>
          </a:p>
          <a:p>
            <a:pPr algn="just"/>
            <a:endParaRPr lang="ru-RU" sz="2000" dirty="0" smtClean="0">
              <a:solidFill>
                <a:srgbClr val="0070C0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 smtClean="0">
              <a:solidFill>
                <a:srgbClr val="0070C0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rgbClr val="0070C0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 smtClean="0">
              <a:solidFill>
                <a:srgbClr val="0070C0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 smtClean="0">
              <a:solidFill>
                <a:srgbClr val="0070C0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 smtClean="0">
              <a:solidFill>
                <a:srgbClr val="0070C0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 smtClean="0">
              <a:solidFill>
                <a:srgbClr val="0070C0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9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771" y="171942"/>
            <a:ext cx="7886700" cy="9098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Локальная </a:t>
            </a:r>
            <a:r>
              <a:rPr lang="ru-RU" sz="2800" b="1" dirty="0">
                <a:solidFill>
                  <a:schemeClr val="bg1"/>
                </a:solidFill>
              </a:rPr>
              <a:t>сеть малого или домашнего офиса (</a:t>
            </a:r>
            <a:r>
              <a:rPr lang="ru-RU" sz="2800" b="1" dirty="0" err="1">
                <a:solidFill>
                  <a:schemeClr val="bg1"/>
                </a:solidFill>
              </a:rPr>
              <a:t>Small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Office</a:t>
            </a:r>
            <a:r>
              <a:rPr lang="ru-RU" sz="2800" b="1" dirty="0">
                <a:solidFill>
                  <a:schemeClr val="bg1"/>
                </a:solidFill>
              </a:rPr>
              <a:t> /</a:t>
            </a:r>
            <a:r>
              <a:rPr lang="ru-RU" sz="2800" b="1" dirty="0" smtClean="0">
                <a:solidFill>
                  <a:schemeClr val="bg1"/>
                </a:solidFill>
              </a:rPr>
              <a:t>Но</a:t>
            </a:r>
            <a:r>
              <a:rPr lang="en-US" sz="2800" b="1" dirty="0" smtClean="0">
                <a:solidFill>
                  <a:schemeClr val="bg1"/>
                </a:solidFill>
              </a:rPr>
              <a:t>m</a:t>
            </a:r>
            <a:r>
              <a:rPr lang="ru-RU" sz="2800" b="1" dirty="0" smtClean="0">
                <a:solidFill>
                  <a:schemeClr val="bg1"/>
                </a:solidFill>
              </a:rPr>
              <a:t>е </a:t>
            </a:r>
            <a:r>
              <a:rPr lang="ru-RU" sz="2800" b="1" dirty="0" err="1">
                <a:solidFill>
                  <a:schemeClr val="bg1"/>
                </a:solidFill>
              </a:rPr>
              <a:t>Office</a:t>
            </a:r>
            <a:r>
              <a:rPr lang="ru-RU" sz="2800" b="1" dirty="0">
                <a:solidFill>
                  <a:schemeClr val="bg1"/>
                </a:solidFill>
              </a:rPr>
              <a:t> - SOHO)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699" y="1220293"/>
            <a:ext cx="8435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Ethernet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 стал основой для спецификации IEEE 802.3, которая была выпущена в 1980 году Институтом инженеров по электротехнике и электронике. Вскоре после этого компании </a:t>
            </a:r>
            <a:r>
              <a:rPr lang="ru-RU" sz="2000" dirty="0" err="1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Digital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 </a:t>
            </a:r>
            <a:r>
              <a:rPr lang="ru-RU" sz="2000" dirty="0" err="1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Equipment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 </a:t>
            </a:r>
            <a:r>
              <a:rPr lang="ru-RU" sz="2000" dirty="0" err="1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Corporation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, </a:t>
            </a:r>
            <a:r>
              <a:rPr lang="ru-RU" sz="2000" dirty="0" err="1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Intel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 </a:t>
            </a:r>
            <a:r>
              <a:rPr lang="ru-RU" sz="2000" dirty="0" err="1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Corporation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 и </a:t>
            </a:r>
            <a:r>
              <a:rPr lang="ru-RU" sz="2000" dirty="0" err="1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Xerox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 </a:t>
            </a:r>
            <a:r>
              <a:rPr lang="ru-RU" sz="2000" dirty="0" err="1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Corporation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 совместно разработали и выпустили спецификацию </a:t>
            </a:r>
            <a:r>
              <a:rPr lang="ru-RU" sz="2000" dirty="0" err="1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Ethernet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</a:rPr>
              <a:t> версии 2.0, которая была в значительной степени совместима со стандартом IEEE 802.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76" y="3466339"/>
            <a:ext cx="6416094" cy="18912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74254" y="5907747"/>
            <a:ext cx="5415732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Типичная малая домашняя сеть только на </a:t>
            </a:r>
            <a:r>
              <a:rPr lang="ru-RU" dirty="0" err="1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Ethemet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88" y="0"/>
            <a:ext cx="7886700" cy="122349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Локальная сеть малого или домашнего офиса (</a:t>
            </a:r>
            <a:r>
              <a:rPr lang="ru-RU" sz="2800" b="1" dirty="0" err="1">
                <a:solidFill>
                  <a:schemeClr val="bg1"/>
                </a:solidFill>
              </a:rPr>
              <a:t>Small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Office</a:t>
            </a:r>
            <a:r>
              <a:rPr lang="ru-RU" sz="2800" b="1" dirty="0">
                <a:solidFill>
                  <a:schemeClr val="bg1"/>
                </a:solidFill>
              </a:rPr>
              <a:t> /</a:t>
            </a:r>
            <a:r>
              <a:rPr lang="ru-RU" sz="2800" b="1" dirty="0" err="1">
                <a:solidFill>
                  <a:schemeClr val="bg1"/>
                </a:solidFill>
              </a:rPr>
              <a:t>Ноmе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Office</a:t>
            </a:r>
            <a:r>
              <a:rPr lang="ru-RU" sz="2800" b="1" dirty="0">
                <a:solidFill>
                  <a:schemeClr val="bg1"/>
                </a:solidFill>
              </a:rPr>
              <a:t> - SOHO)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94703" y="1564156"/>
            <a:ext cx="6387921" cy="25442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5007" y="4754331"/>
            <a:ext cx="7199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Типичная малая проводная и беспроводная </a:t>
            </a:r>
          </a:p>
          <a:p>
            <a:pPr algn="ctr"/>
            <a:r>
              <a:rPr lang="ru-RU" dirty="0"/>
              <a:t>домашняя сеть</a:t>
            </a:r>
          </a:p>
        </p:txBody>
      </p:sp>
    </p:spTree>
    <p:extLst>
      <p:ext uri="{BB962C8B-B14F-4D97-AF65-F5344CB8AC3E}">
        <p14:creationId xmlns:p14="http://schemas.microsoft.com/office/powerpoint/2010/main" val="10175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436" y="56033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Концептуальное представление типичной корпоративной сети LAN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90" y="1239756"/>
            <a:ext cx="6825802" cy="3718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53037" y="5358219"/>
            <a:ext cx="7266099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Типичные проводная и беспроводная корпоративные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локальные сети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04" y="30276"/>
            <a:ext cx="7886700" cy="112882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Разнообразие стандартов </a:t>
            </a:r>
            <a:r>
              <a:rPr lang="en-US" sz="2800" b="1" dirty="0">
                <a:solidFill>
                  <a:schemeClr val="bg1"/>
                </a:solidFill>
              </a:rPr>
              <a:t>Ethernet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104" y="1328550"/>
            <a:ext cx="6036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Некоторые типы сетей </a:t>
            </a:r>
            <a:r>
              <a:rPr lang="ru-RU" sz="2000" dirty="0" err="1"/>
              <a:t>Ethernet</a:t>
            </a:r>
            <a:r>
              <a:rPr lang="ru-RU" sz="2000" dirty="0"/>
              <a:t> и их описание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24769"/>
              </p:ext>
            </p:extLst>
          </p:nvPr>
        </p:nvGraphicFramePr>
        <p:xfrm>
          <a:off x="474104" y="1898110"/>
          <a:ext cx="7987316" cy="4366219"/>
        </p:xfrm>
        <a:graphic>
          <a:graphicData uri="http://schemas.openxmlformats.org/drawingml/2006/table">
            <a:tbl>
              <a:tblPr firstRow="1" firstCol="1" bandRow="1"/>
              <a:tblGrid>
                <a:gridCol w="131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1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9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ребительное название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топология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среда передачи данных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Пропускная способ-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ность, Мбит/с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802.3а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Шинная, тонкий коаксиальный кабель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802.3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Шинная, толстый коаксиальный кабель для магистрали, тонкий – для отводов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802.3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0BaseT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Ethernet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Звездообразная, неэкранированная витая пара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802.3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Gigabit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Ethernet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Звездообразная, оптоволоконный кабель для магистрали, коаксиальный – для отводов к концентраторам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22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709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Разнообразие стандартов </a:t>
            </a:r>
            <a:r>
              <a:rPr lang="en-US" sz="2400" b="1" dirty="0">
                <a:solidFill>
                  <a:schemeClr val="bg1"/>
                </a:solidFill>
              </a:rPr>
              <a:t>Ethernet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709" y="1308227"/>
            <a:ext cx="8373683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10</a:t>
            </a:r>
            <a:r>
              <a:rPr lang="en-GB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BASE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2 – </a:t>
            </a:r>
            <a:r>
              <a:rPr lang="en-GB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IEEE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 802.3</a:t>
            </a:r>
            <a:r>
              <a:rPr lang="en-GB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a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10</a:t>
            </a:r>
            <a:r>
              <a:rPr lang="en-GB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BASE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5 – </a:t>
            </a:r>
            <a:r>
              <a:rPr lang="en-GB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IEEE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 802.3.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100</a:t>
            </a:r>
            <a:r>
              <a:rPr lang="en-GB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BASE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-</a:t>
            </a:r>
            <a:r>
              <a:rPr lang="en-GB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T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 – </a:t>
            </a:r>
            <a:r>
              <a:rPr lang="en-GB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IEEE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 802.3</a:t>
            </a:r>
            <a:r>
              <a:rPr lang="en-GB" sz="2000" dirty="0" err="1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1000</a:t>
            </a:r>
            <a:r>
              <a:rPr lang="en-GB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BASE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-</a:t>
            </a:r>
            <a:r>
              <a:rPr lang="en-GB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TX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 – </a:t>
            </a:r>
            <a:r>
              <a:rPr lang="en-GB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IEEE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 802.3</a:t>
            </a:r>
            <a:r>
              <a:rPr lang="en-GB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X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i="1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Аббревиатура состоит из следующих частей: 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-числа – указывают скорость передачи в мегабитах;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-слова BASE – указывают на использование </a:t>
            </a:r>
            <a:r>
              <a:rPr lang="ru-RU" sz="2000" dirty="0" err="1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внутриполосной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 (базовой) сигнализации (</a:t>
            </a:r>
            <a:r>
              <a:rPr lang="ru-RU" sz="2000" i="1" dirty="0" err="1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Внутриполосная</a:t>
            </a:r>
            <a:r>
              <a:rPr lang="ru-RU" sz="2000" i="1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 сигнализация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 передаётся теми же техническими средствами и способами, что и </a:t>
            </a: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данные);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 -числа (2 или 5) – максимальная длина сегмента коаксиального кабеля (длина 185 м округлена до 200 м, на что указывает цифра 2);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Fd2472632-Identity-H"/>
                <a:cs typeface="Times New Roman" panose="02020603050405020304" pitchFamily="18" charset="0"/>
              </a:rPr>
              <a:t>-одной или более букв алфавита, указывающих на используемый тип передающей среды (F - оптоволоконный кабель, T- медная неэкранированная витая пара).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6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709" y="0"/>
            <a:ext cx="7886700" cy="115909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Разнообразие стандартов </a:t>
            </a:r>
            <a:r>
              <a:rPr lang="en-US" sz="2400" b="1" dirty="0">
                <a:solidFill>
                  <a:schemeClr val="bg1"/>
                </a:solidFill>
              </a:rPr>
              <a:t>Ethernet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030" y="1304645"/>
            <a:ext cx="4219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Отличия </a:t>
            </a:r>
            <a:r>
              <a:rPr lang="en-US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Fast Ethernet</a:t>
            </a:r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</a:t>
            </a:r>
            <a:r>
              <a:rPr lang="en-US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Ethernet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426" y="1963742"/>
            <a:ext cx="8976574" cy="369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сосредоточены в основном на физическом уровне. Разработчики стандарта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Ethernet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учли тенденции развития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структурированных кабельных систем.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Они реализовали физический уровень для всех популярных типов кабелей, входящих в стандарты на структурированные (такие как EIA/TIA 568A) и реально выпускаемые кабельные системы.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три варианта физического уровня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Ethernet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100Ва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е-ТХ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двух парного кабеля на неэкранированной витой паре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UTP Category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(или экранированной витой паре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STP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Туре1);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100Ва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е-Т4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четырех парного кабеля на неэкранированной витой паре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UTP Category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3,4,5;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100Ва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многомодового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оптоволоконного кабеля.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9709" y="5683093"/>
            <a:ext cx="8425198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Ethernet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следует применять в тех организациях и в тех частях сетей, где до этого широко применялся 10-мегабитный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84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2255</TotalTime>
  <Words>667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Fd2472632-Identity-H</vt:lpstr>
      <vt:lpstr>Times New Roman</vt:lpstr>
      <vt:lpstr>Тема Office</vt:lpstr>
      <vt:lpstr>Лекция 8. Локальные вычислительные сети</vt:lpstr>
      <vt:lpstr>Содержание</vt:lpstr>
      <vt:lpstr>По завершению урока Вы будете знать:</vt:lpstr>
      <vt:lpstr>Локальная сеть малого или домашнего офиса (Small Office /Ноmе Office - SOHO)</vt:lpstr>
      <vt:lpstr>Локальная сеть малого или домашнего офиса (Small Office /Ноmе Office - SOHO)</vt:lpstr>
      <vt:lpstr>Концептуальное представление типичной корпоративной сети LAN</vt:lpstr>
      <vt:lpstr>Разнообразие стандартов Ethernet</vt:lpstr>
      <vt:lpstr>Разнообразие стандартов Ethernet</vt:lpstr>
      <vt:lpstr>Разнообразие стандартов Ethernet</vt:lpstr>
      <vt:lpstr>Рекомендации по выбору Ethernet-соединений</vt:lpstr>
      <vt:lpstr>Презентация PowerPoint</vt:lpstr>
      <vt:lpstr>Различные типы разъемов</vt:lpstr>
      <vt:lpstr>Протоколы канала связи Ethernet</vt:lpstr>
      <vt:lpstr>Поля в заголовке и концевике фрейма стандарта  IEEE 802.З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292</cp:revision>
  <dcterms:created xsi:type="dcterms:W3CDTF">2017-10-09T05:58:02Z</dcterms:created>
  <dcterms:modified xsi:type="dcterms:W3CDTF">2022-09-07T18:27:41Z</dcterms:modified>
</cp:coreProperties>
</file>