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64" autoAdjust="0"/>
    <p:restoredTop sz="94660"/>
  </p:normalViewPr>
  <p:slideViewPr>
    <p:cSldViewPr snapToGrid="0">
      <p:cViewPr varScale="1">
        <p:scale>
          <a:sx n="58" d="100"/>
          <a:sy n="58" d="100"/>
        </p:scale>
        <p:origin x="77" y="5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9C778A-3B52-400E-B8B8-FCF0BB0568DE}" type="datetimeFigureOut">
              <a:rPr lang="en-US" smtClean="0"/>
              <a:t>9/8/2022</a:t>
            </a:fld>
            <a:endParaRPr lang="en-US"/>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0CA834-C85D-4321-A26E-942F650E8C8B}" type="slidenum">
              <a:rPr lang="en-US" smtClean="0"/>
              <a:t>‹#›</a:t>
            </a:fld>
            <a:endParaRPr lang="en-US"/>
          </a:p>
        </p:txBody>
      </p:sp>
    </p:spTree>
    <p:extLst>
      <p:ext uri="{BB962C8B-B14F-4D97-AF65-F5344CB8AC3E}">
        <p14:creationId xmlns:p14="http://schemas.microsoft.com/office/powerpoint/2010/main" val="1808952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B708CAD-A79B-4FF2-A2AD-8FFCB2A3D2EB}" type="datetimeFigureOut">
              <a:rPr lang="ru-RU" smtClean="0"/>
              <a:t>08.09.2022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96E53A-6968-4272-8BC2-4567D025D9BB}" type="slidenum">
              <a:rPr lang="ru-RU" smtClean="0"/>
              <a:t>‹#›</a:t>
            </a:fld>
            <a:endParaRPr lang="ru-RU"/>
          </a:p>
        </p:txBody>
      </p:sp>
    </p:spTree>
    <p:extLst>
      <p:ext uri="{BB962C8B-B14F-4D97-AF65-F5344CB8AC3E}">
        <p14:creationId xmlns:p14="http://schemas.microsoft.com/office/powerpoint/2010/main" val="3834314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B708CAD-A79B-4FF2-A2AD-8FFCB2A3D2EB}" type="datetimeFigureOut">
              <a:rPr lang="ru-RU" smtClean="0"/>
              <a:t>08.09.2022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96E53A-6968-4272-8BC2-4567D025D9BB}" type="slidenum">
              <a:rPr lang="ru-RU" smtClean="0"/>
              <a:t>‹#›</a:t>
            </a:fld>
            <a:endParaRPr lang="ru-RU"/>
          </a:p>
        </p:txBody>
      </p:sp>
    </p:spTree>
    <p:extLst>
      <p:ext uri="{BB962C8B-B14F-4D97-AF65-F5344CB8AC3E}">
        <p14:creationId xmlns:p14="http://schemas.microsoft.com/office/powerpoint/2010/main" val="2148252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B708CAD-A79B-4FF2-A2AD-8FFCB2A3D2EB}" type="datetimeFigureOut">
              <a:rPr lang="ru-RU" smtClean="0"/>
              <a:t>08.09.2022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96E53A-6968-4272-8BC2-4567D025D9BB}" type="slidenum">
              <a:rPr lang="ru-RU" smtClean="0"/>
              <a:t>‹#›</a:t>
            </a:fld>
            <a:endParaRPr lang="ru-RU"/>
          </a:p>
        </p:txBody>
      </p:sp>
    </p:spTree>
    <p:extLst>
      <p:ext uri="{BB962C8B-B14F-4D97-AF65-F5344CB8AC3E}">
        <p14:creationId xmlns:p14="http://schemas.microsoft.com/office/powerpoint/2010/main" val="271761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B708CAD-A79B-4FF2-A2AD-8FFCB2A3D2EB}" type="datetimeFigureOut">
              <a:rPr lang="ru-RU" smtClean="0"/>
              <a:t>08.09.2022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96E53A-6968-4272-8BC2-4567D025D9BB}" type="slidenum">
              <a:rPr lang="ru-RU" smtClean="0"/>
              <a:t>‹#›</a:t>
            </a:fld>
            <a:endParaRPr lang="ru-RU"/>
          </a:p>
        </p:txBody>
      </p:sp>
    </p:spTree>
    <p:extLst>
      <p:ext uri="{BB962C8B-B14F-4D97-AF65-F5344CB8AC3E}">
        <p14:creationId xmlns:p14="http://schemas.microsoft.com/office/powerpoint/2010/main" val="2531804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B708CAD-A79B-4FF2-A2AD-8FFCB2A3D2EB}" type="datetimeFigureOut">
              <a:rPr lang="ru-RU" smtClean="0"/>
              <a:t>08.09.2022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96E53A-6968-4272-8BC2-4567D025D9BB}" type="slidenum">
              <a:rPr lang="ru-RU" smtClean="0"/>
              <a:t>‹#›</a:t>
            </a:fld>
            <a:endParaRPr lang="ru-RU"/>
          </a:p>
        </p:txBody>
      </p:sp>
    </p:spTree>
    <p:extLst>
      <p:ext uri="{BB962C8B-B14F-4D97-AF65-F5344CB8AC3E}">
        <p14:creationId xmlns:p14="http://schemas.microsoft.com/office/powerpoint/2010/main" val="2548279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B708CAD-A79B-4FF2-A2AD-8FFCB2A3D2EB}" type="datetimeFigureOut">
              <a:rPr lang="ru-RU" smtClean="0"/>
              <a:t>08.09.2022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96E53A-6968-4272-8BC2-4567D025D9BB}" type="slidenum">
              <a:rPr lang="ru-RU" smtClean="0"/>
              <a:t>‹#›</a:t>
            </a:fld>
            <a:endParaRPr lang="ru-RU"/>
          </a:p>
        </p:txBody>
      </p:sp>
    </p:spTree>
    <p:extLst>
      <p:ext uri="{BB962C8B-B14F-4D97-AF65-F5344CB8AC3E}">
        <p14:creationId xmlns:p14="http://schemas.microsoft.com/office/powerpoint/2010/main" val="3355765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B708CAD-A79B-4FF2-A2AD-8FFCB2A3D2EB}" type="datetimeFigureOut">
              <a:rPr lang="ru-RU" smtClean="0"/>
              <a:t>08.09.2022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696E53A-6968-4272-8BC2-4567D025D9BB}" type="slidenum">
              <a:rPr lang="ru-RU" smtClean="0"/>
              <a:t>‹#›</a:t>
            </a:fld>
            <a:endParaRPr lang="ru-RU"/>
          </a:p>
        </p:txBody>
      </p:sp>
    </p:spTree>
    <p:extLst>
      <p:ext uri="{BB962C8B-B14F-4D97-AF65-F5344CB8AC3E}">
        <p14:creationId xmlns:p14="http://schemas.microsoft.com/office/powerpoint/2010/main" val="1885163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B708CAD-A79B-4FF2-A2AD-8FFCB2A3D2EB}" type="datetimeFigureOut">
              <a:rPr lang="ru-RU" smtClean="0"/>
              <a:t>08.09.2022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696E53A-6968-4272-8BC2-4567D025D9BB}" type="slidenum">
              <a:rPr lang="ru-RU" smtClean="0"/>
              <a:t>‹#›</a:t>
            </a:fld>
            <a:endParaRPr lang="ru-RU"/>
          </a:p>
        </p:txBody>
      </p:sp>
    </p:spTree>
    <p:extLst>
      <p:ext uri="{BB962C8B-B14F-4D97-AF65-F5344CB8AC3E}">
        <p14:creationId xmlns:p14="http://schemas.microsoft.com/office/powerpoint/2010/main" val="437325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708CAD-A79B-4FF2-A2AD-8FFCB2A3D2EB}" type="datetimeFigureOut">
              <a:rPr lang="ru-RU" smtClean="0"/>
              <a:t>08.09.2022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696E53A-6968-4272-8BC2-4567D025D9BB}" type="slidenum">
              <a:rPr lang="ru-RU" smtClean="0"/>
              <a:t>‹#›</a:t>
            </a:fld>
            <a:endParaRPr lang="ru-RU"/>
          </a:p>
        </p:txBody>
      </p:sp>
    </p:spTree>
    <p:extLst>
      <p:ext uri="{BB962C8B-B14F-4D97-AF65-F5344CB8AC3E}">
        <p14:creationId xmlns:p14="http://schemas.microsoft.com/office/powerpoint/2010/main" val="1500876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B708CAD-A79B-4FF2-A2AD-8FFCB2A3D2EB}" type="datetimeFigureOut">
              <a:rPr lang="ru-RU" smtClean="0"/>
              <a:t>08.09.2022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96E53A-6968-4272-8BC2-4567D025D9BB}" type="slidenum">
              <a:rPr lang="ru-RU" smtClean="0"/>
              <a:t>‹#›</a:t>
            </a:fld>
            <a:endParaRPr lang="ru-RU"/>
          </a:p>
        </p:txBody>
      </p:sp>
    </p:spTree>
    <p:extLst>
      <p:ext uri="{BB962C8B-B14F-4D97-AF65-F5344CB8AC3E}">
        <p14:creationId xmlns:p14="http://schemas.microsoft.com/office/powerpoint/2010/main" val="343730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B708CAD-A79B-4FF2-A2AD-8FFCB2A3D2EB}" type="datetimeFigureOut">
              <a:rPr lang="ru-RU" smtClean="0"/>
              <a:t>08.09.2022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96E53A-6968-4272-8BC2-4567D025D9BB}" type="slidenum">
              <a:rPr lang="ru-RU" smtClean="0"/>
              <a:t>‹#›</a:t>
            </a:fld>
            <a:endParaRPr lang="ru-RU"/>
          </a:p>
        </p:txBody>
      </p:sp>
    </p:spTree>
    <p:extLst>
      <p:ext uri="{BB962C8B-B14F-4D97-AF65-F5344CB8AC3E}">
        <p14:creationId xmlns:p14="http://schemas.microsoft.com/office/powerpoint/2010/main" val="461165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08CAD-A79B-4FF2-A2AD-8FFCB2A3D2EB}" type="datetimeFigureOut">
              <a:rPr lang="ru-RU" smtClean="0"/>
              <a:t>08.09.2022</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96E53A-6968-4272-8BC2-4567D025D9BB}" type="slidenum">
              <a:rPr lang="ru-RU" smtClean="0"/>
              <a:t>‹#›</a:t>
            </a:fld>
            <a:endParaRPr lang="ru-RU"/>
          </a:p>
        </p:txBody>
      </p:sp>
    </p:spTree>
    <p:extLst>
      <p:ext uri="{BB962C8B-B14F-4D97-AF65-F5344CB8AC3E}">
        <p14:creationId xmlns:p14="http://schemas.microsoft.com/office/powerpoint/2010/main" val="2471555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mailto:moldabaeyva@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94" y="0"/>
            <a:ext cx="9144000" cy="6858000"/>
          </a:xfrm>
          <a:prstGeom prst="rect">
            <a:avLst/>
          </a:prstGeom>
        </p:spPr>
      </p:pic>
      <p:sp>
        <p:nvSpPr>
          <p:cNvPr id="6" name="Заголовок 5"/>
          <p:cNvSpPr txBox="1">
            <a:spLocks noGrp="1"/>
          </p:cNvSpPr>
          <p:nvPr>
            <p:ph type="ctrTitle"/>
          </p:nvPr>
        </p:nvSpPr>
        <p:spPr>
          <a:xfrm>
            <a:off x="883509" y="3131972"/>
            <a:ext cx="7766221" cy="867930"/>
          </a:xfrm>
          <a:prstGeom prst="rect">
            <a:avLst/>
          </a:prstGeom>
          <a:noFill/>
        </p:spPr>
        <p:txBody>
          <a:bodyPr wrap="square" rtlCol="0">
            <a:spAutoFit/>
          </a:bodyPr>
          <a:lstStyle/>
          <a:p>
            <a:r>
              <a:rPr lang="ru-RU" sz="2800" dirty="0">
                <a:solidFill>
                  <a:schemeClr val="bg1"/>
                </a:solidFill>
                <a:latin typeface="Times New Roman" pitchFamily="18" charset="0"/>
                <a:cs typeface="Times New Roman" pitchFamily="18" charset="0"/>
              </a:rPr>
              <a:t>Лекция 10. Организация Виртуальных сетей (</a:t>
            </a:r>
            <a:r>
              <a:rPr lang="en-US" sz="2800" dirty="0">
                <a:solidFill>
                  <a:schemeClr val="bg1"/>
                </a:solidFill>
                <a:latin typeface="Times New Roman" pitchFamily="18" charset="0"/>
                <a:cs typeface="Times New Roman" pitchFamily="18" charset="0"/>
              </a:rPr>
              <a:t>VLAN</a:t>
            </a:r>
            <a:r>
              <a:rPr lang="en-US" sz="2800" dirty="0" smtClean="0">
                <a:solidFill>
                  <a:schemeClr val="bg1"/>
                </a:solidFill>
                <a:latin typeface="Times New Roman" pitchFamily="18" charset="0"/>
                <a:cs typeface="Times New Roman" pitchFamily="18" charset="0"/>
              </a:rPr>
              <a:t>)</a:t>
            </a:r>
            <a:endParaRPr lang="ru-RU" sz="2800" b="1" dirty="0"/>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8460" y="785554"/>
            <a:ext cx="4178893" cy="947814"/>
          </a:xfrm>
          <a:prstGeom prst="rect">
            <a:avLst/>
          </a:prstGeom>
        </p:spPr>
      </p:pic>
      <p:sp>
        <p:nvSpPr>
          <p:cNvPr id="8" name="TextBox 1"/>
          <p:cNvSpPr txBox="1"/>
          <p:nvPr/>
        </p:nvSpPr>
        <p:spPr>
          <a:xfrm>
            <a:off x="1230714" y="4582565"/>
            <a:ext cx="6205495" cy="169277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ru-RU" sz="3200" dirty="0">
                <a:solidFill>
                  <a:schemeClr val="bg1"/>
                </a:solidFill>
                <a:cs typeface="Times New Roman" panose="02020603050405020304" pitchFamily="18" charset="0"/>
              </a:rPr>
              <a:t>Преподаватель: </a:t>
            </a:r>
            <a:r>
              <a:rPr lang="ru-RU" b="1" dirty="0" err="1" smtClean="0">
                <a:solidFill>
                  <a:schemeClr val="bg1"/>
                </a:solidFill>
              </a:rPr>
              <a:t>Хабай</a:t>
            </a:r>
            <a:r>
              <a:rPr lang="ru-RU" b="1" dirty="0" smtClean="0">
                <a:solidFill>
                  <a:schemeClr val="bg1"/>
                </a:solidFill>
              </a:rPr>
              <a:t> </a:t>
            </a:r>
            <a:r>
              <a:rPr lang="ru-RU" b="1" dirty="0" err="1" smtClean="0">
                <a:solidFill>
                  <a:schemeClr val="bg1"/>
                </a:solidFill>
              </a:rPr>
              <a:t>Анар</a:t>
            </a:r>
            <a:r>
              <a:rPr lang="ru-RU" b="1" dirty="0" smtClean="0">
                <a:solidFill>
                  <a:schemeClr val="bg1"/>
                </a:solidFill>
              </a:rPr>
              <a:t>, доктор </a:t>
            </a:r>
            <a:r>
              <a:rPr lang="en-US" b="1" dirty="0" smtClean="0">
                <a:solidFill>
                  <a:schemeClr val="bg1"/>
                </a:solidFill>
              </a:rPr>
              <a:t>PhD</a:t>
            </a:r>
            <a:r>
              <a:rPr lang="ru-RU" b="1" dirty="0" smtClean="0">
                <a:solidFill>
                  <a:schemeClr val="bg1"/>
                </a:solidFill>
              </a:rPr>
              <a:t>, </a:t>
            </a:r>
            <a:r>
              <a:rPr lang="kk-KZ" b="1" dirty="0" smtClean="0">
                <a:solidFill>
                  <a:schemeClr val="bg1"/>
                </a:solidFill>
              </a:rPr>
              <a:t>ассоцированный профессор </a:t>
            </a:r>
            <a:r>
              <a:rPr lang="ru-RU" b="1" dirty="0" smtClean="0">
                <a:solidFill>
                  <a:schemeClr val="bg1"/>
                </a:solidFill>
              </a:rPr>
              <a:t>Кафедры «Электроники, телекоммуникации и космических технологии»</a:t>
            </a:r>
            <a:r>
              <a:rPr lang="en-US" b="1" dirty="0"/>
              <a:t/>
            </a:r>
            <a:br>
              <a:rPr lang="en-US" b="1" dirty="0"/>
            </a:br>
            <a:r>
              <a:rPr lang="ru-RU" b="1" dirty="0"/>
              <a:t/>
            </a:r>
            <a:br>
              <a:rPr lang="ru-RU" b="1" dirty="0"/>
            </a:br>
            <a:r>
              <a:rPr lang="en-US" b="1" dirty="0" err="1" smtClean="0">
                <a:hlinkClick r:id="rId4"/>
              </a:rPr>
              <a:t>a.khabay@satbayev.university</a:t>
            </a:r>
            <a:endParaRPr lang="ru-RU" dirty="0"/>
          </a:p>
        </p:txBody>
      </p:sp>
    </p:spTree>
    <p:extLst>
      <p:ext uri="{BB962C8B-B14F-4D97-AF65-F5344CB8AC3E}">
        <p14:creationId xmlns:p14="http://schemas.microsoft.com/office/powerpoint/2010/main" val="399784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9709" y="0"/>
            <a:ext cx="7886700" cy="1325563"/>
          </a:xfrm>
        </p:spPr>
        <p:txBody>
          <a:bodyPr>
            <a:normAutofit/>
          </a:bodyPr>
          <a:lstStyle/>
          <a:p>
            <a:r>
              <a:rPr lang="ru-RU" sz="2400" b="1" dirty="0">
                <a:solidFill>
                  <a:schemeClr val="bg1"/>
                </a:solidFill>
              </a:rPr>
              <a:t>Способы построения виртуальных сетей можно разбить на несколько основных схем:</a:t>
            </a:r>
          </a:p>
        </p:txBody>
      </p:sp>
      <p:sp>
        <p:nvSpPr>
          <p:cNvPr id="4" name="Прямоугольник 3"/>
          <p:cNvSpPr/>
          <p:nvPr/>
        </p:nvSpPr>
        <p:spPr>
          <a:xfrm>
            <a:off x="231820" y="1325563"/>
            <a:ext cx="8590208" cy="1015663"/>
          </a:xfrm>
          <a:prstGeom prst="rect">
            <a:avLst/>
          </a:prstGeom>
        </p:spPr>
        <p:txBody>
          <a:bodyPr wrap="square">
            <a:spAutoFit/>
          </a:bodyPr>
          <a:lstStyle/>
          <a:p>
            <a:pPr algn="just"/>
            <a:r>
              <a:rPr lang="ru-RU" sz="2000" b="1" i="1" dirty="0"/>
              <a:t>Группировка портов коммутатора </a:t>
            </a:r>
            <a:r>
              <a:rPr lang="ru-RU" sz="2000" dirty="0"/>
              <a:t>является одним из наиболее простых способов образования виртуальных </a:t>
            </a:r>
            <a:r>
              <a:rPr lang="ru-RU" sz="2000" dirty="0" smtClean="0"/>
              <a:t>сетей. К </a:t>
            </a:r>
            <a:r>
              <a:rPr lang="ru-RU" sz="2000" dirty="0"/>
              <a:t>каждому порту коммутатора приписывается номер виртуальной </a:t>
            </a:r>
            <a:r>
              <a:rPr lang="ru-RU" sz="2000" dirty="0" smtClean="0"/>
              <a:t>сети.</a:t>
            </a:r>
            <a:endParaRPr lang="ru-RU" sz="2000" dirty="0"/>
          </a:p>
        </p:txBody>
      </p:sp>
      <p:sp>
        <p:nvSpPr>
          <p:cNvPr id="5" name="Прямоугольник 4"/>
          <p:cNvSpPr/>
          <p:nvPr/>
        </p:nvSpPr>
        <p:spPr>
          <a:xfrm>
            <a:off x="231820" y="2341226"/>
            <a:ext cx="8693239" cy="1631216"/>
          </a:xfrm>
          <a:prstGeom prst="rect">
            <a:avLst/>
          </a:prstGeom>
        </p:spPr>
        <p:txBody>
          <a:bodyPr wrap="square">
            <a:spAutoFit/>
          </a:bodyPr>
          <a:lstStyle/>
          <a:p>
            <a:pPr algn="just"/>
            <a:r>
              <a:rPr lang="ru-RU" sz="2000" b="1" i="1" dirty="0"/>
              <a:t>Группировка </a:t>
            </a:r>
            <a:r>
              <a:rPr lang="ru-RU" sz="2000" b="1" i="1" dirty="0" smtClean="0"/>
              <a:t>МАС-адресов</a:t>
            </a:r>
            <a:r>
              <a:rPr lang="ru-RU" sz="2000" b="1" i="1" dirty="0"/>
              <a:t>. </a:t>
            </a:r>
            <a:r>
              <a:rPr lang="ru-RU" sz="2000" dirty="0"/>
              <a:t>Нужно помечать номерами виртуальных сетей все МАС-адреса, имеющиеся в таблицах каждого коммутатора, а это кропотливая работа, сопоставимая с программированием в машинных кодах. Коммутаторы поддерживают этот способ, но он пригоден только для небольших сетей</a:t>
            </a:r>
            <a:r>
              <a:rPr lang="ru-RU" dirty="0"/>
              <a:t>.</a:t>
            </a:r>
          </a:p>
        </p:txBody>
      </p:sp>
      <p:sp>
        <p:nvSpPr>
          <p:cNvPr id="6" name="Прямоугольник 5"/>
          <p:cNvSpPr/>
          <p:nvPr/>
        </p:nvSpPr>
        <p:spPr>
          <a:xfrm>
            <a:off x="122349" y="3965312"/>
            <a:ext cx="8912180" cy="2862322"/>
          </a:xfrm>
          <a:prstGeom prst="rect">
            <a:avLst/>
          </a:prstGeom>
        </p:spPr>
        <p:txBody>
          <a:bodyPr wrap="square">
            <a:spAutoFit/>
          </a:bodyPr>
          <a:lstStyle/>
          <a:p>
            <a:pPr algn="just"/>
            <a:r>
              <a:rPr lang="ru-RU" sz="2000" b="1" i="1" dirty="0"/>
              <a:t>Группировка протоколов сетевого уровня </a:t>
            </a:r>
            <a:r>
              <a:rPr lang="ru-RU" sz="2000" i="1" dirty="0"/>
              <a:t>не предназначена для последующего объединения виртуальных сетей с помощью маршрутизаторо</a:t>
            </a:r>
            <a:r>
              <a:rPr lang="ru-RU" sz="2000" dirty="0"/>
              <a:t>в. Этот способ отделяет трафик одного сетевого протокола от другого для предоставления определенного качества обслуживания или направления пакетов разных протоколов по разным каналам коммутируемой сети. Последние два способа объединяет то, что они используют специальное поле для хранения номера виртуальной сети в самом кадре. Это позволяет сохранять значение метки VLAN при перемещении кадров от одного коммутатора к другому.</a:t>
            </a:r>
          </a:p>
        </p:txBody>
      </p:sp>
    </p:spTree>
    <p:extLst>
      <p:ext uri="{BB962C8B-B14F-4D97-AF65-F5344CB8AC3E}">
        <p14:creationId xmlns:p14="http://schemas.microsoft.com/office/powerpoint/2010/main" val="2515173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85987" y="323999"/>
            <a:ext cx="8558013" cy="830997"/>
          </a:xfrm>
          <a:prstGeom prst="rect">
            <a:avLst/>
          </a:prstGeom>
        </p:spPr>
        <p:txBody>
          <a:bodyPr wrap="square">
            <a:spAutoFit/>
          </a:bodyPr>
          <a:lstStyle/>
          <a:p>
            <a:r>
              <a:rPr lang="ru-RU" sz="2400" b="1" dirty="0">
                <a:solidFill>
                  <a:schemeClr val="bg1"/>
                </a:solidFill>
              </a:rPr>
              <a:t>Способы построения виртуальных сетей можно разбить на несколько основных схем:</a:t>
            </a:r>
          </a:p>
        </p:txBody>
      </p:sp>
      <p:sp>
        <p:nvSpPr>
          <p:cNvPr id="4" name="Прямоугольник 3"/>
          <p:cNvSpPr/>
          <p:nvPr/>
        </p:nvSpPr>
        <p:spPr>
          <a:xfrm>
            <a:off x="135227" y="1318839"/>
            <a:ext cx="8776954" cy="707886"/>
          </a:xfrm>
          <a:prstGeom prst="rect">
            <a:avLst/>
          </a:prstGeom>
        </p:spPr>
        <p:txBody>
          <a:bodyPr wrap="square">
            <a:spAutoFit/>
          </a:bodyPr>
          <a:lstStyle/>
          <a:p>
            <a:r>
              <a:rPr lang="ru-RU" sz="2000" b="1" i="1" dirty="0"/>
              <a:t>Использование номеров VCI/VPI технологии АТМ </a:t>
            </a:r>
            <a:r>
              <a:rPr lang="ru-RU" sz="2000" dirty="0"/>
              <a:t>применяется при передаче кадров локальных сетей через коммутаторы АТМ. </a:t>
            </a:r>
          </a:p>
        </p:txBody>
      </p:sp>
      <p:sp>
        <p:nvSpPr>
          <p:cNvPr id="5" name="Прямоугольник 4"/>
          <p:cNvSpPr/>
          <p:nvPr/>
        </p:nvSpPr>
        <p:spPr>
          <a:xfrm>
            <a:off x="135227" y="2026725"/>
            <a:ext cx="8667482" cy="1015663"/>
          </a:xfrm>
          <a:prstGeom prst="rect">
            <a:avLst/>
          </a:prstGeom>
        </p:spPr>
        <p:txBody>
          <a:bodyPr wrap="square">
            <a:spAutoFit/>
          </a:bodyPr>
          <a:lstStyle/>
          <a:p>
            <a:pPr algn="just"/>
            <a:r>
              <a:rPr lang="ru-RU" sz="2000" b="1" i="1" dirty="0"/>
              <a:t>Добавление к кадрам канального уровня меток виртуальных сетей </a:t>
            </a:r>
            <a:r>
              <a:rPr lang="ru-RU" sz="2000" dirty="0"/>
              <a:t>является наиболее универсальным и надежным способом сохранения информации о номере VLAN при передаче кадров между коммутаторами. </a:t>
            </a:r>
          </a:p>
        </p:txBody>
      </p:sp>
      <p:sp>
        <p:nvSpPr>
          <p:cNvPr id="6" name="Прямоугольник 5"/>
          <p:cNvSpPr/>
          <p:nvPr/>
        </p:nvSpPr>
        <p:spPr>
          <a:xfrm>
            <a:off x="135227" y="3285615"/>
            <a:ext cx="8519374" cy="2246769"/>
          </a:xfrm>
          <a:prstGeom prst="rect">
            <a:avLst/>
          </a:prstGeom>
        </p:spPr>
        <p:txBody>
          <a:bodyPr wrap="square">
            <a:spAutoFit/>
          </a:bodyPr>
          <a:lstStyle/>
          <a:p>
            <a:pPr algn="just"/>
            <a:r>
              <a:rPr lang="ru-RU" sz="2000" dirty="0"/>
              <a:t>Настраивать VLAN-ы можно только на </a:t>
            </a:r>
            <a:r>
              <a:rPr lang="ru-RU" sz="2000" i="1" dirty="0"/>
              <a:t>управляемых коммутаторах</a:t>
            </a:r>
            <a:r>
              <a:rPr lang="ru-RU" sz="2000" dirty="0"/>
              <a:t>, к которым можно подключиться через консоли или удаленно с помощью протоколов, например, </a:t>
            </a:r>
            <a:r>
              <a:rPr lang="ru-RU" sz="2000" dirty="0" err="1"/>
              <a:t>telnet</a:t>
            </a:r>
            <a:r>
              <a:rPr lang="ru-RU" sz="2000" dirty="0"/>
              <a:t>, специализированного программного обеспечения, специализированного интерфейса. </a:t>
            </a:r>
          </a:p>
          <a:p>
            <a:pPr algn="just"/>
            <a:r>
              <a:rPr lang="ru-RU" sz="2000" u="sng" dirty="0"/>
              <a:t>У коммутатора может быть два типа портов</a:t>
            </a:r>
            <a:r>
              <a:rPr lang="ru-RU" sz="2000" dirty="0"/>
              <a:t>: </a:t>
            </a:r>
            <a:r>
              <a:rPr lang="ru-RU" sz="2000" b="1" i="1" dirty="0" err="1"/>
              <a:t>AccessPort</a:t>
            </a:r>
            <a:r>
              <a:rPr lang="ru-RU" sz="2000" b="1" i="1" dirty="0"/>
              <a:t> (AP) и  </a:t>
            </a:r>
            <a:r>
              <a:rPr lang="ru-RU" sz="2000" b="1" i="1" dirty="0" err="1"/>
              <a:t>TrunkPort</a:t>
            </a:r>
            <a:r>
              <a:rPr lang="ru-RU" sz="2000" b="1" i="1" dirty="0"/>
              <a:t> (TP). </a:t>
            </a:r>
            <a:r>
              <a:rPr lang="ru-RU" sz="2000" dirty="0"/>
              <a:t>АР – для подключения конечных устройств (ПК, ноутбуки и т.п.), ТР – исключительно для соединения между коммутаторами.</a:t>
            </a:r>
          </a:p>
        </p:txBody>
      </p:sp>
    </p:spTree>
    <p:extLst>
      <p:ext uri="{BB962C8B-B14F-4D97-AF65-F5344CB8AC3E}">
        <p14:creationId xmlns:p14="http://schemas.microsoft.com/office/powerpoint/2010/main" val="2863080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9709" y="1"/>
            <a:ext cx="7886700" cy="1146220"/>
          </a:xfrm>
        </p:spPr>
        <p:txBody>
          <a:bodyPr>
            <a:normAutofit/>
          </a:bodyPr>
          <a:lstStyle/>
          <a:p>
            <a:r>
              <a:rPr lang="ru-RU" sz="2800" b="1" dirty="0">
                <a:solidFill>
                  <a:schemeClr val="bg1"/>
                </a:solidFill>
              </a:rPr>
              <a:t>Создание сети VLAN при нескольких коммутаторах и магистральном соединении</a:t>
            </a:r>
          </a:p>
        </p:txBody>
      </p:sp>
      <p:sp>
        <p:nvSpPr>
          <p:cNvPr id="4" name="Прямоугольник 3"/>
          <p:cNvSpPr/>
          <p:nvPr/>
        </p:nvSpPr>
        <p:spPr>
          <a:xfrm>
            <a:off x="270456" y="1146221"/>
            <a:ext cx="8706119" cy="2246769"/>
          </a:xfrm>
          <a:prstGeom prst="rect">
            <a:avLst/>
          </a:prstGeom>
        </p:spPr>
        <p:txBody>
          <a:bodyPr wrap="square">
            <a:spAutoFit/>
          </a:bodyPr>
          <a:lstStyle/>
          <a:p>
            <a:pPr algn="just"/>
            <a:r>
              <a:rPr lang="ru-RU" sz="2000" dirty="0"/>
              <a:t>Магистральное соединение VLAN подразумевает использование коммутаторами процесса </a:t>
            </a:r>
            <a:r>
              <a:rPr lang="ru-RU" sz="2000" b="1" i="1" dirty="0"/>
              <a:t>назначения тегов VLAN (VLAN </a:t>
            </a:r>
            <a:r>
              <a:rPr lang="ru-RU" sz="2000" b="1" i="1" dirty="0" err="1"/>
              <a:t>tagging</a:t>
            </a:r>
            <a:r>
              <a:rPr lang="ru-RU" sz="2000" b="1" i="1" dirty="0"/>
              <a:t>), </a:t>
            </a:r>
            <a:r>
              <a:rPr lang="ru-RU" sz="2000" dirty="0"/>
              <a:t>когда передающий коммутатор добавляет к фрейму другой заголовок перед его передачей по магистральному каналу. Этот дополнительный заголовок включает поле идентификатора VLAN (VLAN ID), позволяющего передающему коммутатору ассоциировать фрейм с конкретной сетью VLAN, а получающему коммутатору узнать, к какой именно VLAN принадлежит данный фрейм.</a:t>
            </a:r>
          </a:p>
        </p:txBody>
      </p:sp>
      <p:pic>
        <p:nvPicPr>
          <p:cNvPr id="5" name="Рисунок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067" y="3502261"/>
            <a:ext cx="6800046" cy="2293231"/>
          </a:xfrm>
          <a:prstGeom prst="rect">
            <a:avLst/>
          </a:prstGeom>
          <a:noFill/>
          <a:ln>
            <a:noFill/>
          </a:ln>
        </p:spPr>
      </p:pic>
      <p:sp>
        <p:nvSpPr>
          <p:cNvPr id="6" name="Прямоугольник 5"/>
          <p:cNvSpPr/>
          <p:nvPr/>
        </p:nvSpPr>
        <p:spPr>
          <a:xfrm>
            <a:off x="656823" y="5793554"/>
            <a:ext cx="8139447" cy="646331"/>
          </a:xfrm>
          <a:prstGeom prst="rect">
            <a:avLst/>
          </a:prstGeom>
        </p:spPr>
        <p:txBody>
          <a:bodyPr wrap="square">
            <a:spAutoFit/>
          </a:bodyPr>
          <a:lstStyle/>
          <a:p>
            <a:pPr algn="ctr"/>
            <a:r>
              <a:rPr lang="ru-RU" dirty="0"/>
              <a:t>Сети VLAN при наличии нескольких</a:t>
            </a:r>
          </a:p>
          <a:p>
            <a:pPr algn="ctr"/>
            <a:r>
              <a:rPr lang="ru-RU" dirty="0"/>
              <a:t>коммутаторов, но </a:t>
            </a:r>
            <a:r>
              <a:rPr lang="ru-RU" i="1" dirty="0"/>
              <a:t>без магистрального соединения</a:t>
            </a:r>
          </a:p>
        </p:txBody>
      </p:sp>
    </p:spTree>
    <p:extLst>
      <p:ext uri="{BB962C8B-B14F-4D97-AF65-F5344CB8AC3E}">
        <p14:creationId xmlns:p14="http://schemas.microsoft.com/office/powerpoint/2010/main" val="4052299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9709" y="1"/>
            <a:ext cx="7886700" cy="1210614"/>
          </a:xfrm>
        </p:spPr>
        <p:txBody>
          <a:bodyPr>
            <a:normAutofit/>
          </a:bodyPr>
          <a:lstStyle/>
          <a:p>
            <a:pPr algn="just"/>
            <a:r>
              <a:rPr lang="ru-RU" sz="2400" b="1" dirty="0">
                <a:solidFill>
                  <a:schemeClr val="bg1"/>
                </a:solidFill>
              </a:rPr>
              <a:t>Создание сети VLAN при нескольких коммутаторах и магистральном соединении. Концепции назначения тегов </a:t>
            </a:r>
            <a:r>
              <a:rPr lang="en-US" sz="2400" b="1" dirty="0">
                <a:solidFill>
                  <a:schemeClr val="bg1"/>
                </a:solidFill>
              </a:rPr>
              <a:t>VLAN</a:t>
            </a:r>
            <a:endParaRPr lang="ru-RU" sz="2400" b="1" dirty="0">
              <a:solidFill>
                <a:schemeClr val="bg1"/>
              </a:solidFill>
            </a:endParaRPr>
          </a:p>
        </p:txBody>
      </p:sp>
      <p:sp>
        <p:nvSpPr>
          <p:cNvPr id="4" name="Прямоугольник 3"/>
          <p:cNvSpPr/>
          <p:nvPr/>
        </p:nvSpPr>
        <p:spPr>
          <a:xfrm>
            <a:off x="283335" y="1109403"/>
            <a:ext cx="8770513" cy="1015663"/>
          </a:xfrm>
          <a:prstGeom prst="rect">
            <a:avLst/>
          </a:prstGeom>
        </p:spPr>
        <p:txBody>
          <a:bodyPr wrap="square">
            <a:spAutoFit/>
          </a:bodyPr>
          <a:lstStyle/>
          <a:p>
            <a:r>
              <a:rPr lang="ru-RU" sz="2000" dirty="0"/>
              <a:t>Магистральное соединение VLAN создает между коммутаторами один канал связи, способный поддерживать столько сетей VLAN, сколько необходимо. Коммутаторы рассматривают магистральный канал как часть всех VLAN. </a:t>
            </a:r>
          </a:p>
        </p:txBody>
      </p:sp>
      <p:pic>
        <p:nvPicPr>
          <p:cNvPr id="5" name="Рисунок 4"/>
          <p:cNvPicPr/>
          <p:nvPr/>
        </p:nvPicPr>
        <p:blipFill>
          <a:blip r:embed="rId2"/>
          <a:stretch>
            <a:fillRect/>
          </a:stretch>
        </p:blipFill>
        <p:spPr>
          <a:xfrm>
            <a:off x="1493949" y="2125066"/>
            <a:ext cx="6349283" cy="3192141"/>
          </a:xfrm>
          <a:prstGeom prst="rect">
            <a:avLst/>
          </a:prstGeom>
        </p:spPr>
      </p:pic>
      <p:sp>
        <p:nvSpPr>
          <p:cNvPr id="6" name="Прямоугольник 5"/>
          <p:cNvSpPr/>
          <p:nvPr/>
        </p:nvSpPr>
        <p:spPr>
          <a:xfrm>
            <a:off x="605306" y="5581746"/>
            <a:ext cx="8268237" cy="923330"/>
          </a:xfrm>
          <a:prstGeom prst="rect">
            <a:avLst/>
          </a:prstGeom>
        </p:spPr>
        <p:txBody>
          <a:bodyPr wrap="square">
            <a:spAutoFit/>
          </a:bodyPr>
          <a:lstStyle/>
          <a:p>
            <a:pPr algn="ctr"/>
            <a:r>
              <a:rPr lang="ru-RU" dirty="0"/>
              <a:t>Сети VLAN с несколькими коммутаторами</a:t>
            </a:r>
          </a:p>
          <a:p>
            <a:pPr algn="ctr"/>
            <a:r>
              <a:rPr lang="ru-RU" dirty="0"/>
              <a:t>и магистральным соединением</a:t>
            </a:r>
          </a:p>
          <a:p>
            <a:endParaRPr lang="ru-RU" dirty="0"/>
          </a:p>
        </p:txBody>
      </p:sp>
    </p:spTree>
    <p:extLst>
      <p:ext uri="{BB962C8B-B14F-4D97-AF65-F5344CB8AC3E}">
        <p14:creationId xmlns:p14="http://schemas.microsoft.com/office/powerpoint/2010/main" val="875564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a:blip r:embed="rId2"/>
          <a:stretch>
            <a:fillRect/>
          </a:stretch>
        </p:blipFill>
        <p:spPr>
          <a:xfrm>
            <a:off x="1171977" y="1591629"/>
            <a:ext cx="7083379" cy="3431132"/>
          </a:xfrm>
          <a:prstGeom prst="rect">
            <a:avLst/>
          </a:prstGeom>
        </p:spPr>
      </p:pic>
      <p:sp>
        <p:nvSpPr>
          <p:cNvPr id="5" name="Прямоугольник 4"/>
          <p:cNvSpPr/>
          <p:nvPr/>
        </p:nvSpPr>
        <p:spPr>
          <a:xfrm>
            <a:off x="566670" y="5501306"/>
            <a:ext cx="8358389" cy="369332"/>
          </a:xfrm>
          <a:prstGeom prst="rect">
            <a:avLst/>
          </a:prstGeom>
        </p:spPr>
        <p:txBody>
          <a:bodyPr wrap="square">
            <a:spAutoFit/>
          </a:bodyPr>
          <a:lstStyle/>
          <a:p>
            <a:pPr algn="ctr"/>
            <a:r>
              <a:rPr lang="ru-RU" dirty="0"/>
              <a:t>Магистральное соединение VLAN между двумя коммутаторами</a:t>
            </a:r>
          </a:p>
        </p:txBody>
      </p:sp>
    </p:spTree>
    <p:extLst>
      <p:ext uri="{BB962C8B-B14F-4D97-AF65-F5344CB8AC3E}">
        <p14:creationId xmlns:p14="http://schemas.microsoft.com/office/powerpoint/2010/main" val="2921828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6678" y="1"/>
            <a:ext cx="7886700" cy="1120462"/>
          </a:xfrm>
        </p:spPr>
        <p:txBody>
          <a:bodyPr>
            <a:normAutofit/>
          </a:bodyPr>
          <a:lstStyle/>
          <a:p>
            <a:r>
              <a:rPr lang="ru-RU" sz="2800" b="1" dirty="0">
                <a:solidFill>
                  <a:schemeClr val="bg1"/>
                </a:solidFill>
              </a:rPr>
              <a:t>Маршрутизация пакетов между сетями VLAN с использованием маршрутизатора</a:t>
            </a:r>
          </a:p>
        </p:txBody>
      </p:sp>
      <p:pic>
        <p:nvPicPr>
          <p:cNvPr id="3" name="Рисунок 2"/>
          <p:cNvPicPr/>
          <p:nvPr/>
        </p:nvPicPr>
        <p:blipFill>
          <a:blip r:embed="rId2"/>
          <a:stretch>
            <a:fillRect/>
          </a:stretch>
        </p:blipFill>
        <p:spPr>
          <a:xfrm>
            <a:off x="862885" y="1753938"/>
            <a:ext cx="7431109" cy="2264270"/>
          </a:xfrm>
          <a:prstGeom prst="rect">
            <a:avLst/>
          </a:prstGeom>
        </p:spPr>
      </p:pic>
      <p:sp>
        <p:nvSpPr>
          <p:cNvPr id="4" name="Прямоугольник 3"/>
          <p:cNvSpPr/>
          <p:nvPr/>
        </p:nvSpPr>
        <p:spPr>
          <a:xfrm>
            <a:off x="656823" y="4803818"/>
            <a:ext cx="7637171" cy="646331"/>
          </a:xfrm>
          <a:prstGeom prst="rect">
            <a:avLst/>
          </a:prstGeom>
        </p:spPr>
        <p:txBody>
          <a:bodyPr wrap="square">
            <a:spAutoFit/>
          </a:bodyPr>
          <a:lstStyle/>
          <a:p>
            <a:pPr algn="ctr"/>
            <a:r>
              <a:rPr lang="ru-RU" dirty="0"/>
              <a:t>Маршрутизация на коммутаторах между двумя</a:t>
            </a:r>
          </a:p>
          <a:p>
            <a:pPr algn="ctr"/>
            <a:r>
              <a:rPr lang="ru-RU" dirty="0"/>
              <a:t>физически отделенными сетями VLAN</a:t>
            </a:r>
          </a:p>
        </p:txBody>
      </p:sp>
    </p:spTree>
    <p:extLst>
      <p:ext uri="{BB962C8B-B14F-4D97-AF65-F5344CB8AC3E}">
        <p14:creationId xmlns:p14="http://schemas.microsoft.com/office/powerpoint/2010/main" val="3747194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5315" y="270458"/>
            <a:ext cx="7886700" cy="965914"/>
          </a:xfrm>
        </p:spPr>
        <p:txBody>
          <a:bodyPr>
            <a:normAutofit fontScale="90000"/>
          </a:bodyPr>
          <a:lstStyle/>
          <a:p>
            <a:r>
              <a:rPr lang="ru-RU" sz="3100" b="1" dirty="0">
                <a:solidFill>
                  <a:schemeClr val="bg1"/>
                </a:solidFill>
              </a:rPr>
              <a:t>Маршрутизация между двумя сетями VLAN на двух физических интерфейсах</a:t>
            </a:r>
            <a:r>
              <a:rPr lang="ru-RU" sz="2400" dirty="0"/>
              <a:t/>
            </a:r>
            <a:br>
              <a:rPr lang="ru-RU" sz="2400" dirty="0"/>
            </a:br>
            <a:r>
              <a:rPr lang="ru-RU" sz="2400" dirty="0"/>
              <a:t/>
            </a:r>
            <a:br>
              <a:rPr lang="ru-RU" sz="2400" dirty="0"/>
            </a:br>
            <a:endParaRPr lang="ru-RU" sz="2400" dirty="0"/>
          </a:p>
        </p:txBody>
      </p:sp>
      <p:pic>
        <p:nvPicPr>
          <p:cNvPr id="3" name="Рисунок 2"/>
          <p:cNvPicPr/>
          <p:nvPr/>
        </p:nvPicPr>
        <p:blipFill>
          <a:blip r:embed="rId2"/>
          <a:stretch>
            <a:fillRect/>
          </a:stretch>
        </p:blipFill>
        <p:spPr>
          <a:xfrm>
            <a:off x="785611" y="1764406"/>
            <a:ext cx="7250806" cy="4069724"/>
          </a:xfrm>
          <a:prstGeom prst="rect">
            <a:avLst/>
          </a:prstGeom>
        </p:spPr>
      </p:pic>
    </p:spTree>
    <p:extLst>
      <p:ext uri="{BB962C8B-B14F-4D97-AF65-F5344CB8AC3E}">
        <p14:creationId xmlns:p14="http://schemas.microsoft.com/office/powerpoint/2010/main" val="3950370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6677" y="103032"/>
            <a:ext cx="8734291" cy="965914"/>
          </a:xfrm>
        </p:spPr>
        <p:txBody>
          <a:bodyPr>
            <a:normAutofit fontScale="90000"/>
          </a:bodyPr>
          <a:lstStyle/>
          <a:p>
            <a:pPr algn="just"/>
            <a:r>
              <a:rPr lang="ru-RU" sz="2400" dirty="0"/>
              <a:t/>
            </a:r>
            <a:br>
              <a:rPr lang="ru-RU" sz="2400" dirty="0"/>
            </a:br>
            <a:r>
              <a:rPr lang="ru-RU" sz="2400" dirty="0"/>
              <a:t/>
            </a:r>
            <a:br>
              <a:rPr lang="ru-RU" sz="2400" dirty="0"/>
            </a:br>
            <a:r>
              <a:rPr lang="ru-RU" sz="2700" b="1" dirty="0">
                <a:solidFill>
                  <a:schemeClr val="bg1"/>
                </a:solidFill>
              </a:rPr>
              <a:t>Маршрутизация между двумя сетями VLAN</a:t>
            </a:r>
            <a:br>
              <a:rPr lang="ru-RU" sz="2700" b="1" dirty="0">
                <a:solidFill>
                  <a:schemeClr val="bg1"/>
                </a:solidFill>
              </a:rPr>
            </a:br>
            <a:r>
              <a:rPr lang="ru-RU" sz="2700" b="1" dirty="0">
                <a:solidFill>
                  <a:schemeClr val="bg1"/>
                </a:solidFill>
              </a:rPr>
              <a:t>с использованием магистрального канала на маршрутизаторе</a:t>
            </a:r>
            <a:r>
              <a:rPr lang="ru-RU" sz="2400" dirty="0"/>
              <a:t/>
            </a:r>
            <a:br>
              <a:rPr lang="ru-RU" sz="2400" dirty="0"/>
            </a:br>
            <a:endParaRPr lang="ru-RU" sz="2400" dirty="0"/>
          </a:p>
        </p:txBody>
      </p:sp>
      <p:pic>
        <p:nvPicPr>
          <p:cNvPr id="5" name="Рисунок 4"/>
          <p:cNvPicPr/>
          <p:nvPr/>
        </p:nvPicPr>
        <p:blipFill>
          <a:blip r:embed="rId2"/>
          <a:stretch>
            <a:fillRect/>
          </a:stretch>
        </p:blipFill>
        <p:spPr>
          <a:xfrm>
            <a:off x="901521" y="2009103"/>
            <a:ext cx="7289442" cy="3928057"/>
          </a:xfrm>
          <a:prstGeom prst="rect">
            <a:avLst/>
          </a:prstGeom>
        </p:spPr>
      </p:pic>
    </p:spTree>
    <p:extLst>
      <p:ext uri="{BB962C8B-B14F-4D97-AF65-F5344CB8AC3E}">
        <p14:creationId xmlns:p14="http://schemas.microsoft.com/office/powerpoint/2010/main" val="424271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3910" y="320130"/>
            <a:ext cx="7886700" cy="551058"/>
          </a:xfrm>
        </p:spPr>
        <p:txBody>
          <a:bodyPr>
            <a:noAutofit/>
          </a:bodyPr>
          <a:lstStyle/>
          <a:p>
            <a:r>
              <a:rPr lang="ru-RU" sz="2000" b="1" dirty="0" smtClean="0">
                <a:solidFill>
                  <a:schemeClr val="bg1"/>
                </a:solidFill>
                <a:latin typeface="Times New Roman" pitchFamily="18" charset="0"/>
                <a:cs typeface="Times New Roman" pitchFamily="18" charset="0"/>
              </a:rPr>
              <a:t>Содержание</a:t>
            </a:r>
            <a:endParaRPr lang="ru-RU" sz="2000" b="1" dirty="0">
              <a:solidFill>
                <a:schemeClr val="bg1"/>
              </a:solidFill>
              <a:latin typeface="Times New Roman" pitchFamily="18" charset="0"/>
              <a:cs typeface="Times New Roman" pitchFamily="18" charset="0"/>
            </a:endParaRPr>
          </a:p>
        </p:txBody>
      </p:sp>
      <p:sp>
        <p:nvSpPr>
          <p:cNvPr id="41" name="Прямоугольник 40"/>
          <p:cNvSpPr/>
          <p:nvPr/>
        </p:nvSpPr>
        <p:spPr>
          <a:xfrm>
            <a:off x="303910" y="1527274"/>
            <a:ext cx="8307430" cy="2554545"/>
          </a:xfrm>
          <a:prstGeom prst="rect">
            <a:avLst/>
          </a:prstGeom>
        </p:spPr>
        <p:txBody>
          <a:bodyPr wrap="square">
            <a:spAutoFit/>
          </a:bodyPr>
          <a:lstStyle/>
          <a:p>
            <a:pPr marL="457200" indent="-457200" algn="just">
              <a:buFontTx/>
              <a:buAutoNum type="arabicPeriod"/>
            </a:pPr>
            <a:r>
              <a:rPr lang="ru-RU" sz="2000" b="1" dirty="0" smtClean="0"/>
              <a:t>Виртуальная локальная сеть. </a:t>
            </a:r>
          </a:p>
          <a:p>
            <a:pPr marL="457200" indent="-457200" algn="just">
              <a:buFontTx/>
              <a:buAutoNum type="arabicPeriod"/>
            </a:pPr>
            <a:r>
              <a:rPr lang="ru-RU" sz="2000" b="1" dirty="0" smtClean="0"/>
              <a:t>Причины </a:t>
            </a:r>
            <a:r>
              <a:rPr lang="ru-RU" sz="2000" b="1" dirty="0"/>
              <a:t>применения сетей </a:t>
            </a:r>
            <a:r>
              <a:rPr lang="en-US" sz="2000" b="1" dirty="0" smtClean="0"/>
              <a:t>VLAN</a:t>
            </a:r>
            <a:endParaRPr lang="ru-RU" sz="2000" b="1" dirty="0" smtClean="0"/>
          </a:p>
          <a:p>
            <a:pPr marL="457200" indent="-457200" algn="just">
              <a:buAutoNum type="arabicPeriod"/>
            </a:pPr>
            <a:r>
              <a:rPr lang="ru-RU" sz="2000" b="1" dirty="0"/>
              <a:t>Способы построения виртуальных </a:t>
            </a:r>
            <a:r>
              <a:rPr lang="ru-RU" sz="2000" b="1" dirty="0" smtClean="0"/>
              <a:t>сетей</a:t>
            </a:r>
          </a:p>
          <a:p>
            <a:pPr marL="457200" indent="-457200" algn="just">
              <a:buAutoNum type="arabicPeriod"/>
            </a:pPr>
            <a:r>
              <a:rPr lang="ru-RU" sz="2000" b="1" dirty="0"/>
              <a:t>Создание сети VLAN при нескольких коммутаторах и магистральном </a:t>
            </a:r>
            <a:r>
              <a:rPr lang="ru-RU" sz="2000" b="1" dirty="0" smtClean="0"/>
              <a:t>соединении</a:t>
            </a:r>
          </a:p>
          <a:p>
            <a:pPr marL="457200" indent="-457200" algn="just">
              <a:buAutoNum type="arabicPeriod"/>
            </a:pPr>
            <a:r>
              <a:rPr lang="ru-RU" sz="2000" b="1" dirty="0"/>
              <a:t>Концепции назначения тегов </a:t>
            </a:r>
            <a:r>
              <a:rPr lang="en-US" sz="2000" b="1" dirty="0" smtClean="0"/>
              <a:t>VLAN</a:t>
            </a:r>
            <a:endParaRPr lang="ru-RU" sz="2000" b="1" dirty="0" smtClean="0"/>
          </a:p>
          <a:p>
            <a:pPr marL="457200" indent="-457200" algn="just">
              <a:buAutoNum type="arabicPeriod"/>
            </a:pPr>
            <a:r>
              <a:rPr lang="ru-RU" sz="2000" b="1" dirty="0"/>
              <a:t>Маршрутизация пакетов между сетями VLAN с использованием маршрутизатора</a:t>
            </a:r>
            <a:endParaRPr lang="ru-RU" sz="2000" b="1" dirty="0" smtClean="0"/>
          </a:p>
        </p:txBody>
      </p:sp>
    </p:spTree>
    <p:extLst>
      <p:ext uri="{BB962C8B-B14F-4D97-AF65-F5344CB8AC3E}">
        <p14:creationId xmlns:p14="http://schemas.microsoft.com/office/powerpoint/2010/main" val="2535986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3910" y="320130"/>
            <a:ext cx="7886700" cy="551058"/>
          </a:xfrm>
        </p:spPr>
        <p:txBody>
          <a:bodyPr>
            <a:noAutofit/>
          </a:bodyPr>
          <a:lstStyle/>
          <a:p>
            <a:r>
              <a:rPr lang="ru-RU" sz="2000" b="1" dirty="0" smtClean="0">
                <a:solidFill>
                  <a:schemeClr val="bg1"/>
                </a:solidFill>
                <a:latin typeface="Times New Roman" pitchFamily="18" charset="0"/>
                <a:cs typeface="Times New Roman" pitchFamily="18" charset="0"/>
              </a:rPr>
              <a:t>По завершению урока Вы будете знать:</a:t>
            </a:r>
            <a:endParaRPr lang="ru-RU" sz="2000" b="1" dirty="0">
              <a:solidFill>
                <a:schemeClr val="bg1"/>
              </a:solidFill>
              <a:latin typeface="Times New Roman" pitchFamily="18" charset="0"/>
              <a:cs typeface="Times New Roman" pitchFamily="18" charset="0"/>
            </a:endParaRPr>
          </a:p>
        </p:txBody>
      </p:sp>
      <p:sp>
        <p:nvSpPr>
          <p:cNvPr id="41" name="Прямоугольник 40"/>
          <p:cNvSpPr/>
          <p:nvPr/>
        </p:nvSpPr>
        <p:spPr>
          <a:xfrm>
            <a:off x="175120" y="1218181"/>
            <a:ext cx="8646907" cy="5816977"/>
          </a:xfrm>
          <a:prstGeom prst="rect">
            <a:avLst/>
          </a:prstGeom>
        </p:spPr>
        <p:txBody>
          <a:bodyPr wrap="square">
            <a:spAutoFit/>
          </a:bodyPr>
          <a:lstStyle/>
          <a:p>
            <a:pPr marL="457200" indent="-457200" algn="just">
              <a:buAutoNum type="arabicPeriod"/>
            </a:pPr>
            <a:r>
              <a:rPr lang="ru-RU" sz="2000" dirty="0" smtClean="0">
                <a:solidFill>
                  <a:srgbClr val="0070C0"/>
                </a:solidFill>
              </a:rPr>
              <a:t>Что такое Виртуальная </a:t>
            </a:r>
            <a:r>
              <a:rPr lang="ru-RU" sz="2000" dirty="0">
                <a:solidFill>
                  <a:srgbClr val="0070C0"/>
                </a:solidFill>
              </a:rPr>
              <a:t>локальная сеть. Создание двух широковещательных доменов с использованием одного коммутатора и сети </a:t>
            </a:r>
            <a:r>
              <a:rPr lang="ru-RU" sz="2000" dirty="0" smtClean="0">
                <a:solidFill>
                  <a:srgbClr val="0070C0"/>
                </a:solidFill>
              </a:rPr>
              <a:t>VLAN. </a:t>
            </a:r>
            <a:endParaRPr lang="ru-RU" sz="2000" dirty="0">
              <a:solidFill>
                <a:srgbClr val="0070C0"/>
              </a:solidFill>
            </a:endParaRPr>
          </a:p>
          <a:p>
            <a:pPr marL="457200" indent="-457200" algn="just">
              <a:buAutoNum type="arabicPeriod"/>
            </a:pPr>
            <a:r>
              <a:rPr lang="ru-RU" sz="2000" dirty="0">
                <a:solidFill>
                  <a:srgbClr val="0070C0"/>
                </a:solidFill>
              </a:rPr>
              <a:t>Причины применения сетей VLAN</a:t>
            </a:r>
          </a:p>
          <a:p>
            <a:pPr marL="457200" indent="-457200" algn="just">
              <a:buAutoNum type="arabicPeriod"/>
            </a:pPr>
            <a:r>
              <a:rPr lang="ru-RU" sz="2000" dirty="0">
                <a:solidFill>
                  <a:srgbClr val="0070C0"/>
                </a:solidFill>
              </a:rPr>
              <a:t>Способы построения виртуальных сетей</a:t>
            </a:r>
          </a:p>
          <a:p>
            <a:pPr marL="457200" indent="-457200" algn="just">
              <a:buAutoNum type="arabicPeriod"/>
            </a:pPr>
            <a:r>
              <a:rPr lang="ru-RU" sz="2000" dirty="0">
                <a:solidFill>
                  <a:srgbClr val="0070C0"/>
                </a:solidFill>
              </a:rPr>
              <a:t>Создание сети VLAN при нескольких коммутаторах и магистральном соединении</a:t>
            </a:r>
          </a:p>
          <a:p>
            <a:pPr marL="457200" indent="-457200" algn="just">
              <a:buAutoNum type="arabicPeriod"/>
            </a:pPr>
            <a:r>
              <a:rPr lang="ru-RU" sz="2000" dirty="0" smtClean="0">
                <a:solidFill>
                  <a:srgbClr val="0070C0"/>
                </a:solidFill>
              </a:rPr>
              <a:t>Зачем необходимы теги в </a:t>
            </a:r>
            <a:r>
              <a:rPr lang="ru-RU" sz="2000" dirty="0">
                <a:solidFill>
                  <a:srgbClr val="0070C0"/>
                </a:solidFill>
              </a:rPr>
              <a:t>VLAN</a:t>
            </a:r>
          </a:p>
          <a:p>
            <a:pPr marL="457200" indent="-457200" algn="just">
              <a:buAutoNum type="arabicPeriod"/>
            </a:pPr>
            <a:r>
              <a:rPr lang="ru-RU" sz="2000" dirty="0">
                <a:solidFill>
                  <a:srgbClr val="0070C0"/>
                </a:solidFill>
              </a:rPr>
              <a:t>Маршрутизация пакетов между сетями VLAN с использованием маршрутизатора</a:t>
            </a:r>
          </a:p>
          <a:p>
            <a:pPr algn="just"/>
            <a:endParaRPr lang="ru-RU" sz="2000" dirty="0" smtClean="0">
              <a:solidFill>
                <a:srgbClr val="0070C0"/>
              </a:solidFill>
              <a:ea typeface="Calibri" panose="020F0502020204030204" pitchFamily="34" charset="0"/>
              <a:cs typeface="Times New Roman" pitchFamily="18" charset="0"/>
            </a:endParaRPr>
          </a:p>
          <a:p>
            <a:pPr marL="457200" indent="-457200" algn="just">
              <a:buAutoNum type="arabicPeriod"/>
            </a:pPr>
            <a:endParaRPr lang="ru-RU" sz="2000" dirty="0" smtClean="0">
              <a:solidFill>
                <a:srgbClr val="0070C0"/>
              </a:solidFill>
              <a:ea typeface="Calibri" panose="020F0502020204030204" pitchFamily="34" charset="0"/>
              <a:cs typeface="Times New Roman" pitchFamily="18" charset="0"/>
            </a:endParaRPr>
          </a:p>
          <a:p>
            <a:pPr marL="457200" indent="-457200" algn="just">
              <a:buAutoNum type="arabicPeriod"/>
            </a:pPr>
            <a:endParaRPr lang="ru-RU" sz="2000" dirty="0">
              <a:solidFill>
                <a:srgbClr val="0070C0"/>
              </a:solidFill>
              <a:ea typeface="Calibri" panose="020F0502020204030204" pitchFamily="34" charset="0"/>
              <a:cs typeface="Times New Roman" pitchFamily="18" charset="0"/>
            </a:endParaRPr>
          </a:p>
          <a:p>
            <a:pPr marL="457200" indent="-457200" algn="just">
              <a:buAutoNum type="arabicPeriod"/>
            </a:pPr>
            <a:endParaRPr lang="ru-RU" sz="2400" dirty="0" smtClean="0">
              <a:solidFill>
                <a:srgbClr val="0070C0"/>
              </a:solidFill>
              <a:ea typeface="Calibri" panose="020F0502020204030204" pitchFamily="34" charset="0"/>
              <a:cs typeface="Times New Roman" pitchFamily="18" charset="0"/>
            </a:endParaRPr>
          </a:p>
          <a:p>
            <a:pPr marL="457200" indent="-457200" algn="just">
              <a:buAutoNum type="arabicPeriod"/>
            </a:pPr>
            <a:endParaRPr lang="ru-RU" sz="2400" dirty="0" smtClean="0">
              <a:solidFill>
                <a:srgbClr val="0070C0"/>
              </a:solidFill>
              <a:ea typeface="Calibri" panose="020F0502020204030204" pitchFamily="34" charset="0"/>
              <a:cs typeface="Times New Roman" pitchFamily="18" charset="0"/>
            </a:endParaRPr>
          </a:p>
          <a:p>
            <a:pPr marL="457200" indent="-457200" algn="just">
              <a:buAutoNum type="arabicPeriod"/>
            </a:pPr>
            <a:endParaRPr lang="ru-RU" sz="2400" dirty="0" smtClean="0">
              <a:solidFill>
                <a:srgbClr val="0070C0"/>
              </a:solidFill>
              <a:ea typeface="Calibri" panose="020F0502020204030204" pitchFamily="34" charset="0"/>
              <a:cs typeface="Times New Roman" pitchFamily="18" charset="0"/>
            </a:endParaRPr>
          </a:p>
          <a:p>
            <a:pPr marL="457200" indent="-457200" algn="just">
              <a:buAutoNum type="arabicPeriod"/>
            </a:pPr>
            <a:endParaRPr lang="ru-RU" sz="2400" dirty="0" smtClean="0">
              <a:solidFill>
                <a:srgbClr val="0070C0"/>
              </a:solidFill>
              <a:ea typeface="Calibri" panose="020F0502020204030204" pitchFamily="34" charset="0"/>
              <a:cs typeface="Times New Roman" pitchFamily="18" charset="0"/>
            </a:endParaRPr>
          </a:p>
          <a:p>
            <a:endParaRPr lang="ru-RU" sz="1600" b="1" dirty="0">
              <a:solidFill>
                <a:schemeClr val="accent5">
                  <a:lumMod val="75000"/>
                </a:schemeClr>
              </a:solidFill>
              <a:latin typeface="+mj-lt"/>
            </a:endParaRPr>
          </a:p>
        </p:txBody>
      </p:sp>
    </p:spTree>
    <p:extLst>
      <p:ext uri="{BB962C8B-B14F-4D97-AF65-F5344CB8AC3E}">
        <p14:creationId xmlns:p14="http://schemas.microsoft.com/office/powerpoint/2010/main" val="2605268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031" y="94668"/>
            <a:ext cx="8873544" cy="909883"/>
          </a:xfrm>
        </p:spPr>
        <p:txBody>
          <a:bodyPr>
            <a:normAutofit/>
          </a:bodyPr>
          <a:lstStyle/>
          <a:p>
            <a:r>
              <a:rPr lang="ru-RU" sz="2800" b="1" dirty="0">
                <a:solidFill>
                  <a:schemeClr val="bg1"/>
                </a:solidFill>
              </a:rPr>
              <a:t>Виртуальная локальная </a:t>
            </a:r>
            <a:r>
              <a:rPr lang="ru-RU" sz="2800" b="1" dirty="0" smtClean="0">
                <a:solidFill>
                  <a:schemeClr val="bg1"/>
                </a:solidFill>
              </a:rPr>
              <a:t>сеть </a:t>
            </a:r>
            <a:br>
              <a:rPr lang="ru-RU" sz="2800" b="1" dirty="0" smtClean="0">
                <a:solidFill>
                  <a:schemeClr val="bg1"/>
                </a:solidFill>
              </a:rPr>
            </a:br>
            <a:endParaRPr lang="ru-RU" sz="2800" b="1" dirty="0">
              <a:solidFill>
                <a:schemeClr val="bg1"/>
              </a:solidFill>
            </a:endParaRPr>
          </a:p>
        </p:txBody>
      </p:sp>
      <p:sp>
        <p:nvSpPr>
          <p:cNvPr id="3" name="Прямоугольник 2"/>
          <p:cNvSpPr/>
          <p:nvPr/>
        </p:nvSpPr>
        <p:spPr>
          <a:xfrm>
            <a:off x="309093" y="1247902"/>
            <a:ext cx="8577329" cy="2554545"/>
          </a:xfrm>
          <a:prstGeom prst="rect">
            <a:avLst/>
          </a:prstGeom>
        </p:spPr>
        <p:txBody>
          <a:bodyPr wrap="square">
            <a:spAutoFit/>
          </a:bodyPr>
          <a:lstStyle/>
          <a:p>
            <a:pPr algn="just"/>
            <a:r>
              <a:rPr lang="ru-RU" sz="2000" dirty="0"/>
              <a:t>Коммутаторы (</a:t>
            </a:r>
            <a:r>
              <a:rPr lang="ru-RU" sz="2000" i="1" dirty="0"/>
              <a:t>имеются в виду классические коммутаторы второго уровня</a:t>
            </a:r>
            <a:r>
              <a:rPr lang="ru-RU" sz="2000" dirty="0"/>
              <a:t>) могут повысить пропускную способность сети, но не могут создать надежные барьеры на пути ошибочного и нежелательного трафика. </a:t>
            </a:r>
            <a:endParaRPr lang="ru-RU" sz="2000" dirty="0" smtClean="0"/>
          </a:p>
          <a:p>
            <a:pPr algn="just"/>
            <a:r>
              <a:rPr lang="ru-RU" sz="2000" dirty="0" err="1"/>
              <a:t>Широковешательный</a:t>
            </a:r>
            <a:r>
              <a:rPr lang="ru-RU" sz="2000" dirty="0"/>
              <a:t> домен локальной сети объединяет все устройства, подключенные к сети таким образом, что, когда любое из устройств посылает широковещательный фрейм, все остальные устройства получают его копию. Таким образом, </a:t>
            </a:r>
            <a:r>
              <a:rPr lang="ru-RU" sz="2000" b="1" i="1" dirty="0" smtClean="0"/>
              <a:t>локальная </a:t>
            </a:r>
            <a:r>
              <a:rPr lang="ru-RU" sz="2000" b="1" i="1" dirty="0"/>
              <a:t>сеть и </a:t>
            </a:r>
            <a:r>
              <a:rPr lang="ru-RU" sz="2000" b="1" i="1" dirty="0" err="1"/>
              <a:t>широковешательный</a:t>
            </a:r>
            <a:r>
              <a:rPr lang="ru-RU" sz="2000" b="1" i="1" dirty="0"/>
              <a:t> домен - это одно и то же.</a:t>
            </a:r>
          </a:p>
        </p:txBody>
      </p:sp>
      <p:pic>
        <p:nvPicPr>
          <p:cNvPr id="4" name="Рисунок 3"/>
          <p:cNvPicPr/>
          <p:nvPr/>
        </p:nvPicPr>
        <p:blipFill>
          <a:blip r:embed="rId2"/>
          <a:stretch>
            <a:fillRect/>
          </a:stretch>
        </p:blipFill>
        <p:spPr>
          <a:xfrm>
            <a:off x="695459" y="4045797"/>
            <a:ext cx="7431109" cy="1517875"/>
          </a:xfrm>
          <a:prstGeom prst="rect">
            <a:avLst/>
          </a:prstGeom>
        </p:spPr>
      </p:pic>
      <p:sp>
        <p:nvSpPr>
          <p:cNvPr id="5" name="Прямоугольник 4"/>
          <p:cNvSpPr/>
          <p:nvPr/>
        </p:nvSpPr>
        <p:spPr>
          <a:xfrm>
            <a:off x="309093" y="5807022"/>
            <a:ext cx="8667482" cy="646331"/>
          </a:xfrm>
          <a:prstGeom prst="rect">
            <a:avLst/>
          </a:prstGeom>
        </p:spPr>
        <p:txBody>
          <a:bodyPr wrap="square">
            <a:spAutoFit/>
          </a:bodyPr>
          <a:lstStyle/>
          <a:p>
            <a:pPr algn="ctr"/>
            <a:r>
              <a:rPr lang="ru-RU" dirty="0"/>
              <a:t>Создание двух широковещательных доменов</a:t>
            </a:r>
          </a:p>
          <a:p>
            <a:pPr algn="ctr"/>
            <a:r>
              <a:rPr lang="ru-RU" dirty="0"/>
              <a:t>с двумя физическими коммутаторами и без сетей VLAN</a:t>
            </a:r>
          </a:p>
        </p:txBody>
      </p:sp>
    </p:spTree>
    <p:extLst>
      <p:ext uri="{BB962C8B-B14F-4D97-AF65-F5344CB8AC3E}">
        <p14:creationId xmlns:p14="http://schemas.microsoft.com/office/powerpoint/2010/main" val="1425987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2588" y="0"/>
            <a:ext cx="7886700" cy="1223493"/>
          </a:xfrm>
        </p:spPr>
        <p:txBody>
          <a:bodyPr>
            <a:normAutofit/>
          </a:bodyPr>
          <a:lstStyle/>
          <a:p>
            <a:r>
              <a:rPr lang="ru-RU" sz="2800" b="1" dirty="0">
                <a:solidFill>
                  <a:schemeClr val="bg1"/>
                </a:solidFill>
              </a:rPr>
              <a:t>Виртуальная локальная сеть </a:t>
            </a:r>
          </a:p>
        </p:txBody>
      </p:sp>
      <p:sp>
        <p:nvSpPr>
          <p:cNvPr id="3" name="Прямоугольник 2"/>
          <p:cNvSpPr/>
          <p:nvPr/>
        </p:nvSpPr>
        <p:spPr>
          <a:xfrm>
            <a:off x="270456" y="1223493"/>
            <a:ext cx="8757634" cy="1938992"/>
          </a:xfrm>
          <a:prstGeom prst="rect">
            <a:avLst/>
          </a:prstGeom>
        </p:spPr>
        <p:txBody>
          <a:bodyPr wrap="square">
            <a:spAutoFit/>
          </a:bodyPr>
          <a:lstStyle/>
          <a:p>
            <a:pPr algn="just"/>
            <a:r>
              <a:rPr lang="ru-RU" sz="2000" b="1" i="1" dirty="0"/>
              <a:t>Коммутаторы внесли в решение проблемы "объединения-разъединения" новый механизм – технологию виртуальных сетей (</a:t>
            </a:r>
            <a:r>
              <a:rPr lang="ru-RU" sz="2000" b="1" i="1" dirty="0" err="1"/>
              <a:t>Virtual</a:t>
            </a:r>
            <a:r>
              <a:rPr lang="ru-RU" sz="2000" b="1" i="1" dirty="0"/>
              <a:t> LAN, VLAN). С появлением этой технологии отпала необходимость образовывать изолированные сегменты физическим путем – его заменил программный способ, более гибкий и </a:t>
            </a:r>
            <a:r>
              <a:rPr lang="ru-RU" sz="2000" b="1" i="1" dirty="0" smtClean="0"/>
              <a:t>удобный.</a:t>
            </a:r>
          </a:p>
          <a:p>
            <a:pPr algn="just"/>
            <a:endParaRPr lang="ru-RU" sz="2000" dirty="0"/>
          </a:p>
        </p:txBody>
      </p:sp>
      <p:pic>
        <p:nvPicPr>
          <p:cNvPr id="6" name="Рисунок 5"/>
          <p:cNvPicPr/>
          <p:nvPr/>
        </p:nvPicPr>
        <p:blipFill>
          <a:blip r:embed="rId2"/>
          <a:stretch>
            <a:fillRect/>
          </a:stretch>
        </p:blipFill>
        <p:spPr>
          <a:xfrm>
            <a:off x="811370" y="3039745"/>
            <a:ext cx="7353836" cy="2189078"/>
          </a:xfrm>
          <a:prstGeom prst="rect">
            <a:avLst/>
          </a:prstGeom>
        </p:spPr>
      </p:pic>
      <p:sp>
        <p:nvSpPr>
          <p:cNvPr id="8" name="Прямоугольник 7"/>
          <p:cNvSpPr/>
          <p:nvPr/>
        </p:nvSpPr>
        <p:spPr>
          <a:xfrm>
            <a:off x="422588" y="5306427"/>
            <a:ext cx="8399440" cy="646331"/>
          </a:xfrm>
          <a:prstGeom prst="rect">
            <a:avLst/>
          </a:prstGeom>
        </p:spPr>
        <p:txBody>
          <a:bodyPr wrap="square">
            <a:spAutoFit/>
          </a:bodyPr>
          <a:lstStyle/>
          <a:p>
            <a:pPr algn="ctr"/>
            <a:r>
              <a:rPr lang="ru-RU" dirty="0"/>
              <a:t>Создание двух широковещательных доменов с использованием одного коммутатора и сети VLAN</a:t>
            </a:r>
          </a:p>
        </p:txBody>
      </p:sp>
    </p:spTree>
    <p:extLst>
      <p:ext uri="{BB962C8B-B14F-4D97-AF65-F5344CB8AC3E}">
        <p14:creationId xmlns:p14="http://schemas.microsoft.com/office/powerpoint/2010/main" val="3552855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0152" y="1163467"/>
            <a:ext cx="9053848" cy="5632311"/>
          </a:xfrm>
          <a:prstGeom prst="rect">
            <a:avLst/>
          </a:prstGeom>
        </p:spPr>
        <p:txBody>
          <a:bodyPr wrap="square">
            <a:spAutoFit/>
          </a:bodyPr>
          <a:lstStyle/>
          <a:p>
            <a:pPr algn="just"/>
            <a:r>
              <a:rPr lang="ru-RU" sz="2000" dirty="0" err="1"/>
              <a:t>Т.о</a:t>
            </a:r>
            <a:r>
              <a:rPr lang="ru-RU" sz="2000" dirty="0"/>
              <a:t>. </a:t>
            </a:r>
            <a:r>
              <a:rPr lang="ru-RU" sz="2000" b="1" i="1" dirty="0"/>
              <a:t>Виртуальной сетью (VLAN) называется группа узлов сети, трафик которой в том числе и широковещательный, на канальном уровне полностью изолирован от других узлов сети.</a:t>
            </a:r>
            <a:r>
              <a:rPr lang="ru-RU" sz="2000" dirty="0"/>
              <a:t> Это означает, что передача кадров между разными виртуальными сегментами (VLAN) на основании адреса канального уровня невозможна, независимо от типа адреса - уникального, группового или широковещательного. В то же время внутри виртуальной сети кадры передаются по технологии коммутации, то есть только на тот порт, который связан с адресом назначения кадра. </a:t>
            </a:r>
            <a:r>
              <a:rPr lang="ru-RU" sz="2000" i="1" dirty="0"/>
              <a:t>Виртуальные сети - это логическое завершение процесса повышения гибкости механизма сегментации сети, первоначально выполняемого на физически раздельных сегментах</a:t>
            </a:r>
            <a:r>
              <a:rPr lang="ru-RU" sz="2000" i="1" dirty="0" smtClean="0"/>
              <a:t>.</a:t>
            </a:r>
          </a:p>
          <a:p>
            <a:pPr algn="just"/>
            <a:r>
              <a:rPr lang="ru-RU" sz="2000" b="1" i="1" dirty="0"/>
              <a:t>При использовании технологии виртуальных сетей в коммутаторах одновременно решаются две задачи:</a:t>
            </a:r>
          </a:p>
          <a:p>
            <a:pPr algn="just"/>
            <a:r>
              <a:rPr lang="ru-RU" sz="2000" b="1" i="1" dirty="0"/>
              <a:t>- повышение производительности в каждой из виртуальных сетей, так как в нее не заходит широковещательный трафик других виртуальных сетей;</a:t>
            </a:r>
          </a:p>
          <a:p>
            <a:pPr algn="just"/>
            <a:r>
              <a:rPr lang="ru-RU" sz="2000" b="1" i="1" dirty="0"/>
              <a:t>- изоляция сетей друг от друга для управления правами доступа пользователей и создания защитных барьеров на пути нежелательного трафика.</a:t>
            </a:r>
          </a:p>
          <a:p>
            <a:pPr algn="just"/>
            <a:endParaRPr lang="ru-RU" sz="2000" i="1" dirty="0"/>
          </a:p>
        </p:txBody>
      </p:sp>
    </p:spTree>
    <p:extLst>
      <p:ext uri="{BB962C8B-B14F-4D97-AF65-F5344CB8AC3E}">
        <p14:creationId xmlns:p14="http://schemas.microsoft.com/office/powerpoint/2010/main" val="3237318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4104" y="30276"/>
            <a:ext cx="7886700" cy="1128824"/>
          </a:xfrm>
        </p:spPr>
        <p:txBody>
          <a:bodyPr>
            <a:normAutofit/>
          </a:bodyPr>
          <a:lstStyle/>
          <a:p>
            <a:r>
              <a:rPr lang="ru-RU" sz="2800" b="1" dirty="0">
                <a:solidFill>
                  <a:schemeClr val="bg1"/>
                </a:solidFill>
              </a:rPr>
              <a:t>Причины применения сетей </a:t>
            </a:r>
            <a:r>
              <a:rPr lang="en-US" sz="2800" b="1" dirty="0" smtClean="0">
                <a:solidFill>
                  <a:schemeClr val="bg1"/>
                </a:solidFill>
              </a:rPr>
              <a:t>VLAN</a:t>
            </a:r>
            <a:r>
              <a:rPr lang="ru-RU" sz="2800" b="1" dirty="0" smtClean="0">
                <a:solidFill>
                  <a:schemeClr val="bg1"/>
                </a:solidFill>
              </a:rPr>
              <a:t>:</a:t>
            </a:r>
            <a:endParaRPr lang="ru-RU" sz="2800" b="1" dirty="0">
              <a:solidFill>
                <a:schemeClr val="bg1"/>
              </a:solidFill>
            </a:endParaRPr>
          </a:p>
        </p:txBody>
      </p:sp>
      <p:sp>
        <p:nvSpPr>
          <p:cNvPr id="6" name="Прямоугольник 5"/>
          <p:cNvSpPr/>
          <p:nvPr/>
        </p:nvSpPr>
        <p:spPr>
          <a:xfrm>
            <a:off x="474104" y="1159100"/>
            <a:ext cx="8257772" cy="5632311"/>
          </a:xfrm>
          <a:prstGeom prst="rect">
            <a:avLst/>
          </a:prstGeom>
        </p:spPr>
        <p:txBody>
          <a:bodyPr wrap="square">
            <a:spAutoFit/>
          </a:bodyPr>
          <a:lstStyle/>
          <a:p>
            <a:pPr algn="just"/>
            <a:r>
              <a:rPr lang="ru-RU" dirty="0"/>
              <a:t>- </a:t>
            </a:r>
            <a:r>
              <a:rPr lang="ru-RU" sz="2000" dirty="0"/>
              <a:t>Сокращение дополнительных затрат процессоров всех устройств за счет сокращения количества устройств, получающих каждый широковещательный фрейм.</a:t>
            </a:r>
          </a:p>
          <a:p>
            <a:pPr algn="just"/>
            <a:r>
              <a:rPr lang="ru-RU" sz="2000" dirty="0"/>
              <a:t>- Улучшение защиты за счет сокращения количества хостов, получающих копии фреймов при их лавинной рассылке коммутатором (широковещание, групповая передача и </a:t>
            </a:r>
            <a:r>
              <a:rPr lang="ru-RU" sz="2000" dirty="0" err="1"/>
              <a:t>одноадресатные</a:t>
            </a:r>
            <a:r>
              <a:rPr lang="ru-RU" sz="2000" dirty="0"/>
              <a:t> фреймы с неизвестным получателем).</a:t>
            </a:r>
          </a:p>
          <a:p>
            <a:pPr algn="just"/>
            <a:r>
              <a:rPr lang="ru-RU" sz="2000" dirty="0"/>
              <a:t>- Улучшение защиты хостов, пересылающих важные данные, за счет их помещения в отдельную сеть VLAN.</a:t>
            </a:r>
          </a:p>
          <a:p>
            <a:pPr algn="just"/>
            <a:r>
              <a:rPr lang="ru-RU" sz="2000" dirty="0"/>
              <a:t>- Возможность более гибкого объединения пользователей в группы (например, по отделам) вместо физического разделения по местоположению.</a:t>
            </a:r>
          </a:p>
          <a:p>
            <a:pPr algn="just"/>
            <a:r>
              <a:rPr lang="ru-RU" sz="2000" dirty="0"/>
              <a:t>- Упрощение поиска проблемы в сети, поскольку большинство проблем локализуется в области набора устройств, формирующих широковещательный домен.</a:t>
            </a:r>
          </a:p>
          <a:p>
            <a:pPr algn="just"/>
            <a:r>
              <a:rPr lang="ru-RU" sz="2000" dirty="0"/>
              <a:t>- Сокращение дополнительных затрат на работу протокола распределенного связующего дерева (STP) за счет ограничения VLAN одним коммутатором доступа. </a:t>
            </a:r>
          </a:p>
        </p:txBody>
      </p:sp>
    </p:spTree>
    <p:extLst>
      <p:ext uri="{BB962C8B-B14F-4D97-AF65-F5344CB8AC3E}">
        <p14:creationId xmlns:p14="http://schemas.microsoft.com/office/powerpoint/2010/main" val="2147801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9709" y="0"/>
            <a:ext cx="7886700" cy="1171977"/>
          </a:xfrm>
        </p:spPr>
        <p:txBody>
          <a:bodyPr>
            <a:normAutofit/>
          </a:bodyPr>
          <a:lstStyle/>
          <a:p>
            <a:r>
              <a:rPr lang="ru-RU" sz="2800" b="1" dirty="0">
                <a:solidFill>
                  <a:schemeClr val="bg1"/>
                </a:solidFill>
              </a:rPr>
              <a:t>Способы построения виртуальных сетей можно разбить на несколько основных схем:</a:t>
            </a:r>
          </a:p>
        </p:txBody>
      </p:sp>
      <p:sp>
        <p:nvSpPr>
          <p:cNvPr id="4" name="Прямоугольник 3"/>
          <p:cNvSpPr/>
          <p:nvPr/>
        </p:nvSpPr>
        <p:spPr>
          <a:xfrm>
            <a:off x="90152" y="1443841"/>
            <a:ext cx="9053848" cy="2862322"/>
          </a:xfrm>
          <a:prstGeom prst="rect">
            <a:avLst/>
          </a:prstGeom>
        </p:spPr>
        <p:txBody>
          <a:bodyPr wrap="square">
            <a:spAutoFit/>
          </a:bodyPr>
          <a:lstStyle/>
          <a:p>
            <a:pPr algn="just"/>
            <a:r>
              <a:rPr lang="ru-RU" sz="2000" b="1" i="1" dirty="0"/>
              <a:t>- использование номеров подсетей сетевого уровня;</a:t>
            </a:r>
          </a:p>
          <a:p>
            <a:pPr algn="just"/>
            <a:r>
              <a:rPr lang="ru-RU" sz="2000" b="1" i="1" dirty="0"/>
              <a:t>- группировка портов;</a:t>
            </a:r>
          </a:p>
          <a:p>
            <a:pPr algn="just"/>
            <a:r>
              <a:rPr lang="ru-RU" sz="2000" b="1" i="1" dirty="0"/>
              <a:t>- группировка МАС-адресов;</a:t>
            </a:r>
          </a:p>
          <a:p>
            <a:pPr algn="just"/>
            <a:r>
              <a:rPr lang="ru-RU" sz="2000" b="1" i="1" dirty="0"/>
              <a:t>- группировка протоколов сетевого уровня;</a:t>
            </a:r>
          </a:p>
          <a:p>
            <a:pPr algn="just"/>
            <a:r>
              <a:rPr lang="ru-RU" sz="2000" b="1" i="1" dirty="0"/>
              <a:t>- использование номеров VCI/VPI технологии АТМ;</a:t>
            </a:r>
          </a:p>
          <a:p>
            <a:pPr algn="just"/>
            <a:r>
              <a:rPr lang="ru-RU" sz="2000" b="1" i="1" dirty="0"/>
              <a:t>- добавление к кадрам канального уровня меток виртуальных сетей. </a:t>
            </a:r>
          </a:p>
          <a:p>
            <a:pPr algn="just"/>
            <a:r>
              <a:rPr lang="ru-RU" sz="2000" b="1" i="1" dirty="0"/>
              <a:t>Все способы, за исключением первого, решают проблему создания виртуальных сетей на канальном уровне и поэтому не зависят от протоколов, работающих в сети на верхних уровнях.</a:t>
            </a:r>
          </a:p>
        </p:txBody>
      </p:sp>
    </p:spTree>
    <p:extLst>
      <p:ext uri="{BB962C8B-B14F-4D97-AF65-F5344CB8AC3E}">
        <p14:creationId xmlns:p14="http://schemas.microsoft.com/office/powerpoint/2010/main" val="3409904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9709" y="0"/>
            <a:ext cx="7886700" cy="1159099"/>
          </a:xfrm>
        </p:spPr>
        <p:txBody>
          <a:bodyPr>
            <a:normAutofit/>
          </a:bodyPr>
          <a:lstStyle/>
          <a:p>
            <a:r>
              <a:rPr lang="ru-RU" sz="2400" b="1" dirty="0">
                <a:solidFill>
                  <a:schemeClr val="bg1"/>
                </a:solidFill>
              </a:rPr>
              <a:t>Способы построения виртуальных сетей можно разбить на несколько основных схем:</a:t>
            </a:r>
          </a:p>
        </p:txBody>
      </p:sp>
      <p:sp>
        <p:nvSpPr>
          <p:cNvPr id="4" name="Прямоугольник 3"/>
          <p:cNvSpPr/>
          <p:nvPr/>
        </p:nvSpPr>
        <p:spPr>
          <a:xfrm>
            <a:off x="280919" y="1591639"/>
            <a:ext cx="8515350" cy="3785652"/>
          </a:xfrm>
          <a:prstGeom prst="rect">
            <a:avLst/>
          </a:prstGeom>
        </p:spPr>
        <p:txBody>
          <a:bodyPr wrap="square">
            <a:spAutoFit/>
          </a:bodyPr>
          <a:lstStyle/>
          <a:p>
            <a:pPr algn="just"/>
            <a:r>
              <a:rPr lang="ru-RU" sz="2000" b="1" i="1" dirty="0"/>
              <a:t>Использование для создания VLAN номеров подсетей сетевого уровня </a:t>
            </a:r>
            <a:r>
              <a:rPr lang="ru-RU" sz="2000" dirty="0"/>
              <a:t>требует, чтобы во всех узлах сети работал какой-либо протокол сетевого уровня, например, IР, IРХ или Арр1е Та1k, причем один и тот же. В этом случае концепция виртуальной сети полностью совпадает с пониманием этого термина на сетевом уровне, то есть виртуальная сеть IР является подсетью IР, а виртуальная сеть IРХ - подсетью IРХ. Такой подход требует и от коммутаторов обязательной поддержки сетевого протокола. Это пока еще не стало повсеместным явлением - "чистые" коммутаторы 2 уровня по-прежнему широко применяются в сетях. </a:t>
            </a:r>
          </a:p>
          <a:p>
            <a:pPr algn="just"/>
            <a:r>
              <a:rPr lang="ru-RU" sz="2000" dirty="0"/>
              <a:t>Поэтому при стандартизации техники VLAN разработчики пошли по другому пути. </a:t>
            </a:r>
            <a:r>
              <a:rPr lang="ru-RU" sz="2000" i="1" dirty="0"/>
              <a:t>Они разработали механизмы создания VLAN за счет средств только канального уровня.</a:t>
            </a:r>
          </a:p>
        </p:txBody>
      </p:sp>
    </p:spTree>
    <p:extLst>
      <p:ext uri="{BB962C8B-B14F-4D97-AF65-F5344CB8AC3E}">
        <p14:creationId xmlns:p14="http://schemas.microsoft.com/office/powerpoint/2010/main" val="2392674608"/>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2259</TotalTime>
  <Words>1202</Words>
  <Application>Microsoft Office PowerPoint</Application>
  <PresentationFormat>Экран (4:3)</PresentationFormat>
  <Paragraphs>75</Paragraphs>
  <Slides>17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Arial</vt:lpstr>
      <vt:lpstr>Calibri</vt:lpstr>
      <vt:lpstr>Calibri Light</vt:lpstr>
      <vt:lpstr>Times New Roman</vt:lpstr>
      <vt:lpstr>Тема Office</vt:lpstr>
      <vt:lpstr>Лекция 10. Организация Виртуальных сетей (VLAN)</vt:lpstr>
      <vt:lpstr>Содержание</vt:lpstr>
      <vt:lpstr>По завершению урока Вы будете знать:</vt:lpstr>
      <vt:lpstr>Виртуальная локальная сеть  </vt:lpstr>
      <vt:lpstr>Виртуальная локальная сеть </vt:lpstr>
      <vt:lpstr>Презентация PowerPoint</vt:lpstr>
      <vt:lpstr>Причины применения сетей VLAN:</vt:lpstr>
      <vt:lpstr>Способы построения виртуальных сетей можно разбить на несколько основных схем:</vt:lpstr>
      <vt:lpstr>Способы построения виртуальных сетей можно разбить на несколько основных схем:</vt:lpstr>
      <vt:lpstr>Способы построения виртуальных сетей можно разбить на несколько основных схем:</vt:lpstr>
      <vt:lpstr>Презентация PowerPoint</vt:lpstr>
      <vt:lpstr>Создание сети VLAN при нескольких коммутаторах и магистральном соединении</vt:lpstr>
      <vt:lpstr>Создание сети VLAN при нескольких коммутаторах и магистральном соединении. Концепции назначения тегов VLAN</vt:lpstr>
      <vt:lpstr>Презентация PowerPoint</vt:lpstr>
      <vt:lpstr>Маршрутизация пакетов между сетями VLAN с использованием маршрутизатора</vt:lpstr>
      <vt:lpstr>Маршрутизация между двумя сетями VLAN на двух физических интерфейсах  </vt:lpstr>
      <vt:lpstr>  Маршрутизация между двумя сетями VLAN с использованием магистрального канала на маршрутизаторе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Alisher Omar</dc:creator>
  <cp:lastModifiedBy>User</cp:lastModifiedBy>
  <cp:revision>296</cp:revision>
  <dcterms:created xsi:type="dcterms:W3CDTF">2017-10-09T05:58:02Z</dcterms:created>
  <dcterms:modified xsi:type="dcterms:W3CDTF">2022-09-07T18:28:36Z</dcterms:modified>
</cp:coreProperties>
</file>