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64" autoAdjust="0"/>
    <p:restoredTop sz="94660"/>
  </p:normalViewPr>
  <p:slideViewPr>
    <p:cSldViewPr snapToGrid="0">
      <p:cViewPr varScale="1">
        <p:scale>
          <a:sx n="58" d="100"/>
          <a:sy n="58" d="100"/>
        </p:scale>
        <p:origin x="77" y="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moldabaeyva@gmail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4094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16602" y="2572221"/>
            <a:ext cx="7766221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Лекция 11. Основы сетей WAN. Транспортные услуги и технологии глобальных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сетей</a:t>
            </a:r>
            <a:endParaRPr lang="ru-RU" sz="28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8" name="TextBox 1"/>
          <p:cNvSpPr txBox="1"/>
          <p:nvPr/>
        </p:nvSpPr>
        <p:spPr>
          <a:xfrm>
            <a:off x="1596964" y="4319601"/>
            <a:ext cx="620549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</a:t>
            </a:r>
            <a:r>
              <a:rPr lang="ru-RU" b="1" dirty="0" err="1" smtClean="0">
                <a:solidFill>
                  <a:schemeClr val="bg1"/>
                </a:solidFill>
              </a:rPr>
              <a:t>Хабай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Анар</a:t>
            </a:r>
            <a:r>
              <a:rPr lang="ru-RU" b="1" dirty="0" smtClean="0">
                <a:solidFill>
                  <a:schemeClr val="bg1"/>
                </a:solidFill>
              </a:rPr>
              <a:t>, доктор </a:t>
            </a:r>
            <a:r>
              <a:rPr lang="en-US" b="1" dirty="0" smtClean="0">
                <a:solidFill>
                  <a:schemeClr val="bg1"/>
                </a:solidFill>
              </a:rPr>
              <a:t>PhD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kk-KZ" b="1" dirty="0" smtClean="0">
                <a:solidFill>
                  <a:schemeClr val="bg1"/>
                </a:solidFill>
              </a:rPr>
              <a:t>ассоцированный профессор </a:t>
            </a:r>
            <a:r>
              <a:rPr lang="ru-RU" b="1" dirty="0" smtClean="0">
                <a:solidFill>
                  <a:schemeClr val="bg1"/>
                </a:solidFill>
              </a:rPr>
              <a:t>Кафедры «Электроники, телекоммуникации и космических технологии»</a:t>
            </a:r>
            <a:r>
              <a:rPr lang="en-US" b="1" dirty="0"/>
              <a:t/>
            </a:r>
            <a:br>
              <a:rPr lang="en-US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en-US" b="1" dirty="0" err="1" smtClean="0">
                <a:hlinkClick r:id="rId4"/>
              </a:rPr>
              <a:t>a.khabay@satbayev.university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7840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9709" y="0"/>
            <a:ext cx="7886700" cy="1325563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Сеть </a:t>
            </a:r>
            <a:r>
              <a:rPr lang="en-US" sz="2400" b="1" dirty="0">
                <a:solidFill>
                  <a:schemeClr val="bg1"/>
                </a:solidFill>
              </a:rPr>
              <a:t>Frame Relay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7" name="Рисунок 6" descr="Описание: C:\Documents and Settings\Admin\Рабочий стол\m2t2_2glob_files\network%20FR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281" y="1325563"/>
            <a:ext cx="5422005" cy="22651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0" y="3687901"/>
            <a:ext cx="904096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/>
              <a:t>Физический уровень </a:t>
            </a:r>
            <a:r>
              <a:rPr lang="ru-RU" sz="2000" b="1" i="1" dirty="0" err="1"/>
              <a:t>Frame</a:t>
            </a:r>
            <a:r>
              <a:rPr lang="ru-RU" sz="2000" b="1" i="1" dirty="0"/>
              <a:t> </a:t>
            </a:r>
            <a:r>
              <a:rPr lang="ru-RU" sz="2000" b="1" i="1" dirty="0" err="1"/>
              <a:t>Relay</a:t>
            </a:r>
            <a:r>
              <a:rPr lang="ru-RU" sz="2000" b="1" i="1" dirty="0"/>
              <a:t>. </a:t>
            </a:r>
            <a:r>
              <a:rPr lang="ru-RU" sz="2000" dirty="0"/>
              <a:t>На физическом уровне FR используют цифровые выделенные каналы связи.</a:t>
            </a:r>
          </a:p>
          <a:p>
            <a:pPr algn="just"/>
            <a:r>
              <a:rPr lang="ru-RU" sz="2000" b="1" i="1" dirty="0"/>
              <a:t>Канальный уровень </a:t>
            </a:r>
            <a:r>
              <a:rPr lang="ru-RU" sz="2000" b="1" i="1" dirty="0" err="1"/>
              <a:t>Frame</a:t>
            </a:r>
            <a:r>
              <a:rPr lang="ru-RU" sz="2000" b="1" i="1" dirty="0"/>
              <a:t> </a:t>
            </a:r>
            <a:r>
              <a:rPr lang="ru-RU" sz="2000" b="1" i="1" dirty="0" err="1"/>
              <a:t>Relay</a:t>
            </a:r>
            <a:r>
              <a:rPr lang="ru-RU" sz="2000" dirty="0"/>
              <a:t>. Протокол канального уровня LAP-F в сетях </a:t>
            </a:r>
            <a:r>
              <a:rPr lang="ru-RU" sz="2000" dirty="0" smtClean="0"/>
              <a:t>FR имеет </a:t>
            </a:r>
            <a:r>
              <a:rPr lang="ru-RU" sz="2000" dirty="0"/>
              <a:t>два режима работы – </a:t>
            </a:r>
            <a:r>
              <a:rPr lang="ru-RU" sz="2000" i="1" dirty="0"/>
              <a:t>основной</a:t>
            </a:r>
            <a:r>
              <a:rPr lang="ru-RU" sz="2000" dirty="0"/>
              <a:t> (</a:t>
            </a:r>
            <a:r>
              <a:rPr lang="ru-RU" sz="2000" dirty="0" err="1"/>
              <a:t>core</a:t>
            </a:r>
            <a:r>
              <a:rPr lang="ru-RU" sz="2000" dirty="0"/>
              <a:t>) и </a:t>
            </a:r>
            <a:r>
              <a:rPr lang="ru-RU" sz="2000" i="1" dirty="0"/>
              <a:t>управляющий</a:t>
            </a:r>
            <a:r>
              <a:rPr lang="ru-RU" sz="2000" dirty="0"/>
              <a:t> (</a:t>
            </a:r>
            <a:r>
              <a:rPr lang="ru-RU" sz="2000" dirty="0" err="1"/>
              <a:t>control</a:t>
            </a:r>
            <a:r>
              <a:rPr lang="ru-RU" sz="2000" dirty="0"/>
              <a:t>). В основном режиме, который практикуется в сегодняшних сетях FR, кадры передаются без преобразования и контроля, как и в коммутаторах локальных сетей. За счет этого сети FR обладают высокой производительностью, так как кадры в коммутаторах не подвергаются преобразованию, а сеть не передает квитанции подтверждения между коммутаторами на каждый пользовательский кадр.</a:t>
            </a:r>
          </a:p>
        </p:txBody>
      </p:sp>
    </p:spTree>
    <p:extLst>
      <p:ext uri="{BB962C8B-B14F-4D97-AF65-F5344CB8AC3E}">
        <p14:creationId xmlns:p14="http://schemas.microsoft.com/office/powerpoint/2010/main" val="11439634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85987" y="323999"/>
            <a:ext cx="85580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Технология </a:t>
            </a:r>
            <a:r>
              <a:rPr lang="en-US" sz="2800" b="1" dirty="0">
                <a:solidFill>
                  <a:schemeClr val="bg1"/>
                </a:solidFill>
              </a:rPr>
              <a:t>ATM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8788" y="1167462"/>
            <a:ext cx="8925059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/>
              <a:t>АТМ использует асинхронный режим переноса информации, реализующего процессы передачи и коммутации выше физического </a:t>
            </a:r>
            <a:r>
              <a:rPr lang="ru-RU" sz="2000" b="1" i="1" dirty="0" smtClean="0"/>
              <a:t>уровня.</a:t>
            </a:r>
          </a:p>
          <a:p>
            <a:pPr algn="just"/>
            <a:r>
              <a:rPr lang="ru-RU" sz="2000" dirty="0" smtClean="0"/>
              <a:t>Асинхронный </a:t>
            </a:r>
            <a:r>
              <a:rPr lang="ru-RU" sz="2000" dirty="0"/>
              <a:t>режим переноса, основанный на статистических (пакетных) методах, позволяет гибко распределять полосу пропускания, обеспечивая совместную работу разнообразных служб в условиях изменения параметров служб и нагрузки. </a:t>
            </a:r>
            <a:endParaRPr lang="ru-RU" sz="2000" dirty="0" smtClean="0"/>
          </a:p>
          <a:p>
            <a:pPr algn="just"/>
            <a:r>
              <a:rPr lang="ru-RU" sz="2000" dirty="0" smtClean="0"/>
              <a:t>Термин </a:t>
            </a:r>
            <a:r>
              <a:rPr lang="ru-RU" sz="2000" b="1" i="1" dirty="0"/>
              <a:t>АТМ обозначает специфический пакетно-ориентированный режим переноса информации, использующий метод асинхронного временного разделения, при котором поток информации организуется в блоки фиксированной длины, называемые ячейками. </a:t>
            </a:r>
            <a:r>
              <a:rPr lang="ru-RU" sz="2000" dirty="0"/>
              <a:t>Ячейка (</a:t>
            </a:r>
            <a:r>
              <a:rPr lang="ru-RU" sz="2000" dirty="0" err="1"/>
              <a:t>cell</a:t>
            </a:r>
            <a:r>
              <a:rPr lang="ru-RU" sz="2000" dirty="0"/>
              <a:t>) имеет длину 53 байта, из которых 48 байтов – информация пользователя и 5 байт – заголовок</a:t>
            </a:r>
            <a:r>
              <a:rPr lang="ru-RU" sz="2000" dirty="0" smtClean="0"/>
              <a:t>.</a:t>
            </a:r>
          </a:p>
          <a:p>
            <a:pPr algn="just"/>
            <a:r>
              <a:rPr lang="ru-RU" sz="2000" dirty="0"/>
              <a:t>АТМ является методом, ориентированным на установление соединений. </a:t>
            </a:r>
            <a:r>
              <a:rPr lang="ru-RU" sz="2000" i="1" dirty="0"/>
              <a:t>До начала передачи информации </a:t>
            </a:r>
            <a:r>
              <a:rPr lang="ru-RU" sz="2000" dirty="0"/>
              <a:t>между пользователями должен быть организован виртуальный канал. </a:t>
            </a:r>
            <a:r>
              <a:rPr lang="ru-RU" sz="2000" i="1" dirty="0"/>
              <a:t>Сигнальная и пользовательская информация передаются по отдельным виртуальным каналам</a:t>
            </a:r>
            <a:r>
              <a:rPr lang="ru-RU" sz="2000" dirty="0"/>
              <a:t>. Группа виртуальных каналов, проходящих на некоторых участках сети по одному и тому же направлению, может объединяться в виртуальный тракт. </a:t>
            </a:r>
          </a:p>
        </p:txBody>
      </p:sp>
    </p:spTree>
    <p:extLst>
      <p:ext uri="{BB962C8B-B14F-4D97-AF65-F5344CB8AC3E}">
        <p14:creationId xmlns:p14="http://schemas.microsoft.com/office/powerpoint/2010/main" val="12698596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9709" y="1"/>
            <a:ext cx="7886700" cy="114622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Технология </a:t>
            </a:r>
            <a:r>
              <a:rPr lang="en-US" sz="2800" b="1" dirty="0">
                <a:solidFill>
                  <a:schemeClr val="bg1"/>
                </a:solidFill>
              </a:rPr>
              <a:t>ATM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28789" y="1305342"/>
            <a:ext cx="8860665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Поскольку АТМ предполагает использование высокоскоростных и обладающих высокой помехозащищенностью цифровых систем передачи (как правило, на основе волоконно-оптических линий), </a:t>
            </a:r>
            <a:r>
              <a:rPr lang="ru-RU" sz="2000" i="1" dirty="0"/>
              <a:t>повышение верности осуществляется только в оборудовании пользователей.</a:t>
            </a:r>
            <a:r>
              <a:rPr lang="ru-RU" sz="2000" dirty="0"/>
              <a:t> Отказ от повышения верности в узлах коммутации значительно упрощает алгоритм их функционирования и позволяет применять в них аппаратные средства, имеющие значительно более высокое быстродействие, чем программируемые микропроцессоры</a:t>
            </a:r>
            <a:r>
              <a:rPr lang="ru-RU" sz="2000" dirty="0" smtClean="0"/>
              <a:t>.</a:t>
            </a:r>
          </a:p>
          <a:p>
            <a:pPr algn="just"/>
            <a:r>
              <a:rPr lang="ru-RU" sz="2000" dirty="0"/>
              <a:t>Универсальность АТМ состоит еще и в том, что это технология, которая может </a:t>
            </a:r>
            <a:r>
              <a:rPr lang="ru-RU" sz="2000" u="sng" dirty="0"/>
              <a:t>использоваться в сетях любого масштаба</a:t>
            </a:r>
            <a:r>
              <a:rPr lang="ru-RU" sz="2000" dirty="0"/>
              <a:t>: локальных (LAN), городских (MAN) и территориальных (WAN).</a:t>
            </a:r>
          </a:p>
        </p:txBody>
      </p:sp>
    </p:spTree>
    <p:extLst>
      <p:ext uri="{BB962C8B-B14F-4D97-AF65-F5344CB8AC3E}">
        <p14:creationId xmlns:p14="http://schemas.microsoft.com/office/powerpoint/2010/main" val="18297776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9709" y="1"/>
            <a:ext cx="7886700" cy="1210614"/>
          </a:xfrm>
        </p:spPr>
        <p:txBody>
          <a:bodyPr>
            <a:normAutofit/>
          </a:bodyPr>
          <a:lstStyle/>
          <a:p>
            <a:pPr algn="just"/>
            <a:r>
              <a:rPr lang="ru-RU" sz="2800" b="1" dirty="0">
                <a:solidFill>
                  <a:schemeClr val="bg1"/>
                </a:solidFill>
              </a:rPr>
              <a:t>Структура сети АТМ</a:t>
            </a:r>
          </a:p>
        </p:txBody>
      </p:sp>
      <p:pic>
        <p:nvPicPr>
          <p:cNvPr id="7" name="Рисунок 6" descr="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525" y="1210615"/>
            <a:ext cx="5686022" cy="358032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409709" y="4898960"/>
            <a:ext cx="851535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Она состоит из связанных между собой АТМ коммутаторов. Находящееся за пределами сети оборудование пользователя взаимодействует с коммутаторами через интерфейс пользователь – сеть (UNI). Для взаимодействия коммутаторов между собой служит интерфейс сетевого узла (NNI). </a:t>
            </a:r>
          </a:p>
        </p:txBody>
      </p:sp>
    </p:spTree>
    <p:extLst>
      <p:ext uri="{BB962C8B-B14F-4D97-AF65-F5344CB8AC3E}">
        <p14:creationId xmlns:p14="http://schemas.microsoft.com/office/powerpoint/2010/main" val="516263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Содержание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Tx/>
              <a:buAutoNum type="arabicPeriod"/>
            </a:pPr>
            <a:r>
              <a:rPr lang="ru-RU" sz="2000" b="1" dirty="0"/>
              <a:t>Глобальная компьютерная </a:t>
            </a:r>
            <a:r>
              <a:rPr lang="ru-RU" sz="2000" b="1" dirty="0" smtClean="0"/>
              <a:t>сеть. </a:t>
            </a:r>
          </a:p>
          <a:p>
            <a:pPr marL="457200" indent="-457200" algn="just">
              <a:buFontTx/>
              <a:buAutoNum type="arabicPeriod"/>
            </a:pPr>
            <a:r>
              <a:rPr lang="ru-RU" sz="2000" b="1" dirty="0"/>
              <a:t>Многослойная сеть оператора </a:t>
            </a:r>
            <a:r>
              <a:rPr lang="ru-RU" sz="2000" b="1" dirty="0" smtClean="0"/>
              <a:t>связи</a:t>
            </a:r>
          </a:p>
          <a:p>
            <a:pPr marL="457200" indent="-457200" algn="just">
              <a:buFontTx/>
              <a:buAutoNum type="arabicPeriod"/>
            </a:pPr>
            <a:r>
              <a:rPr lang="ru-RU" sz="2000" b="1" dirty="0" smtClean="0"/>
              <a:t>Технологии глобальных сетей</a:t>
            </a:r>
          </a:p>
        </p:txBody>
      </p:sp>
    </p:spTree>
    <p:extLst>
      <p:ext uri="{BB962C8B-B14F-4D97-AF65-F5344CB8AC3E}">
        <p14:creationId xmlns:p14="http://schemas.microsoft.com/office/powerpoint/2010/main" val="176164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завершению урока Вы будете знать: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75120" y="1218181"/>
            <a:ext cx="8646907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AutoNum type="arabicPeriod"/>
            </a:pPr>
            <a:r>
              <a:rPr lang="ru-RU" sz="2000" dirty="0">
                <a:solidFill>
                  <a:srgbClr val="0070C0"/>
                </a:solidFill>
              </a:rPr>
              <a:t>Глобальная компьютерная </a:t>
            </a:r>
            <a:r>
              <a:rPr lang="ru-RU" sz="2000" dirty="0" smtClean="0">
                <a:solidFill>
                  <a:srgbClr val="0070C0"/>
                </a:solidFill>
              </a:rPr>
              <a:t>сеть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smtClean="0">
                <a:solidFill>
                  <a:srgbClr val="0070C0"/>
                </a:solidFill>
              </a:rPr>
              <a:t>и ее отличие от локальной сети</a:t>
            </a:r>
            <a:endParaRPr lang="ru-RU" sz="2000" dirty="0">
              <a:solidFill>
                <a:srgbClr val="0070C0"/>
              </a:solidFill>
            </a:endParaRPr>
          </a:p>
          <a:p>
            <a:pPr marL="457200" indent="-457200" algn="just">
              <a:buAutoNum type="arabicPeriod"/>
            </a:pPr>
            <a:r>
              <a:rPr lang="ru-RU" sz="2000" dirty="0">
                <a:solidFill>
                  <a:srgbClr val="0070C0"/>
                </a:solidFill>
              </a:rPr>
              <a:t>Многослойная структура сети оператора связи/поставщика услуг </a:t>
            </a:r>
            <a:r>
              <a:rPr lang="ru-RU" sz="2000" dirty="0" smtClean="0">
                <a:solidFill>
                  <a:srgbClr val="0070C0"/>
                </a:solidFill>
              </a:rPr>
              <a:t>Интернета</a:t>
            </a:r>
          </a:p>
          <a:p>
            <a:pPr marL="457200" indent="-457200" algn="just">
              <a:buAutoNum type="arabicPeriod"/>
            </a:pPr>
            <a:r>
              <a:rPr lang="ru-RU" sz="2000" dirty="0" smtClean="0">
                <a:solidFill>
                  <a:srgbClr val="0070C0"/>
                </a:solidFill>
              </a:rPr>
              <a:t>Технологии </a:t>
            </a:r>
            <a:r>
              <a:rPr lang="ru-RU" sz="2000" dirty="0">
                <a:solidFill>
                  <a:srgbClr val="0070C0"/>
                </a:solidFill>
              </a:rPr>
              <a:t>глобальных сетей: Сетевой протокол </a:t>
            </a:r>
            <a:r>
              <a:rPr lang="en-US" sz="2000" dirty="0" smtClean="0">
                <a:solidFill>
                  <a:srgbClr val="0070C0"/>
                </a:solidFill>
              </a:rPr>
              <a:t>X.25</a:t>
            </a:r>
            <a:r>
              <a:rPr lang="ru-RU" sz="2000" dirty="0">
                <a:solidFill>
                  <a:srgbClr val="0070C0"/>
                </a:solidFill>
              </a:rPr>
              <a:t>, Сети </a:t>
            </a:r>
            <a:r>
              <a:rPr lang="en-US" sz="2000" dirty="0">
                <a:solidFill>
                  <a:srgbClr val="0070C0"/>
                </a:solidFill>
              </a:rPr>
              <a:t>Frame </a:t>
            </a:r>
            <a:r>
              <a:rPr lang="en-US" sz="2000" dirty="0" smtClean="0">
                <a:solidFill>
                  <a:srgbClr val="0070C0"/>
                </a:solidFill>
              </a:rPr>
              <a:t>Relay</a:t>
            </a:r>
            <a:r>
              <a:rPr lang="ru-RU" sz="2000" dirty="0">
                <a:solidFill>
                  <a:srgbClr val="0070C0"/>
                </a:solidFill>
              </a:rPr>
              <a:t>, Технология </a:t>
            </a:r>
            <a:r>
              <a:rPr lang="en-US" sz="2000" dirty="0">
                <a:solidFill>
                  <a:srgbClr val="0070C0"/>
                </a:solidFill>
              </a:rPr>
              <a:t>ATM. </a:t>
            </a:r>
            <a:endParaRPr lang="ru-RU" sz="2000" dirty="0">
              <a:solidFill>
                <a:srgbClr val="0070C0"/>
              </a:solidFill>
            </a:endParaRPr>
          </a:p>
          <a:p>
            <a:pPr algn="just"/>
            <a:endParaRPr lang="ru-RU" sz="2000" dirty="0" smtClean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ru-RU" sz="2000" dirty="0" smtClean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ru-RU" sz="2000" dirty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ru-RU" sz="2400" dirty="0" smtClean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ru-RU" sz="2400" dirty="0" smtClean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ru-RU" sz="2400" dirty="0" smtClean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ru-RU" sz="2400" dirty="0" smtClean="0">
              <a:solidFill>
                <a:srgbClr val="0070C0"/>
              </a:solidFill>
              <a:ea typeface="Calibri" panose="020F0502020204030204" pitchFamily="34" charset="0"/>
              <a:cs typeface="Times New Roman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2912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031" y="94668"/>
            <a:ext cx="8873544" cy="909883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Глобальная компьютерная сеть</a:t>
            </a:r>
            <a:r>
              <a:rPr lang="ru-RU" sz="2800" b="1" dirty="0" smtClean="0">
                <a:solidFill>
                  <a:schemeClr val="bg1"/>
                </a:solidFill>
              </a:rPr>
              <a:t/>
            </a:r>
            <a:br>
              <a:rPr lang="ru-RU" sz="2800" b="1" dirty="0" smtClean="0">
                <a:solidFill>
                  <a:schemeClr val="bg1"/>
                </a:solidFill>
              </a:rPr>
            </a:b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3031" y="1286539"/>
            <a:ext cx="88735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/>
              <a:t>Глобальная компьютерная сеть, ГКС </a:t>
            </a:r>
            <a:r>
              <a:rPr lang="ru-RU" sz="2000" dirty="0"/>
              <a:t>(</a:t>
            </a:r>
            <a:r>
              <a:rPr lang="ru-RU" sz="2000" dirty="0" err="1"/>
              <a:t>Wide</a:t>
            </a:r>
            <a:r>
              <a:rPr lang="ru-RU" sz="2000" dirty="0"/>
              <a:t> </a:t>
            </a:r>
            <a:r>
              <a:rPr lang="ru-RU" sz="2000" dirty="0" err="1"/>
              <a:t>Area</a:t>
            </a:r>
            <a:r>
              <a:rPr lang="ru-RU" sz="2000" dirty="0"/>
              <a:t> </a:t>
            </a:r>
            <a:r>
              <a:rPr lang="ru-RU" sz="2000" dirty="0" err="1"/>
              <a:t>Network</a:t>
            </a:r>
            <a:r>
              <a:rPr lang="ru-RU" sz="2000" dirty="0"/>
              <a:t>, WAN) — компьютерная сеть, охватывающая большие территории и включающая в себя большое число </a:t>
            </a:r>
            <a:r>
              <a:rPr lang="ru-RU" sz="2000" dirty="0" smtClean="0"/>
              <a:t>компьютеров</a:t>
            </a:r>
            <a:r>
              <a:rPr lang="ru-RU" dirty="0" smtClean="0"/>
              <a:t>.</a:t>
            </a:r>
          </a:p>
          <a:p>
            <a:pPr algn="just"/>
            <a:r>
              <a:rPr lang="ru-RU" sz="2000" b="1" i="1" dirty="0"/>
              <a:t>Глобальные сети отличаются от локальных тем, что рассчитаны на неограниченное число абонентов и используют, как правило, не слишком качественные каналы связи и сравнительно низкую скорость передачи, а механизм управления обменом, у них в принципе не может быть гарантировано </a:t>
            </a:r>
            <a:r>
              <a:rPr lang="ru-RU" sz="2000" b="1" i="1" dirty="0" smtClean="0"/>
              <a:t>скорым и используют службы операторов связи.</a:t>
            </a:r>
          </a:p>
          <a:p>
            <a:pPr algn="just"/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47918" y="4007194"/>
            <a:ext cx="858377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/>
              <a:t>Выделенные каналы для построения частной сети. </a:t>
            </a:r>
            <a:r>
              <a:rPr lang="ru-RU" dirty="0"/>
              <a:t>В начальный период создания глобальных компьютерных сетей, выделенные линии представляли собой постоянно </a:t>
            </a:r>
            <a:r>
              <a:rPr lang="ru-RU" dirty="0" err="1"/>
              <a:t>скоммутированные</a:t>
            </a:r>
            <a:r>
              <a:rPr lang="ru-RU" dirty="0"/>
              <a:t> аналоговые телефонные соединения. </a:t>
            </a:r>
            <a:endParaRPr lang="ru-RU" dirty="0" smtClean="0"/>
          </a:p>
          <a:p>
            <a:pPr algn="just"/>
            <a:r>
              <a:rPr lang="ru-RU" dirty="0" smtClean="0"/>
              <a:t>Сервис </a:t>
            </a:r>
            <a:r>
              <a:rPr lang="ru-RU" dirty="0"/>
              <a:t>виртуальных частных сетей (</a:t>
            </a:r>
            <a:r>
              <a:rPr lang="ru-RU" dirty="0" err="1"/>
              <a:t>Virtual</a:t>
            </a:r>
            <a:r>
              <a:rPr lang="ru-RU" dirty="0"/>
              <a:t> </a:t>
            </a:r>
            <a:r>
              <a:rPr lang="ru-RU" dirty="0" err="1"/>
              <a:t>Private</a:t>
            </a:r>
            <a:r>
              <a:rPr lang="ru-RU" dirty="0"/>
              <a:t> </a:t>
            </a:r>
            <a:r>
              <a:rPr lang="ru-RU" dirty="0" err="1"/>
              <a:t>Network</a:t>
            </a:r>
            <a:r>
              <a:rPr lang="ru-RU" dirty="0"/>
              <a:t>, VPN) появился как более экономичная альтернатива сервису выделенных каналов. </a:t>
            </a:r>
            <a:r>
              <a:rPr lang="ru-RU" dirty="0" smtClean="0"/>
              <a:t>В </a:t>
            </a:r>
            <a:r>
              <a:rPr lang="ru-RU" dirty="0"/>
              <a:t>отличие от выделенных каналов, которые строятся с помощью техники коммутации каналов и поэтому обладают фиксированной пропускной способностью, реально выделенной данному клиенту, каналы виртуальной частной сети проложены внутри сети с коммутацией пакетов, такой как IP, </a:t>
            </a:r>
            <a:r>
              <a:rPr lang="ru-RU" dirty="0" err="1"/>
              <a:t>Frame</a:t>
            </a:r>
            <a:r>
              <a:rPr lang="ru-RU" dirty="0"/>
              <a:t> </a:t>
            </a:r>
            <a:r>
              <a:rPr lang="ru-RU" dirty="0" err="1"/>
              <a:t>Relay</a:t>
            </a:r>
            <a:r>
              <a:rPr lang="ru-RU" dirty="0"/>
              <a:t> или </a:t>
            </a:r>
            <a:r>
              <a:rPr lang="ru-RU" dirty="0" err="1"/>
              <a:t>Ethernet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8890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588" y="0"/>
            <a:ext cx="7886700" cy="1223493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Многослойная сеть оператора связи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1972" y="1223493"/>
            <a:ext cx="88220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Для предоставления всех типов услуг оператор связи должен иметь многослойную сеть. </a:t>
            </a:r>
            <a:r>
              <a:rPr lang="ru-RU" sz="2000" i="1" dirty="0"/>
              <a:t>Каждый слой такой сети может выполнять две функции: предоставление услуг конечным пользователям; поддержка функций вышележащих уровней сети оператора</a:t>
            </a:r>
            <a:r>
              <a:rPr lang="ru-RU" dirty="0"/>
              <a:t>.</a:t>
            </a:r>
          </a:p>
        </p:txBody>
      </p:sp>
      <p:pic>
        <p:nvPicPr>
          <p:cNvPr id="7" name="Рисунок 6" descr="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1374" y="2706694"/>
            <a:ext cx="5409127" cy="333030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Прямоугольник 8"/>
          <p:cNvSpPr/>
          <p:nvPr/>
        </p:nvSpPr>
        <p:spPr>
          <a:xfrm>
            <a:off x="321972" y="6196764"/>
            <a:ext cx="87189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Многослойная структура сети оператора связи/поставщика услуг Интернета</a:t>
            </a:r>
          </a:p>
        </p:txBody>
      </p:sp>
    </p:spTree>
    <p:extLst>
      <p:ext uri="{BB962C8B-B14F-4D97-AF65-F5344CB8AC3E}">
        <p14:creationId xmlns:p14="http://schemas.microsoft.com/office/powerpoint/2010/main" val="274983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76517" y="372345"/>
            <a:ext cx="52932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Сетевой протокол </a:t>
            </a:r>
            <a:r>
              <a:rPr lang="en-US" sz="2800" b="1" dirty="0">
                <a:solidFill>
                  <a:schemeClr val="bg1"/>
                </a:solidFill>
              </a:rPr>
              <a:t>X.25 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3182" y="1170629"/>
            <a:ext cx="877051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Х.25 определяет двухточечный интерфейс (выделенную линию) между пакетным терминальным оборудованием DTE и оконечным оборудованием передачи данных DCE.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34849" y="2461356"/>
            <a:ext cx="848717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– DTE (</a:t>
            </a:r>
            <a:r>
              <a:rPr lang="ru-RU" sz="2000" dirty="0" err="1"/>
              <a:t>data</a:t>
            </a:r>
            <a:r>
              <a:rPr lang="ru-RU" sz="2000" dirty="0"/>
              <a:t> </a:t>
            </a:r>
            <a:r>
              <a:rPr lang="ru-RU" sz="2000" dirty="0" err="1"/>
              <a:t>terminal</a:t>
            </a:r>
            <a:r>
              <a:rPr lang="ru-RU" sz="2000" dirty="0"/>
              <a:t> </a:t>
            </a:r>
            <a:r>
              <a:rPr lang="ru-RU" sz="2000" dirty="0" err="1"/>
              <a:t>equipment</a:t>
            </a:r>
            <a:r>
              <a:rPr lang="ru-RU" sz="2000" dirty="0"/>
              <a:t>) – аппаратура передачи данных (кассовые аппараты, банкоматов, терминалы бронирования билетов, ПК, т. е. конечное оборудование пользователей);</a:t>
            </a:r>
          </a:p>
          <a:p>
            <a:pPr algn="just"/>
            <a:r>
              <a:rPr lang="ru-RU" sz="2000" dirty="0"/>
              <a:t>– DCE (</a:t>
            </a:r>
            <a:r>
              <a:rPr lang="ru-RU" sz="2000" dirty="0" err="1"/>
              <a:t>data</a:t>
            </a:r>
            <a:r>
              <a:rPr lang="ru-RU" sz="2000" dirty="0"/>
              <a:t> </a:t>
            </a:r>
            <a:r>
              <a:rPr lang="ru-RU" sz="2000" dirty="0" err="1"/>
              <a:t>circuit-terminating</a:t>
            </a:r>
            <a:r>
              <a:rPr lang="ru-RU" sz="2000" dirty="0"/>
              <a:t> </a:t>
            </a:r>
            <a:r>
              <a:rPr lang="ru-RU" sz="2000" dirty="0" err="1"/>
              <a:t>equipment</a:t>
            </a:r>
            <a:r>
              <a:rPr lang="ru-RU" sz="2000" dirty="0"/>
              <a:t>) – оконечное оборудование канала передачи данных (телекоммуникационное оборудование, обеспечивающее доступ к сети);</a:t>
            </a:r>
          </a:p>
          <a:p>
            <a:pPr algn="just"/>
            <a:r>
              <a:rPr lang="ru-RU" sz="2000" dirty="0"/>
              <a:t>– PSE (</a:t>
            </a:r>
            <a:r>
              <a:rPr lang="ru-RU" sz="2000" dirty="0" err="1"/>
              <a:t>packet</a:t>
            </a:r>
            <a:r>
              <a:rPr lang="ru-RU" sz="2000" dirty="0"/>
              <a:t> </a:t>
            </a:r>
            <a:r>
              <a:rPr lang="ru-RU" sz="2000" dirty="0" err="1"/>
              <a:t>switching</a:t>
            </a:r>
            <a:r>
              <a:rPr lang="ru-RU" sz="2000" dirty="0"/>
              <a:t> </a:t>
            </a:r>
            <a:r>
              <a:rPr lang="ru-RU" sz="2000" dirty="0" err="1"/>
              <a:t>exchange</a:t>
            </a:r>
            <a:r>
              <a:rPr lang="ru-RU" sz="2000" dirty="0"/>
              <a:t>) – коммутаторы пакетов.</a:t>
            </a:r>
          </a:p>
        </p:txBody>
      </p:sp>
    </p:spTree>
    <p:extLst>
      <p:ext uri="{BB962C8B-B14F-4D97-AF65-F5344CB8AC3E}">
        <p14:creationId xmlns:p14="http://schemas.microsoft.com/office/powerpoint/2010/main" val="400930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4104" y="30276"/>
            <a:ext cx="7886700" cy="1128824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Сетевой протокол </a:t>
            </a:r>
            <a:r>
              <a:rPr lang="en-US" sz="2800" b="1" dirty="0">
                <a:solidFill>
                  <a:schemeClr val="bg1"/>
                </a:solidFill>
              </a:rPr>
              <a:t>X.25 </a:t>
            </a:r>
          </a:p>
        </p:txBody>
      </p:sp>
      <p:pic>
        <p:nvPicPr>
          <p:cNvPr id="4" name="Рисунок 3" descr="Описание: C:\Documents and Settings\Admin\Рабочий стол\m2t2_1glob_files\network1%20X25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102" y="1375754"/>
            <a:ext cx="6053070" cy="358261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2937464" y="5856242"/>
            <a:ext cx="29599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Структурная схема сети </a:t>
            </a:r>
            <a:r>
              <a:rPr lang="en-US" dirty="0"/>
              <a:t>X.25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8580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9709" y="0"/>
            <a:ext cx="7886700" cy="1171977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Сетевой протокол </a:t>
            </a:r>
            <a:r>
              <a:rPr lang="en-US" sz="2800" b="1" dirty="0">
                <a:solidFill>
                  <a:schemeClr val="bg1"/>
                </a:solidFill>
              </a:rPr>
              <a:t>X.25 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6894" y="3385177"/>
            <a:ext cx="8654603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/>
              <a:t>Физический уровень</a:t>
            </a:r>
            <a:r>
              <a:rPr lang="ru-RU" sz="2000" dirty="0"/>
              <a:t>. На физическом уровне Х.25 </a:t>
            </a:r>
            <a:r>
              <a:rPr lang="ru-RU" sz="2000" i="1" dirty="0"/>
              <a:t>используются аналоговые выделенные линии, </a:t>
            </a:r>
            <a:r>
              <a:rPr lang="ru-RU" sz="2000" dirty="0"/>
              <a:t>которые обеспечивают двухточечное соединение. Могут использоваться аналоговые телефонные линии, а также цифровые выделенные линии. </a:t>
            </a:r>
            <a:r>
              <a:rPr lang="ru-RU" sz="2000" i="1" dirty="0"/>
              <a:t>На сетевом уровне нет контроля достоверности и управления потоком.</a:t>
            </a:r>
          </a:p>
          <a:p>
            <a:pPr algn="just"/>
            <a:r>
              <a:rPr lang="ru-RU" sz="2000" dirty="0"/>
              <a:t> </a:t>
            </a:r>
            <a:r>
              <a:rPr lang="ru-RU" sz="2000" b="1" dirty="0"/>
              <a:t>Канальный уровень</a:t>
            </a:r>
            <a:r>
              <a:rPr lang="ru-RU" sz="2000" dirty="0"/>
              <a:t>. На канальном уровне сеть Х.25 </a:t>
            </a:r>
            <a:r>
              <a:rPr lang="ru-RU" sz="2000" i="1" dirty="0"/>
              <a:t>обеспечивает гарантированную доставку, целостность данных и контроль потока. </a:t>
            </a:r>
          </a:p>
          <a:p>
            <a:pPr algn="just"/>
            <a:r>
              <a:rPr lang="ru-RU" sz="2000" b="1" dirty="0"/>
              <a:t>Сетевой уровень</a:t>
            </a:r>
            <a:r>
              <a:rPr lang="ru-RU" sz="2000" dirty="0"/>
              <a:t>. Сетевой уровень Х.25 реализуется </a:t>
            </a:r>
            <a:r>
              <a:rPr lang="ru-RU" sz="2000" i="1" dirty="0"/>
              <a:t>протоколом уровня пакета</a:t>
            </a:r>
            <a:r>
              <a:rPr lang="ru-RU" sz="2000" dirty="0"/>
              <a:t> (</a:t>
            </a:r>
            <a:r>
              <a:rPr lang="ru-RU" sz="2000" dirty="0" err="1"/>
              <a:t>Packet-Layer</a:t>
            </a:r>
            <a:r>
              <a:rPr lang="ru-RU" sz="2000" dirty="0"/>
              <a:t> </a:t>
            </a:r>
            <a:r>
              <a:rPr lang="ru-RU" sz="2000" dirty="0" err="1"/>
              <a:t>Protocol</a:t>
            </a:r>
            <a:r>
              <a:rPr lang="ru-RU" sz="2000" dirty="0"/>
              <a:t>, PLP). </a:t>
            </a:r>
            <a:r>
              <a:rPr lang="ru-RU" sz="2000" i="1" dirty="0"/>
              <a:t>На сетевом уровне кадры объединяются в один поток, а общий поток разбивается на пакеты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3182" y="1171977"/>
            <a:ext cx="882202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prstClr val="black"/>
                </a:solidFill>
              </a:rPr>
              <a:t>Интерфейс Х.25 содержит три нижних уровня модели OSI: </a:t>
            </a:r>
            <a:r>
              <a:rPr lang="ru-RU" sz="2000" i="1" dirty="0">
                <a:solidFill>
                  <a:prstClr val="black"/>
                </a:solidFill>
              </a:rPr>
              <a:t>физический, канальный и сетевой.</a:t>
            </a:r>
            <a:r>
              <a:rPr lang="ru-RU" sz="2000" dirty="0">
                <a:solidFill>
                  <a:prstClr val="black"/>
                </a:solidFill>
              </a:rPr>
              <a:t> Особенностью этой сети является использование </a:t>
            </a:r>
            <a:r>
              <a:rPr lang="ru-RU" sz="2000" i="1" dirty="0">
                <a:solidFill>
                  <a:prstClr val="black"/>
                </a:solidFill>
              </a:rPr>
              <a:t>коммутируемых виртуальных каналов для осуществления передачи данных между компонентами сети</a:t>
            </a:r>
            <a:r>
              <a:rPr lang="ru-RU" sz="2000" dirty="0">
                <a:solidFill>
                  <a:prstClr val="black"/>
                </a:solidFill>
              </a:rPr>
              <a:t>. Установление коммутируемого виртуального канала выполняется служебными протоколами, выполняющими роль протокола сигнализации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5047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9709" y="0"/>
            <a:ext cx="7886700" cy="1159099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Сеть </a:t>
            </a:r>
            <a:r>
              <a:rPr lang="en-US" sz="2800" b="1" dirty="0">
                <a:solidFill>
                  <a:schemeClr val="bg1"/>
                </a:solidFill>
              </a:rPr>
              <a:t>Frame Relay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7424" y="1159099"/>
            <a:ext cx="8860665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/>
              <a:t>Сеть </a:t>
            </a:r>
            <a:r>
              <a:rPr lang="ru-RU" sz="2000" b="1" i="1" dirty="0" err="1"/>
              <a:t>Frame</a:t>
            </a:r>
            <a:r>
              <a:rPr lang="ru-RU" sz="2000" b="1" i="1" dirty="0"/>
              <a:t> </a:t>
            </a:r>
            <a:r>
              <a:rPr lang="ru-RU" sz="2000" b="1" i="1" dirty="0" err="1"/>
              <a:t>Relay</a:t>
            </a:r>
            <a:r>
              <a:rPr lang="ru-RU" sz="2000" b="1" i="1" dirty="0"/>
              <a:t> является сетью с коммутацией кадров или сетью с ретрансляцией кадров, ориентированной на использование цифровых линий связи. </a:t>
            </a:r>
            <a:endParaRPr lang="ru-RU" sz="2000" b="1" i="1" dirty="0" smtClean="0"/>
          </a:p>
          <a:p>
            <a:pPr algn="just"/>
            <a:r>
              <a:rPr lang="ru-RU" sz="2000" dirty="0" err="1"/>
              <a:t>Frame</a:t>
            </a:r>
            <a:r>
              <a:rPr lang="ru-RU" sz="2000" dirty="0"/>
              <a:t> </a:t>
            </a:r>
            <a:r>
              <a:rPr lang="ru-RU" sz="2000" dirty="0" err="1"/>
              <a:t>Relay</a:t>
            </a:r>
            <a:r>
              <a:rPr lang="ru-RU" sz="2000" dirty="0"/>
              <a:t> поддерживает </a:t>
            </a:r>
            <a:r>
              <a:rPr lang="ru-RU" sz="2000" i="1" dirty="0"/>
              <a:t>физический и канальный уровни OSI.</a:t>
            </a:r>
            <a:r>
              <a:rPr lang="ru-RU" sz="2000" dirty="0"/>
              <a:t> Технология </a:t>
            </a:r>
            <a:r>
              <a:rPr lang="ru-RU" sz="2000" dirty="0" err="1"/>
              <a:t>Frame</a:t>
            </a:r>
            <a:r>
              <a:rPr lang="ru-RU" sz="2000" dirty="0"/>
              <a:t> </a:t>
            </a:r>
            <a:r>
              <a:rPr lang="ru-RU" sz="2000" dirty="0" err="1"/>
              <a:t>Relay</a:t>
            </a:r>
            <a:r>
              <a:rPr lang="ru-RU" sz="2000" dirty="0"/>
              <a:t> использует для передачи данных </a:t>
            </a:r>
            <a:r>
              <a:rPr lang="ru-RU" sz="2000" i="1" dirty="0"/>
              <a:t>технику виртуальных соединений.</a:t>
            </a:r>
          </a:p>
          <a:p>
            <a:pPr algn="just"/>
            <a:r>
              <a:rPr lang="ru-RU" sz="2000" dirty="0"/>
              <a:t>В </a:t>
            </a:r>
            <a:r>
              <a:rPr lang="ru-RU" sz="2000" dirty="0" err="1"/>
              <a:t>Frame</a:t>
            </a:r>
            <a:r>
              <a:rPr lang="ru-RU" sz="2000" dirty="0"/>
              <a:t> </a:t>
            </a:r>
            <a:r>
              <a:rPr lang="ru-RU" sz="2000" dirty="0" err="1"/>
              <a:t>Relay</a:t>
            </a:r>
            <a:r>
              <a:rPr lang="ru-RU" sz="2000" dirty="0"/>
              <a:t> </a:t>
            </a:r>
            <a:r>
              <a:rPr lang="ru-RU" sz="2000" i="1" dirty="0"/>
              <a:t>функции сетевого уровня перемещены на канальный уровень</a:t>
            </a:r>
            <a:r>
              <a:rPr lang="ru-RU" sz="2000" dirty="0"/>
              <a:t>, поэтому необходимость в сетевом уровне отпала. На канальном уровне в </a:t>
            </a:r>
            <a:r>
              <a:rPr lang="ru-RU" sz="2000" dirty="0" err="1"/>
              <a:t>Frame</a:t>
            </a:r>
            <a:r>
              <a:rPr lang="ru-RU" sz="2000" dirty="0"/>
              <a:t> </a:t>
            </a:r>
            <a:r>
              <a:rPr lang="ru-RU" sz="2000" dirty="0" err="1"/>
              <a:t>Relay</a:t>
            </a:r>
            <a:r>
              <a:rPr lang="ru-RU" sz="2000" dirty="0"/>
              <a:t> выполняется мультиплексирование потока данных в кадры</a:t>
            </a:r>
            <a:r>
              <a:rPr lang="ru-RU" sz="2000" dirty="0" smtClean="0"/>
              <a:t>.</a:t>
            </a:r>
          </a:p>
          <a:p>
            <a:pPr algn="just"/>
            <a:r>
              <a:rPr lang="ru-RU" sz="2000" dirty="0"/>
              <a:t>Скорость передачи данных до 44 Мбит/с, но без гарантии целостности данных и достоверности их доставки. </a:t>
            </a:r>
            <a:endParaRPr lang="ru-RU" sz="2000" dirty="0" smtClean="0"/>
          </a:p>
          <a:p>
            <a:pPr algn="just"/>
            <a:r>
              <a:rPr lang="ru-RU" sz="2000" dirty="0" err="1"/>
              <a:t>Frame</a:t>
            </a:r>
            <a:r>
              <a:rPr lang="ru-RU" sz="2000" dirty="0"/>
              <a:t> </a:t>
            </a:r>
            <a:r>
              <a:rPr lang="ru-RU" sz="2000" dirty="0" err="1"/>
              <a:t>Relay</a:t>
            </a:r>
            <a:r>
              <a:rPr lang="ru-RU" sz="2000" dirty="0"/>
              <a:t> ориентирована на </a:t>
            </a:r>
            <a:r>
              <a:rPr lang="ru-RU" sz="2000" i="1" dirty="0"/>
              <a:t>цифровые каналы передачи </a:t>
            </a:r>
            <a:r>
              <a:rPr lang="ru-RU" sz="2000" dirty="0"/>
              <a:t>данных хорошего качества, поэтому в ней отсутствует проверка выполнения соединения между узлами и контроль достоверности данных на канальном уровне. За счет этого сети </a:t>
            </a:r>
            <a:r>
              <a:rPr lang="ru-RU" sz="2000" dirty="0" err="1"/>
              <a:t>Frame</a:t>
            </a:r>
            <a:r>
              <a:rPr lang="ru-RU" sz="2000" dirty="0"/>
              <a:t> </a:t>
            </a:r>
            <a:r>
              <a:rPr lang="ru-RU" sz="2000" dirty="0" err="1"/>
              <a:t>Relay</a:t>
            </a:r>
            <a:r>
              <a:rPr lang="ru-RU" sz="2000" dirty="0"/>
              <a:t> обладают высокой производительностью. </a:t>
            </a:r>
          </a:p>
        </p:txBody>
      </p:sp>
    </p:spTree>
    <p:extLst>
      <p:ext uri="{BB962C8B-B14F-4D97-AF65-F5344CB8AC3E}">
        <p14:creationId xmlns:p14="http://schemas.microsoft.com/office/powerpoint/2010/main" val="31993026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2261</TotalTime>
  <Words>1042</Words>
  <Application>Microsoft Office PowerPoint</Application>
  <PresentationFormat>Экран (4:3)</PresentationFormat>
  <Paragraphs>55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Тема Office</vt:lpstr>
      <vt:lpstr>Лекция 11. Основы сетей WAN. Транспортные услуги и технологии глобальных сетей</vt:lpstr>
      <vt:lpstr>Содержание</vt:lpstr>
      <vt:lpstr>По завершению урока Вы будете знать:</vt:lpstr>
      <vt:lpstr>Глобальная компьютерная сеть </vt:lpstr>
      <vt:lpstr>Многослойная сеть оператора связи</vt:lpstr>
      <vt:lpstr>Презентация PowerPoint</vt:lpstr>
      <vt:lpstr>Сетевой протокол X.25 </vt:lpstr>
      <vt:lpstr>Сетевой протокол X.25 </vt:lpstr>
      <vt:lpstr>Сеть Frame Relay</vt:lpstr>
      <vt:lpstr>Сеть Frame Relay</vt:lpstr>
      <vt:lpstr>Презентация PowerPoint</vt:lpstr>
      <vt:lpstr>Технология ATM</vt:lpstr>
      <vt:lpstr>Структура сети АТМ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User</cp:lastModifiedBy>
  <cp:revision>297</cp:revision>
  <dcterms:created xsi:type="dcterms:W3CDTF">2017-10-09T05:58:02Z</dcterms:created>
  <dcterms:modified xsi:type="dcterms:W3CDTF">2022-09-07T18:28:56Z</dcterms:modified>
</cp:coreProperties>
</file>