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16602" y="2184423"/>
            <a:ext cx="7766221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12. Построение сети на основе концепции NGN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1"/>
          <p:cNvSpPr txBox="1"/>
          <p:nvPr/>
        </p:nvSpPr>
        <p:spPr>
          <a:xfrm>
            <a:off x="1280428" y="4408708"/>
            <a:ext cx="620549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kk-KZ" b="1" dirty="0" smtClean="0">
                <a:solidFill>
                  <a:schemeClr val="bg1"/>
                </a:solidFill>
              </a:rPr>
              <a:t>ассоцированный профессор </a:t>
            </a:r>
            <a:r>
              <a:rPr lang="ru-RU" b="1" dirty="0" smtClean="0">
                <a:solidFill>
                  <a:schemeClr val="bg1"/>
                </a:solidFill>
              </a:rPr>
              <a:t>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a.khabay@satbayev.university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9774" y="1312684"/>
            <a:ext cx="8718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Сервисный слой NGN занимается приложениями и их сервисами, которые функционируют между </a:t>
            </a:r>
            <a:r>
              <a:rPr lang="ru-RU" sz="2000" dirty="0" err="1"/>
              <a:t>одноранговыми</a:t>
            </a:r>
            <a:r>
              <a:rPr lang="ru-RU" sz="2000" dirty="0"/>
              <a:t> </a:t>
            </a:r>
            <a:r>
              <a:rPr lang="ru-RU" sz="2000" dirty="0" smtClean="0"/>
              <a:t>объектами.</a:t>
            </a:r>
          </a:p>
          <a:p>
            <a:pPr algn="just"/>
            <a:r>
              <a:rPr lang="ru-RU" sz="2000" dirty="0"/>
              <a:t>Транспортный слой NGN. Эта часть NGN обеспечивает функции пользователя, которые передают данные, а также функции, которые управляют и администрируют транспортные ресурсы так, чтобы переносить эти данные между терминальными </a:t>
            </a:r>
            <a:r>
              <a:rPr lang="ru-RU" sz="2000" dirty="0" smtClean="0"/>
              <a:t>окончаниями/узлами/объектами.</a:t>
            </a:r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503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5987" y="323999"/>
            <a:ext cx="85580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Обобщенная 4-х уровневая архитектура NGN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101" y="1225436"/>
            <a:ext cx="5242104" cy="54071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5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1"/>
            <a:ext cx="7886700" cy="114622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Трехуровневая модель сети </a:t>
            </a:r>
            <a:r>
              <a:rPr lang="en-US" sz="2800" b="1" dirty="0">
                <a:solidFill>
                  <a:schemeClr val="bg1"/>
                </a:solidFill>
              </a:rPr>
              <a:t>NGN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01" y="1568672"/>
            <a:ext cx="6832110" cy="42912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672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1"/>
            <a:ext cx="7886700" cy="1210614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chemeClr val="bg1"/>
                </a:solidFill>
              </a:rPr>
              <a:t>программный коммутатор — </a:t>
            </a:r>
            <a:r>
              <a:rPr lang="en-US" sz="2800" b="1" dirty="0" err="1">
                <a:solidFill>
                  <a:schemeClr val="bg1"/>
                </a:solidFill>
              </a:rPr>
              <a:t>SoftSwitch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669" y="1210615"/>
            <a:ext cx="88220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Основное отличие сетей следующего поколения от традиционных сетей в том, что вся информация, циркулирующая в сети, разбита на две составляющие. Это сигнальная информация, обеспечивающая коммутацию абонентов и предоставление услуг, и непосредственно пользовательские данные, содержащие полезную нагрузку, предназначенную абоненту (голос, видео, данные). Пути прохождения сигнальных сообщений и пользовательской нагрузки могут не совпадать.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1669" y="3380125"/>
            <a:ext cx="88220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Оборудование </a:t>
            </a:r>
            <a:r>
              <a:rPr lang="ru-RU" sz="2000" dirty="0"/>
              <a:t>программной коммутации в NGN играет роль универсального программно-аппаратного комплекса, конвертера сигнализации, который преобразует протоколы сигнализации как в сети с коммутацией каналов: ОКС-7, DSS1, V5, CAS, так и в сети пакетной коммутации - протоколы IP-телефонии: H 323, SIP, MGCP, MEGACO/ H.248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Программный коммутатор – это «мозг» новой сети, предназначенный для управления обработкой телефонных вызовов, происходящих в различных сетях, в том числе в сетях с коммутацией пакетов, он аккумулирует весь интеллект сети, а остальные элементы, расположенные на периферии, лишены интеллекта и полностью подконтрольны программному коммутатору, что в целом способствует лучшей управляемости и масштабируемости сети.</a:t>
            </a:r>
          </a:p>
        </p:txBody>
      </p:sp>
    </p:spTree>
    <p:extLst>
      <p:ext uri="{BB962C8B-B14F-4D97-AF65-F5344CB8AC3E}">
        <p14:creationId xmlns:p14="http://schemas.microsoft.com/office/powerpoint/2010/main" val="171754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04318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программный коммутатор — </a:t>
            </a:r>
            <a:r>
              <a:rPr lang="en-US" sz="2400" b="1" dirty="0" err="1">
                <a:solidFill>
                  <a:schemeClr val="bg1"/>
                </a:solidFill>
              </a:rPr>
              <a:t>SoftSwitch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26524"/>
            <a:ext cx="88349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При установлении соединения оборудование гибкого коммутатора осуществляет сигнальный обмен с функциональными элементами уровня управления коммутацией. Такими элементами являются все шлюзы, терминальное оборудование </a:t>
            </a:r>
            <a:r>
              <a:rPr lang="ru-RU" sz="2000" dirty="0" err="1"/>
              <a:t>мультисервисной</a:t>
            </a:r>
            <a:r>
              <a:rPr lang="ru-RU" sz="2000" dirty="0"/>
              <a:t> сети, интегрированные устройства доступа (IAD),терминалы SIP и H.323, оборудование других гибких коммутаторов и АТС с функциями контроллера транспортных шлюзов. </a:t>
            </a:r>
            <a:endParaRPr lang="ru-RU" sz="2000" dirty="0" smtClean="0"/>
          </a:p>
          <a:p>
            <a:pPr algn="just"/>
            <a:r>
              <a:rPr lang="ru-RU" sz="2000" b="1" i="1" dirty="0" smtClean="0"/>
              <a:t>Потоки </a:t>
            </a:r>
            <a:r>
              <a:rPr lang="ru-RU" sz="2000" b="1" i="1" dirty="0"/>
              <a:t>пользовательской информации не проходят через </a:t>
            </a:r>
            <a:r>
              <a:rPr lang="ru-RU" sz="2000" b="1" i="1" dirty="0" err="1"/>
              <a:t>SoftSwitch</a:t>
            </a:r>
            <a:r>
              <a:rPr lang="ru-RU" sz="2000" b="1" i="1" dirty="0"/>
              <a:t>(гибкий коммутатор), а замыкаются на уровне транспортной сети.</a:t>
            </a:r>
          </a:p>
        </p:txBody>
      </p:sp>
    </p:spTree>
    <p:extLst>
      <p:ext uri="{BB962C8B-B14F-4D97-AF65-F5344CB8AC3E}">
        <p14:creationId xmlns:p14="http://schemas.microsoft.com/office/powerpoint/2010/main" val="169380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8270652" cy="104318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Структура уровня управления коммутацией </a:t>
            </a:r>
            <a:r>
              <a:rPr lang="ru-RU" sz="2400" b="1" dirty="0" err="1">
                <a:solidFill>
                  <a:schemeClr val="bg1"/>
                </a:solidFill>
              </a:rPr>
              <a:t>мультисервисной</a:t>
            </a:r>
            <a:r>
              <a:rPr lang="ru-RU" sz="2400" b="1" dirty="0">
                <a:solidFill>
                  <a:schemeClr val="bg1"/>
                </a:solidFill>
              </a:rPr>
              <a:t> сети</a:t>
            </a:r>
          </a:p>
        </p:txBody>
      </p:sp>
      <p:pic>
        <p:nvPicPr>
          <p:cNvPr id="3" name="Рисунок 2" descr="http://www.globalinformatics.ru/images/books/266/image0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0" y="1249252"/>
            <a:ext cx="6645498" cy="5087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5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ru-RU" sz="2000" b="1" dirty="0" smtClean="0"/>
              <a:t>Предпосылки </a:t>
            </a:r>
            <a:r>
              <a:rPr lang="ru-RU" sz="2000" b="1" dirty="0"/>
              <a:t>появления сетей </a:t>
            </a:r>
            <a:r>
              <a:rPr lang="en-US" sz="2000" b="1" dirty="0" smtClean="0"/>
              <a:t>NGN</a:t>
            </a:r>
            <a:endParaRPr lang="ru-RU" sz="2000" b="1" dirty="0" smtClean="0"/>
          </a:p>
          <a:p>
            <a:pPr marL="457200" indent="-457200" algn="just">
              <a:buFontTx/>
              <a:buAutoNum type="arabicPeriod"/>
            </a:pPr>
            <a:r>
              <a:rPr lang="ru-RU" sz="2000" b="1" dirty="0"/>
              <a:t>Концепция </a:t>
            </a:r>
            <a:r>
              <a:rPr lang="en-US" sz="2000" b="1" dirty="0" smtClean="0"/>
              <a:t>NGN</a:t>
            </a:r>
            <a:endParaRPr lang="ru-RU" sz="2000" b="1" dirty="0" smtClean="0"/>
          </a:p>
          <a:p>
            <a:pPr marL="457200" indent="-457200" algn="just">
              <a:buFontTx/>
              <a:buAutoNum type="arabicPeriod"/>
            </a:pPr>
            <a:r>
              <a:rPr lang="ru-RU" sz="2000" b="1" dirty="0" smtClean="0"/>
              <a:t>Обобщенная архитектура NGN</a:t>
            </a:r>
          </a:p>
          <a:p>
            <a:pPr marL="457200" indent="-457200" algn="just">
              <a:buFontTx/>
              <a:buAutoNum type="arabicPeriod"/>
            </a:pPr>
            <a:r>
              <a:rPr lang="ru-RU" sz="2000" b="1" dirty="0" smtClean="0"/>
              <a:t>Программный </a:t>
            </a:r>
            <a:r>
              <a:rPr lang="ru-RU" sz="2000" b="1" dirty="0"/>
              <a:t>коммутатор — </a:t>
            </a:r>
            <a:r>
              <a:rPr lang="en-US" sz="2000" b="1" dirty="0" err="1" smtClean="0"/>
              <a:t>SoftSwitch</a:t>
            </a:r>
            <a:endParaRPr lang="ru-RU" sz="2000" b="1" dirty="0" smtClean="0"/>
          </a:p>
          <a:p>
            <a:pPr marL="457200" indent="-457200" algn="just">
              <a:buFontTx/>
              <a:buAutoNum type="arabicPeriod"/>
            </a:pPr>
            <a:endParaRPr lang="ru-RU" sz="2000" b="1" dirty="0" smtClean="0"/>
          </a:p>
          <a:p>
            <a:pPr marL="457200" indent="-457200" algn="just">
              <a:buFontTx/>
              <a:buAutoNum type="arabicPeriod"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6329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завершению урока Вы будете знать: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5120" y="1218181"/>
            <a:ext cx="864690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Особенности сетей нового поколения (NGN</a:t>
            </a:r>
            <a:r>
              <a:rPr lang="ru-RU" sz="2000" dirty="0" smtClean="0">
                <a:solidFill>
                  <a:srgbClr val="0070C0"/>
                </a:solidFill>
              </a:rPr>
              <a:t>).Предпосылки </a:t>
            </a:r>
            <a:r>
              <a:rPr lang="ru-RU" sz="2000" dirty="0">
                <a:solidFill>
                  <a:srgbClr val="0070C0"/>
                </a:solidFill>
              </a:rPr>
              <a:t>появления сетей NGN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Концепция NGN. Основное отличие сети </a:t>
            </a:r>
            <a:r>
              <a:rPr lang="en-US" sz="2000" dirty="0">
                <a:solidFill>
                  <a:srgbClr val="0070C0"/>
                </a:solidFill>
              </a:rPr>
              <a:t>NGN</a:t>
            </a:r>
            <a:endParaRPr lang="ru-RU" sz="2000" dirty="0">
              <a:solidFill>
                <a:srgbClr val="0070C0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Обобщенная архитектура NGN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</a:rPr>
              <a:t>Ядро сети </a:t>
            </a:r>
            <a:r>
              <a:rPr lang="en-US" sz="2000" dirty="0" smtClean="0">
                <a:solidFill>
                  <a:srgbClr val="0070C0"/>
                </a:solidFill>
              </a:rPr>
              <a:t>NGN</a:t>
            </a:r>
            <a:r>
              <a:rPr lang="ru-RU" sz="2000" dirty="0" smtClean="0">
                <a:solidFill>
                  <a:srgbClr val="0070C0"/>
                </a:solidFill>
              </a:rPr>
              <a:t> - программный </a:t>
            </a:r>
            <a:r>
              <a:rPr lang="ru-RU" sz="2000" dirty="0">
                <a:solidFill>
                  <a:srgbClr val="0070C0"/>
                </a:solidFill>
              </a:rPr>
              <a:t>коммутатор — </a:t>
            </a:r>
            <a:r>
              <a:rPr lang="ru-RU" sz="2000" dirty="0" err="1">
                <a:solidFill>
                  <a:srgbClr val="0070C0"/>
                </a:solidFill>
              </a:rPr>
              <a:t>SoftSwitch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550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31" y="94668"/>
            <a:ext cx="8873544" cy="90988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Предпосылки появления сетей </a:t>
            </a:r>
            <a:r>
              <a:rPr lang="en-US" sz="2800" b="1" dirty="0">
                <a:solidFill>
                  <a:schemeClr val="bg1"/>
                </a:solidFill>
              </a:rPr>
              <a:t>NGN: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" y="1222144"/>
            <a:ext cx="89765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Главная задача телекоммуникационного сообщества – создание такой архитектуры сети, чтобы программное </a:t>
            </a:r>
            <a:r>
              <a:rPr lang="ru-RU" sz="2000" b="1" i="1" dirty="0" smtClean="0"/>
              <a:t>обеспечение </a:t>
            </a:r>
            <a:r>
              <a:rPr lang="ru-RU" sz="2000" b="1" i="1" dirty="0"/>
              <a:t>предоставления услуг не зависело от вида сети или технологии доставки информации. </a:t>
            </a:r>
            <a:endParaRPr lang="ru-RU" sz="2000" b="1" i="1" dirty="0" smtClean="0"/>
          </a:p>
          <a:p>
            <a:pPr algn="just"/>
            <a:r>
              <a:rPr lang="ru-RU" sz="2000" dirty="0"/>
              <a:t>Для построения </a:t>
            </a:r>
            <a:r>
              <a:rPr lang="ru-RU" sz="2000" dirty="0" err="1"/>
              <a:t>мультисервисной</a:t>
            </a:r>
            <a:r>
              <a:rPr lang="ru-RU" sz="2000" dirty="0"/>
              <a:t> сети необходимы следующие средства: </a:t>
            </a:r>
          </a:p>
          <a:p>
            <a:pPr algn="just"/>
            <a:r>
              <a:rPr lang="ru-RU" sz="2000" dirty="0" smtClean="0"/>
              <a:t>-</a:t>
            </a:r>
            <a:r>
              <a:rPr lang="ru-RU" sz="2000" dirty="0"/>
              <a:t>	транспортные каналы и протоколы, способные поддерживать доставку информации любого типа (речь, видео, данные); </a:t>
            </a:r>
          </a:p>
          <a:p>
            <a:pPr algn="just"/>
            <a:r>
              <a:rPr lang="ru-RU" sz="2000" dirty="0" smtClean="0"/>
              <a:t>-</a:t>
            </a:r>
            <a:r>
              <a:rPr lang="ru-RU" sz="2000" dirty="0"/>
              <a:t>	оборудование доступа к такой сети;</a:t>
            </a:r>
          </a:p>
          <a:p>
            <a:pPr algn="just"/>
            <a:r>
              <a:rPr lang="ru-RU" sz="2000" dirty="0" smtClean="0"/>
              <a:t>-</a:t>
            </a:r>
            <a:r>
              <a:rPr lang="ru-RU" sz="2000" dirty="0"/>
              <a:t>	разнообразные терминальные устройства. </a:t>
            </a:r>
          </a:p>
          <a:p>
            <a:pPr algn="just"/>
            <a:r>
              <a:rPr lang="ru-RU" sz="2000" b="1" dirty="0"/>
              <a:t>Предпосылки появления сетей </a:t>
            </a:r>
            <a:r>
              <a:rPr lang="en-US" sz="2000" b="1" dirty="0"/>
              <a:t>NGN</a:t>
            </a:r>
            <a:r>
              <a:rPr lang="en-US" sz="2000" b="1" dirty="0" smtClean="0"/>
              <a:t>:</a:t>
            </a:r>
            <a:endParaRPr lang="ru-RU" sz="2000" b="1" dirty="0" smtClean="0"/>
          </a:p>
          <a:p>
            <a:pPr algn="just"/>
            <a:r>
              <a:rPr lang="ru-RU" sz="2000" b="1" dirty="0" smtClean="0"/>
              <a:t>-</a:t>
            </a:r>
            <a:r>
              <a:rPr lang="ru-RU" sz="2000" b="1" dirty="0"/>
              <a:t>	</a:t>
            </a:r>
            <a:r>
              <a:rPr lang="ru-RU" sz="2000" dirty="0"/>
              <a:t>массовое внедрение современных </a:t>
            </a:r>
            <a:r>
              <a:rPr lang="ru-RU" sz="2000" dirty="0" err="1"/>
              <a:t>мультисервисных</a:t>
            </a:r>
            <a:r>
              <a:rPr lang="ru-RU" sz="2000" dirty="0"/>
              <a:t> систем и средств связи;</a:t>
            </a:r>
          </a:p>
          <a:p>
            <a:pPr algn="just"/>
            <a:r>
              <a:rPr lang="ru-RU" sz="2000" dirty="0" smtClean="0"/>
              <a:t>-</a:t>
            </a:r>
            <a:r>
              <a:rPr lang="ru-RU" sz="2000" dirty="0"/>
              <a:t>	существенное изменение сетевых архитектур: отказ от жесткой иерархии, характерной для классических телефонных сетей общего пользования (</a:t>
            </a:r>
            <a:r>
              <a:rPr lang="ru-RU" sz="2000" dirty="0" err="1"/>
              <a:t>ТфОП</a:t>
            </a:r>
            <a:r>
              <a:rPr lang="ru-RU" sz="2000" dirty="0"/>
              <a:t>), под воздействием внедрения новых средств связи, принципов передачи и обработки информации; </a:t>
            </a:r>
          </a:p>
          <a:p>
            <a:pPr algn="just"/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1097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588" y="0"/>
            <a:ext cx="7886700" cy="122349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Предпосылки появления сетей </a:t>
            </a:r>
            <a:r>
              <a:rPr lang="en-US" sz="2800" b="1" dirty="0">
                <a:solidFill>
                  <a:schemeClr val="bg1"/>
                </a:solidFill>
              </a:rPr>
              <a:t>NGN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9557" y="1223493"/>
            <a:ext cx="83736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000" dirty="0" smtClean="0"/>
              <a:t>функциональное </a:t>
            </a:r>
            <a:r>
              <a:rPr lang="ru-RU" sz="2000" dirty="0"/>
              <a:t>разделение уровня транспортной коммутируемой сети и уровня формирования услуг, возникшему в результате внедрения интеллектуальных сетей (IN) и закрепленному в NGN (благодаря Интернету, оператору необязательно иметь собственную транспортную сеть, а спектр услуг вышел за рамки традиционных услуг связи; размытым оказалось и понятие-концепция "</a:t>
            </a:r>
            <a:r>
              <a:rPr lang="ru-RU" sz="2000" dirty="0" err="1"/>
              <a:t>телематические</a:t>
            </a:r>
            <a:r>
              <a:rPr lang="ru-RU" sz="2000" dirty="0"/>
              <a:t> службы"); </a:t>
            </a:r>
            <a:endParaRPr lang="ru-RU" sz="2000" dirty="0" smtClean="0"/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обострение </a:t>
            </a:r>
            <a:r>
              <a:rPr lang="ru-RU" sz="2000" dirty="0"/>
              <a:t>конкуренции в динамичных секторах рынка, таких как мобильная связь, Интернет, услуги для корпоративных пользователей; 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разделение </a:t>
            </a:r>
            <a:r>
              <a:rPr lang="ru-RU" sz="2000" dirty="0"/>
              <a:t>бизнес-модели оператора новых услуг на две части: инфраструктурную (создание и обслуживание сети) и сервисную (связанную с маркетингом); 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наличие </a:t>
            </a:r>
            <a:r>
              <a:rPr lang="ru-RU" sz="2000" dirty="0"/>
              <a:t>промежуточных звеньев – виртуальных операторов, формирующих и реализующих пакеты услуг с добавленной стоимостью, как это делают системные интеграторы в IT; 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изменение </a:t>
            </a:r>
            <a:r>
              <a:rPr lang="ru-RU" sz="2000" dirty="0"/>
              <a:t>статуса инфокоммуникационных услуг: собственно сеть теряет свою ценность, ее приобретают услуги; </a:t>
            </a:r>
          </a:p>
          <a:p>
            <a:pPr marL="342900" indent="-342900" algn="just"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3287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6974" y="204920"/>
            <a:ext cx="67614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Предпосылки появления сетей </a:t>
            </a:r>
            <a:r>
              <a:rPr lang="en-US" sz="2800" b="1" dirty="0">
                <a:solidFill>
                  <a:schemeClr val="bg1"/>
                </a:solidFill>
              </a:rPr>
              <a:t>NGN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6214" y="1251277"/>
            <a:ext cx="88477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000" dirty="0" smtClean="0"/>
              <a:t>уменьшение </a:t>
            </a:r>
            <a:r>
              <a:rPr lang="ru-RU" sz="2000" dirty="0"/>
              <a:t>роли/доли голосовых услуг в современных пакетах </a:t>
            </a:r>
            <a:r>
              <a:rPr lang="ru-RU" sz="2000" dirty="0" err="1"/>
              <a:t>Triple</a:t>
            </a:r>
            <a:r>
              <a:rPr lang="ru-RU" sz="2000" dirty="0"/>
              <a:t> </a:t>
            </a:r>
            <a:r>
              <a:rPr lang="ru-RU" sz="2000" dirty="0" err="1"/>
              <a:t>Play</a:t>
            </a:r>
            <a:r>
              <a:rPr lang="ru-RU" sz="2000" dirty="0"/>
              <a:t> (TP); </a:t>
            </a:r>
            <a:endParaRPr lang="ru-RU" sz="2000" dirty="0" smtClean="0"/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использование </a:t>
            </a:r>
            <a:r>
              <a:rPr lang="ru-RU" sz="2000" dirty="0"/>
              <a:t>условно бесплатных услуг, основанных на эксплуатации сети Интернет (например, услуга, предоставляемая по </a:t>
            </a:r>
            <a:r>
              <a:rPr lang="ru-RU" sz="2000" dirty="0" err="1"/>
              <a:t>Skype</a:t>
            </a:r>
            <a:r>
              <a:rPr lang="ru-RU" sz="2000" dirty="0"/>
              <a:t>); 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снижение </a:t>
            </a:r>
            <a:r>
              <a:rPr lang="ru-RU" sz="2000" dirty="0"/>
              <a:t>инвестиционной привлекательности, конкурентоспособности и рентабельности традиционных систем связи. </a:t>
            </a:r>
          </a:p>
          <a:p>
            <a:pPr algn="just"/>
            <a:r>
              <a:rPr lang="ru-RU" sz="2000" dirty="0"/>
              <a:t>NGN базируется на представлении о новом типе сети, введенном в рек. ITU-T Y.100 (6.98) в связи с задачей создания </a:t>
            </a:r>
            <a:r>
              <a:rPr lang="ru-RU" sz="2000" b="1" i="1" dirty="0"/>
              <a:t>глобальной информационной инфраструктуры</a:t>
            </a:r>
            <a:r>
              <a:rPr lang="ru-RU" sz="2000" dirty="0"/>
              <a:t> (GII – </a:t>
            </a:r>
            <a:r>
              <a:rPr lang="ru-RU" sz="2000" dirty="0" err="1"/>
              <a:t>Global</a:t>
            </a:r>
            <a:r>
              <a:rPr lang="ru-RU" sz="2000" dirty="0"/>
              <a:t> </a:t>
            </a:r>
            <a:r>
              <a:rPr lang="ru-RU" sz="2000" dirty="0" err="1"/>
              <a:t>Information</a:t>
            </a:r>
            <a:r>
              <a:rPr lang="ru-RU" sz="2000" dirty="0"/>
              <a:t> </a:t>
            </a:r>
            <a:r>
              <a:rPr lang="ru-RU" sz="2000" dirty="0" err="1"/>
              <a:t>Infrastructure</a:t>
            </a:r>
            <a:r>
              <a:rPr lang="ru-RU" sz="2000" dirty="0"/>
              <a:t>), где указано, что в этой сети "</a:t>
            </a:r>
            <a:r>
              <a:rPr lang="ru-RU" sz="2000" i="1" dirty="0"/>
              <a:t>все виды информации, включая голос, данные или видео/мультимедиа просто сводятся к цифровым потокам бит для передачи их по пути распространения (или по цифровой сети)</a:t>
            </a:r>
            <a:r>
              <a:rPr lang="ru-RU" sz="2000" dirty="0"/>
              <a:t>". </a:t>
            </a:r>
          </a:p>
        </p:txBody>
      </p:sp>
    </p:spTree>
    <p:extLst>
      <p:ext uri="{BB962C8B-B14F-4D97-AF65-F5344CB8AC3E}">
        <p14:creationId xmlns:p14="http://schemas.microsoft.com/office/powerpoint/2010/main" val="414892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04" y="30276"/>
            <a:ext cx="7886700" cy="11288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Определение </a:t>
            </a:r>
            <a:r>
              <a:rPr lang="ru-RU" sz="2800" b="1" dirty="0" smtClean="0">
                <a:solidFill>
                  <a:schemeClr val="bg1"/>
                </a:solidFill>
              </a:rPr>
              <a:t>и концепция </a:t>
            </a:r>
            <a:r>
              <a:rPr lang="en-US" sz="2800" b="1" dirty="0" smtClean="0">
                <a:solidFill>
                  <a:schemeClr val="bg1"/>
                </a:solidFill>
              </a:rPr>
              <a:t>NGN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9557" y="1327519"/>
            <a:ext cx="83994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Определение NGN дано в рек. Y.2001 (12.04). </a:t>
            </a:r>
            <a:r>
              <a:rPr lang="ru-RU" sz="2000" b="1" i="1" dirty="0"/>
              <a:t>NGN – сеть пакетной передачи, способная обеспечить телекоммуникационные сервисы и использовать многие широкополосные, поддерживающие </a:t>
            </a:r>
            <a:r>
              <a:rPr lang="ru-RU" sz="2000" b="1" i="1" dirty="0" err="1"/>
              <a:t>QoS</a:t>
            </a:r>
            <a:r>
              <a:rPr lang="ru-RU" sz="2000" b="1" i="1" dirty="0"/>
              <a:t> транспортные технологии, в которых сервисные функции независимы от этих базовых транспортных технологий. Она дает свободный доступ к сетям и конкурентным сервис-провайдерам и/или сервисам по своему выбору. Она поддерживает обобщенную мобильность, которая позволит последовательно и повсеместно обеспечить сервис пользователям.</a:t>
            </a:r>
          </a:p>
          <a:p>
            <a:pPr algn="just"/>
            <a:r>
              <a:rPr lang="ru-RU" sz="2000" b="1" dirty="0"/>
              <a:t>Концепция </a:t>
            </a:r>
            <a:r>
              <a:rPr lang="ru-RU" sz="2000" b="1" dirty="0" smtClean="0"/>
              <a:t>NGN - </a:t>
            </a:r>
            <a:r>
              <a:rPr lang="ru-RU" sz="2000" b="1" dirty="0"/>
              <a:t>построение сетей связи нового поколения, обеспечивающих предоставление неограниченного набора услуг с гибкими настройками по их управлению, персонализации, созданию новых услуг за счет унификации сетевых решений. </a:t>
            </a:r>
          </a:p>
        </p:txBody>
      </p:sp>
    </p:spTree>
    <p:extLst>
      <p:ext uri="{BB962C8B-B14F-4D97-AF65-F5344CB8AC3E}">
        <p14:creationId xmlns:p14="http://schemas.microsoft.com/office/powerpoint/2010/main" val="329781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17197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Функциональная модель сети </a:t>
            </a:r>
            <a:r>
              <a:rPr lang="en-US" sz="2800" b="1" dirty="0">
                <a:solidFill>
                  <a:schemeClr val="bg1"/>
                </a:solidFill>
              </a:rPr>
              <a:t>NGN 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845" y="2187640"/>
            <a:ext cx="6499277" cy="34533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7577" y="1171977"/>
            <a:ext cx="85258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Функциональная модель сети NGN может быть </a:t>
            </a:r>
            <a:r>
              <a:rPr lang="ru-RU" sz="2000" dirty="0" smtClean="0"/>
              <a:t>представлена </a:t>
            </a:r>
            <a:r>
              <a:rPr lang="ru-RU" sz="2000" dirty="0"/>
              <a:t>в виде двух взаимодействующих, но независимых слоев: </a:t>
            </a:r>
            <a:r>
              <a:rPr lang="ru-RU" sz="2000" b="1" i="1" dirty="0"/>
              <a:t>слоя сервисов NGN (</a:t>
            </a:r>
            <a:r>
              <a:rPr lang="ru-RU" sz="2000" b="1" i="1" dirty="0" err="1"/>
              <a:t>services</a:t>
            </a:r>
            <a:r>
              <a:rPr lang="ru-RU" sz="2000" b="1" i="1" dirty="0"/>
              <a:t>) и транспортного слоя NGN (</a:t>
            </a:r>
            <a:r>
              <a:rPr lang="ru-RU" sz="2000" b="1" i="1" dirty="0" err="1"/>
              <a:t>transport</a:t>
            </a:r>
            <a:r>
              <a:rPr lang="ru-RU" sz="2000" b="1" i="1" dirty="0"/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67950" y="5993658"/>
            <a:ext cx="3370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базовая эталонная модель </a:t>
            </a:r>
            <a:r>
              <a:rPr lang="en-US" dirty="0" smtClean="0"/>
              <a:t>NGN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3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15909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Три плоскости двухслойной модели </a:t>
            </a:r>
            <a:r>
              <a:rPr lang="en-US" sz="2800" b="1" dirty="0">
                <a:solidFill>
                  <a:schemeClr val="bg1"/>
                </a:solidFill>
              </a:rPr>
              <a:t>NGN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369" y="2343954"/>
            <a:ext cx="7790707" cy="34129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1173169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Каждый слой двухслойной модели представлен тремя плоскостями: </a:t>
            </a:r>
            <a:r>
              <a:rPr lang="ru-RU" sz="2000" b="1" i="1" dirty="0"/>
              <a:t>плоскостью пользователя (</a:t>
            </a:r>
            <a:r>
              <a:rPr lang="ru-RU" sz="2000" b="1" i="1" dirty="0" err="1"/>
              <a:t>userplane</a:t>
            </a:r>
            <a:r>
              <a:rPr lang="ru-RU" sz="2000" b="1" i="1" dirty="0"/>
              <a:t>); плоскостью управления (</a:t>
            </a:r>
            <a:r>
              <a:rPr lang="ru-RU" sz="2000" b="1" i="1" dirty="0" err="1"/>
              <a:t>controlplane</a:t>
            </a:r>
            <a:r>
              <a:rPr lang="ru-RU" sz="2000" b="1" i="1" dirty="0"/>
              <a:t>) и плоскостью менеджмента (</a:t>
            </a:r>
            <a:r>
              <a:rPr lang="ru-RU" sz="2000" b="1" i="1" dirty="0" err="1"/>
              <a:t>managementplane</a:t>
            </a:r>
            <a:r>
              <a:rPr lang="ru-RU" sz="2000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58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2264</TotalTime>
  <Words>862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Лекция 12. Построение сети на основе концепции NGN </vt:lpstr>
      <vt:lpstr>Содержание</vt:lpstr>
      <vt:lpstr>По завершению урока Вы будете знать:</vt:lpstr>
      <vt:lpstr>Предпосылки появления сетей NGN: </vt:lpstr>
      <vt:lpstr>Предпосылки появления сетей NGN</vt:lpstr>
      <vt:lpstr>Презентация PowerPoint</vt:lpstr>
      <vt:lpstr>Определение и концепция NGN </vt:lpstr>
      <vt:lpstr>Функциональная модель сети NGN </vt:lpstr>
      <vt:lpstr>Три плоскости двухслойной модели NGN</vt:lpstr>
      <vt:lpstr>Презентация PowerPoint</vt:lpstr>
      <vt:lpstr>Презентация PowerPoint</vt:lpstr>
      <vt:lpstr>Трехуровневая модель сети NGN</vt:lpstr>
      <vt:lpstr>программный коммутатор — SoftSwitch</vt:lpstr>
      <vt:lpstr>программный коммутатор — SoftSwitch</vt:lpstr>
      <vt:lpstr>Структура уровня управления коммутацией мультисервисной сети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298</cp:revision>
  <dcterms:created xsi:type="dcterms:W3CDTF">2017-10-09T05:58:02Z</dcterms:created>
  <dcterms:modified xsi:type="dcterms:W3CDTF">2022-09-07T18:29:14Z</dcterms:modified>
</cp:coreProperties>
</file>