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oldabaeyva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16602" y="1796624"/>
            <a:ext cx="7766221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Лекция 13. Методы обеспечения качества обслуживания в сетях с коммутацией пакетов. Виртуальные частные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сети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1"/>
          <p:cNvSpPr txBox="1"/>
          <p:nvPr/>
        </p:nvSpPr>
        <p:spPr>
          <a:xfrm>
            <a:off x="1230714" y="3974093"/>
            <a:ext cx="620549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kk-KZ" b="1" dirty="0" smtClean="0">
                <a:solidFill>
                  <a:schemeClr val="bg1"/>
                </a:solidFill>
              </a:rPr>
              <a:t>ассоцированный профессор </a:t>
            </a:r>
            <a:r>
              <a:rPr lang="ru-RU" b="1" dirty="0" smtClean="0">
                <a:solidFill>
                  <a:schemeClr val="bg1"/>
                </a:solidFill>
              </a:rPr>
              <a:t>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a.khabay@satbayev.university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576" y="198377"/>
            <a:ext cx="83197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Технология </a:t>
            </a:r>
            <a:r>
              <a:rPr lang="ru-RU" sz="2400" b="1" dirty="0">
                <a:solidFill>
                  <a:schemeClr val="bg1"/>
                </a:solidFill>
              </a:rPr>
              <a:t>многопротокольной коммутации на основе меток (</a:t>
            </a:r>
            <a:r>
              <a:rPr lang="ru-RU" sz="2400" b="1" dirty="0" err="1">
                <a:solidFill>
                  <a:schemeClr val="bg1"/>
                </a:solidFill>
              </a:rPr>
              <a:t>Multiprotocol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Label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Switching</a:t>
            </a:r>
            <a:r>
              <a:rPr lang="ru-RU" sz="2400" b="1" dirty="0">
                <a:solidFill>
                  <a:schemeClr val="bg1"/>
                </a:solidFill>
              </a:rPr>
              <a:t> – MPLS</a:t>
            </a:r>
            <a:r>
              <a:rPr lang="ru-RU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1669" y="1163881"/>
            <a:ext cx="877051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В основе MPLS лежит принцип обмена меток</a:t>
            </a:r>
            <a:r>
              <a:rPr lang="ru-RU" sz="2000" dirty="0"/>
              <a:t>. Любой передаваемый пакет ассоциируется с тем или иным классом сетевого уровня (</a:t>
            </a:r>
            <a:r>
              <a:rPr lang="ru-RU" sz="2000" dirty="0" err="1"/>
              <a:t>Forwarding</a:t>
            </a:r>
            <a:r>
              <a:rPr lang="ru-RU" sz="2000" dirty="0"/>
              <a:t> </a:t>
            </a:r>
            <a:r>
              <a:rPr lang="ru-RU" sz="2000" dirty="0" err="1"/>
              <a:t>Equivalence</a:t>
            </a:r>
            <a:r>
              <a:rPr lang="ru-RU" sz="2000" dirty="0"/>
              <a:t> </a:t>
            </a:r>
            <a:r>
              <a:rPr lang="ru-RU" sz="2000" dirty="0" err="1"/>
              <a:t>Class</a:t>
            </a:r>
            <a:r>
              <a:rPr lang="ru-RU" sz="2000" dirty="0"/>
              <a:t>, FEC), каждый из которых идентифицируется определенной меткой. </a:t>
            </a:r>
          </a:p>
          <a:p>
            <a:pPr algn="just"/>
            <a:r>
              <a:rPr lang="ru-RU" sz="2000" dirty="0"/>
              <a:t>Значение метки уникально лишь для участка пути между соседними узлами сети MPLS, которые называются также </a:t>
            </a:r>
            <a:r>
              <a:rPr lang="ru-RU" sz="2000" b="1" i="1" dirty="0"/>
              <a:t>маршрутизаторами, коммутирующими по меткам (</a:t>
            </a:r>
            <a:r>
              <a:rPr lang="ru-RU" sz="2000" b="1" i="1" dirty="0" err="1"/>
              <a:t>Label</a:t>
            </a:r>
            <a:r>
              <a:rPr lang="ru-RU" sz="2000" b="1" i="1" dirty="0"/>
              <a:t> </a:t>
            </a:r>
            <a:r>
              <a:rPr lang="ru-RU" sz="2000" b="1" i="1" dirty="0" err="1"/>
              <a:t>Switching</a:t>
            </a:r>
            <a:r>
              <a:rPr lang="ru-RU" sz="2000" b="1" i="1" dirty="0"/>
              <a:t> </a:t>
            </a:r>
            <a:r>
              <a:rPr lang="ru-RU" sz="2000" b="1" i="1" dirty="0" err="1"/>
              <a:t>Router</a:t>
            </a:r>
            <a:r>
              <a:rPr lang="ru-RU" sz="2000" b="1" i="1" dirty="0"/>
              <a:t>, LSR). </a:t>
            </a:r>
            <a:endParaRPr lang="ru-RU" sz="2000" b="1" i="1" dirty="0" smtClean="0"/>
          </a:p>
          <a:p>
            <a:pPr algn="just"/>
            <a:r>
              <a:rPr lang="ru-RU" sz="2000" b="1" i="1" dirty="0"/>
              <a:t>Обмен метками может производиться с </a:t>
            </a:r>
            <a:r>
              <a:rPr lang="ru-RU" sz="2000" b="1" i="1" dirty="0" smtClean="0"/>
              <a:t>помощью </a:t>
            </a:r>
            <a:r>
              <a:rPr lang="ru-RU" sz="2000" b="1" i="1" dirty="0"/>
              <a:t>специального протокола распределения меток (</a:t>
            </a:r>
            <a:r>
              <a:rPr lang="ru-RU" sz="2000" b="1" i="1" dirty="0" err="1"/>
              <a:t>Label</a:t>
            </a:r>
            <a:r>
              <a:rPr lang="ru-RU" sz="2000" b="1" i="1" dirty="0"/>
              <a:t> </a:t>
            </a:r>
            <a:r>
              <a:rPr lang="ru-RU" sz="2000" b="1" i="1" dirty="0" err="1"/>
              <a:t>Distribution</a:t>
            </a:r>
            <a:r>
              <a:rPr lang="ru-RU" sz="2000" b="1" i="1" dirty="0"/>
              <a:t> </a:t>
            </a:r>
            <a:r>
              <a:rPr lang="ru-RU" sz="2000" b="1" i="1" dirty="0" err="1"/>
              <a:t>Protocol</a:t>
            </a:r>
            <a:r>
              <a:rPr lang="ru-RU" sz="2000" b="1" i="1" dirty="0"/>
              <a:t>, LDP</a:t>
            </a:r>
            <a:r>
              <a:rPr lang="ru-RU" sz="2000" b="1" i="1" dirty="0" smtClean="0"/>
              <a:t>).</a:t>
            </a:r>
          </a:p>
          <a:p>
            <a:pPr algn="just"/>
            <a:r>
              <a:rPr lang="ru-RU" sz="2000" b="1" i="1" dirty="0"/>
              <a:t>Распределение меток между LSR приводит к установлению внутри домена MPLS путей с коммутацией по меткам (</a:t>
            </a:r>
            <a:r>
              <a:rPr lang="ru-RU" sz="2000" b="1" i="1" dirty="0" err="1"/>
              <a:t>Label</a:t>
            </a:r>
            <a:r>
              <a:rPr lang="ru-RU" sz="2000" b="1" i="1" dirty="0"/>
              <a:t> </a:t>
            </a:r>
            <a:r>
              <a:rPr lang="ru-RU" sz="2000" b="1" i="1" dirty="0" err="1"/>
              <a:t>Switching</a:t>
            </a:r>
            <a:r>
              <a:rPr lang="ru-RU" sz="2000" b="1" i="1" dirty="0"/>
              <a:t> </a:t>
            </a:r>
            <a:r>
              <a:rPr lang="ru-RU" sz="2000" b="1" i="1" dirty="0" err="1"/>
              <a:t>Path</a:t>
            </a:r>
            <a:r>
              <a:rPr lang="ru-RU" sz="2000" b="1" i="1" dirty="0"/>
              <a:t>, LSP). </a:t>
            </a:r>
            <a:endParaRPr lang="ru-RU" sz="2000" b="1" i="1" dirty="0" smtClean="0"/>
          </a:p>
          <a:p>
            <a:pPr algn="just"/>
            <a:endParaRPr lang="ru-RU" sz="2000" b="1" i="1" dirty="0" smtClean="0"/>
          </a:p>
          <a:p>
            <a:pPr algn="just"/>
            <a:r>
              <a:rPr lang="ru-RU" sz="2000" b="1" i="1" dirty="0" smtClean="0"/>
              <a:t>Вся </a:t>
            </a:r>
            <a:r>
              <a:rPr lang="ru-RU" sz="2000" b="1" i="1" dirty="0"/>
              <a:t>операция требует лишь одноразовой идентификации значений полей в одной строке таблицы. Это занимает гораздо меньше времени, чем сравнение IP-адреса отправителя с наиболее длинным адресным префиксом в таблице маршрутизации, которое используется при традиционной маршрутизации.</a:t>
            </a:r>
          </a:p>
          <a:p>
            <a:pPr algn="just"/>
            <a:endParaRPr lang="ru-RU" sz="2000" b="1" i="1" dirty="0"/>
          </a:p>
          <a:p>
            <a:pPr algn="just"/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1301665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0078" y="156574"/>
            <a:ext cx="85580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Технология многопротокольной коммутации на основе меток (</a:t>
            </a:r>
            <a:r>
              <a:rPr lang="ru-RU" sz="2800" b="1" dirty="0" err="1">
                <a:solidFill>
                  <a:schemeClr val="bg1"/>
                </a:solidFill>
              </a:rPr>
              <a:t>Multiprotocol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Label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Switching</a:t>
            </a:r>
            <a:r>
              <a:rPr lang="ru-RU" sz="2800" b="1" dirty="0">
                <a:solidFill>
                  <a:schemeClr val="bg1"/>
                </a:solidFill>
              </a:rPr>
              <a:t> – MPLS)</a:t>
            </a:r>
          </a:p>
        </p:txBody>
      </p:sp>
      <p:pic>
        <p:nvPicPr>
          <p:cNvPr id="5" name="Рисунок 4" descr="http://www.osp.ru/data/515/504/1234/2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642" y="1419225"/>
            <a:ext cx="7495504" cy="52262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1539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1"/>
            <a:ext cx="7886700" cy="114622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MPLS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9709" y="1301968"/>
            <a:ext cx="8409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Маршрутизаторы ядра занимаются только коммутацией. Все функции классификации пакетов по различным классам сетевого уровня FEC, а также реализацию таких дополнительных сервисов, как фильтрация, явная маршрутизация, выравнивание нагрузки и управление трафиком, берут на себя граничные LSR.</a:t>
            </a:r>
          </a:p>
          <a:p>
            <a:pPr algn="just"/>
            <a:r>
              <a:rPr lang="ru-RU" sz="2000" i="1" dirty="0"/>
              <a:t>В результате интенсивные вычисления приходятся на граничную область, а высокопроизводительная коммутация выполняется в ядре, что позволяет оптимизировать конфигурацию устройств MPLS в зависимости от их местоположения в сети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Таким образом, главная особенность MPLS — отделение процесса коммутации пакета от анализа IP-адресов в его </a:t>
            </a:r>
            <a:r>
              <a:rPr lang="ru-RU" sz="2000" dirty="0" smtClean="0"/>
              <a:t>заголовке.</a:t>
            </a:r>
          </a:p>
          <a:p>
            <a:pPr algn="just"/>
            <a:r>
              <a:rPr lang="ru-RU" sz="2000" dirty="0"/>
              <a:t>Использование явно задаваемого маршрута в сети MPLS свободно от недостатков стандартной IP-маршрутизации от источника, поскольку вся информация о маршруте содержится в метке и пакету не требуется нести адреса промежуточных узлов, что улучшает управление распределением нагрузки в сети.</a:t>
            </a:r>
          </a:p>
        </p:txBody>
      </p:sp>
    </p:spTree>
    <p:extLst>
      <p:ext uri="{BB962C8B-B14F-4D97-AF65-F5344CB8AC3E}">
        <p14:creationId xmlns:p14="http://schemas.microsoft.com/office/powerpoint/2010/main" val="649905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1"/>
            <a:ext cx="7886700" cy="1210614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solidFill>
                  <a:schemeClr val="bg1"/>
                </a:solidFill>
              </a:rPr>
              <a:t>Виртуальные частные сети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9709" y="1210615"/>
            <a:ext cx="834792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Технология </a:t>
            </a:r>
            <a:r>
              <a:rPr lang="ru-RU" sz="2000" b="1" dirty="0"/>
              <a:t>виртуальных частных сетей VPN (</a:t>
            </a:r>
            <a:r>
              <a:rPr lang="ru-RU" sz="2000" b="1" dirty="0" err="1"/>
              <a:t>Virtual</a:t>
            </a:r>
            <a:r>
              <a:rPr lang="ru-RU" sz="2000" b="1" dirty="0"/>
              <a:t> </a:t>
            </a:r>
            <a:r>
              <a:rPr lang="ru-RU" sz="2000" b="1" dirty="0" err="1"/>
              <a:t>Private</a:t>
            </a:r>
            <a:r>
              <a:rPr lang="ru-RU" sz="2000" b="1" dirty="0"/>
              <a:t> </a:t>
            </a:r>
            <a:r>
              <a:rPr lang="ru-RU" sz="2000" b="1" dirty="0" err="1"/>
              <a:t>Network</a:t>
            </a:r>
            <a:r>
              <a:rPr lang="ru-RU" sz="2000" b="1" dirty="0"/>
              <a:t>). </a:t>
            </a:r>
            <a:r>
              <a:rPr lang="ru-RU" sz="2000" b="1" i="1" dirty="0"/>
              <a:t>Эта технология позволяет превратить соединения в пакетных сетях общего пользования в защищенные каналы с гарантированной полосой пропускания, обеспечивая безопасность и широкий спектр сервисов при приемлемой стоимости устанавливаемых соединений. </a:t>
            </a:r>
          </a:p>
          <a:p>
            <a:pPr algn="just"/>
            <a:r>
              <a:rPr lang="ru-RU" sz="2000" dirty="0"/>
              <a:t>Под термином ― виртуальная частная сеть понимают широкий круг технологий, обеспечивающих безопасную и качественную связь в пределах контролируемой группы пользователей по открытой глобальной сети.</a:t>
            </a:r>
          </a:p>
          <a:p>
            <a:pPr algn="just"/>
            <a:r>
              <a:rPr lang="ru-RU" sz="2000" b="1" i="1" dirty="0"/>
              <a:t>Цель VPN-технологий состоит в максимальной степени обособления потоков данных одного предприятия от потоков данных всех других пользователей публичной </a:t>
            </a:r>
            <a:r>
              <a:rPr lang="ru-RU" sz="2000" b="1" i="1" dirty="0" smtClean="0"/>
              <a:t>сети.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1272564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043189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Средства безопасности сетей </a:t>
            </a:r>
            <a:r>
              <a:rPr lang="en-US" sz="2400" b="1" dirty="0">
                <a:solidFill>
                  <a:schemeClr val="bg1"/>
                </a:solidFill>
              </a:rPr>
              <a:t>VPN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9709" y="1253620"/>
            <a:ext cx="825777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/>
              <a:t>Средства безопасности сетей VPN</a:t>
            </a:r>
          </a:p>
          <a:p>
            <a:pPr algn="just"/>
            <a:r>
              <a:rPr lang="ru-RU" sz="2000" dirty="0"/>
              <a:t>-</a:t>
            </a:r>
            <a:r>
              <a:rPr lang="ru-RU" sz="2000" b="1" i="1" dirty="0"/>
              <a:t> Конфиденциальность </a:t>
            </a:r>
            <a:r>
              <a:rPr lang="ru-RU" sz="2000" dirty="0"/>
              <a:t>(</a:t>
            </a:r>
            <a:r>
              <a:rPr lang="ru-RU" sz="2000" dirty="0" err="1"/>
              <a:t>Privacy</a:t>
            </a:r>
            <a:r>
              <a:rPr lang="ru-RU" sz="2000" dirty="0"/>
              <a:t>). Третье лицо не сможет скопировать данные или ознакомиться с информацией, которая передается по Интернету.</a:t>
            </a:r>
          </a:p>
          <a:p>
            <a:pPr algn="just"/>
            <a:r>
              <a:rPr lang="ru-RU" sz="2000" dirty="0"/>
              <a:t>- </a:t>
            </a:r>
            <a:r>
              <a:rPr lang="ru-RU" sz="2000" b="1" i="1" dirty="0"/>
              <a:t>Аутентификация</a:t>
            </a:r>
            <a:r>
              <a:rPr lang="ru-RU" sz="2000" dirty="0"/>
              <a:t> (</a:t>
            </a:r>
            <a:r>
              <a:rPr lang="ru-RU" sz="2000" dirty="0" err="1"/>
              <a:t>Authentication</a:t>
            </a:r>
            <a:r>
              <a:rPr lang="ru-RU" sz="2000" dirty="0"/>
              <a:t>). Проверка того, действительно ли отправитель пакетов VPN - истинное устройство, а не такое, которое используется злоумышленником.</a:t>
            </a:r>
          </a:p>
          <a:p>
            <a:pPr algn="just"/>
            <a:r>
              <a:rPr lang="ru-RU" sz="2000" dirty="0"/>
              <a:t>- </a:t>
            </a:r>
            <a:r>
              <a:rPr lang="ru-RU" sz="2000" b="1" i="1" dirty="0"/>
              <a:t>Целостность данных </a:t>
            </a:r>
            <a:r>
              <a:rPr lang="ru-RU" sz="2000" dirty="0"/>
              <a:t>(</a:t>
            </a:r>
            <a:r>
              <a:rPr lang="ru-RU" sz="2000" dirty="0" err="1"/>
              <a:t>Data</a:t>
            </a:r>
            <a:r>
              <a:rPr lang="ru-RU" sz="2000" dirty="0"/>
              <a:t> </a:t>
            </a:r>
            <a:r>
              <a:rPr lang="ru-RU" sz="2000" dirty="0" err="1"/>
              <a:t>integrity</a:t>
            </a:r>
            <a:r>
              <a:rPr lang="ru-RU" sz="2000" dirty="0"/>
              <a:t>). Проверка того, не подвергался ли изменениям пакет при передаче через Интернет.</a:t>
            </a:r>
          </a:p>
          <a:p>
            <a:pPr marL="342900" indent="-342900" algn="just">
              <a:buFontTx/>
              <a:buChar char="-"/>
            </a:pPr>
            <a:r>
              <a:rPr lang="ru-RU" sz="2000" b="1" i="1" dirty="0" smtClean="0"/>
              <a:t>Защита </a:t>
            </a:r>
            <a:r>
              <a:rPr lang="ru-RU" sz="2000" b="1" i="1" dirty="0"/>
              <a:t>от повторного использования </a:t>
            </a:r>
            <a:r>
              <a:rPr lang="ru-RU" sz="2000" dirty="0"/>
              <a:t>(</a:t>
            </a:r>
            <a:r>
              <a:rPr lang="ru-RU" sz="2000" dirty="0" err="1"/>
              <a:t>Anti-replay</a:t>
            </a:r>
            <a:r>
              <a:rPr lang="ru-RU" sz="2000" dirty="0"/>
              <a:t>). Третье лицо не сможет копировать пакеты данных, отосланные истинным отправителем, а затем пересылать эти пакеты, выдавая себя за истинного </a:t>
            </a:r>
            <a:r>
              <a:rPr lang="ru-RU" sz="2000" dirty="0" smtClean="0"/>
              <a:t>отправителя.</a:t>
            </a:r>
          </a:p>
          <a:p>
            <a:pPr algn="just"/>
            <a:r>
              <a:rPr lang="ru-RU" sz="2000" dirty="0"/>
              <a:t>Для решения перечисленных выше задач двумя устройствами создается виртуальная частная сеть, которую иногда называют </a:t>
            </a:r>
            <a:r>
              <a:rPr lang="ru-RU" sz="2000" b="1" i="1" dirty="0"/>
              <a:t>туннелем VPN </a:t>
            </a:r>
            <a:r>
              <a:rPr lang="ru-RU" sz="2000" dirty="0"/>
              <a:t>(VPN </a:t>
            </a:r>
            <a:r>
              <a:rPr lang="ru-RU" sz="2000" dirty="0" err="1"/>
              <a:t>tunnel</a:t>
            </a:r>
            <a:r>
              <a:rPr lang="ru-RU" sz="2000" dirty="0"/>
              <a:t>). </a:t>
            </a:r>
            <a:r>
              <a:rPr lang="ru-RU" sz="2000" i="1" dirty="0"/>
              <a:t>Такие устройства добавляют еще один заголовок к оригинальному </a:t>
            </a:r>
            <a:r>
              <a:rPr lang="ru-RU" sz="2000" i="1" dirty="0" smtClean="0"/>
              <a:t>пакету.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3073092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8270652" cy="1043189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Концепция туннеля VPN между площадками в </a:t>
            </a:r>
            <a:r>
              <a:rPr lang="ru-RU" sz="2400" b="1" dirty="0" err="1">
                <a:solidFill>
                  <a:schemeClr val="bg1"/>
                </a:solidFill>
              </a:rPr>
              <a:t>Интранете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3183" y="1552039"/>
            <a:ext cx="8306873" cy="374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603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8270652" cy="104318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Схема </a:t>
            </a:r>
            <a:r>
              <a:rPr lang="ru-RU" sz="2400" b="1" dirty="0">
                <a:solidFill>
                  <a:schemeClr val="bg1"/>
                </a:solidFill>
              </a:rPr>
              <a:t>трех разновидностей сетей VPN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785611" y="1481070"/>
            <a:ext cx="7894750" cy="444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8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AutoNum type="arabicPeriod"/>
            </a:pPr>
            <a:r>
              <a:rPr lang="ru-RU" sz="2000" b="1" dirty="0" smtClean="0"/>
              <a:t>Качество </a:t>
            </a:r>
            <a:r>
              <a:rPr lang="ru-RU" sz="2000" b="1" dirty="0"/>
              <a:t>обслуживания (</a:t>
            </a:r>
            <a:r>
              <a:rPr lang="en-US" sz="2000" b="1" dirty="0" err="1"/>
              <a:t>QoS</a:t>
            </a:r>
            <a:r>
              <a:rPr lang="en-US" sz="2000" b="1" dirty="0" smtClean="0"/>
              <a:t>)</a:t>
            </a:r>
            <a:r>
              <a:rPr lang="ru-RU" sz="2000" b="1" dirty="0" smtClean="0"/>
              <a:t> в сетях с коммутацией пакетов</a:t>
            </a:r>
          </a:p>
          <a:p>
            <a:pPr marL="457200" indent="-457200" algn="just">
              <a:buFontTx/>
              <a:buAutoNum type="arabicPeriod"/>
            </a:pPr>
            <a:r>
              <a:rPr lang="en-US" sz="2000" b="1" dirty="0" smtClean="0"/>
              <a:t> </a:t>
            </a:r>
            <a:r>
              <a:rPr lang="ru-RU" sz="2000" b="1" dirty="0"/>
              <a:t>Модели обеспечения </a:t>
            </a:r>
            <a:r>
              <a:rPr lang="en-US" sz="2000" b="1" dirty="0" err="1" smtClean="0"/>
              <a:t>QoS</a:t>
            </a:r>
            <a:endParaRPr lang="ru-RU" sz="2000" b="1" dirty="0" smtClean="0"/>
          </a:p>
          <a:p>
            <a:pPr marL="457200" indent="-457200" algn="just">
              <a:buFontTx/>
              <a:buAutoNum type="arabicPeriod"/>
            </a:pPr>
            <a:r>
              <a:rPr lang="ru-RU" sz="2000" b="1" dirty="0"/>
              <a:t>Виртуальные частные сети</a:t>
            </a:r>
            <a:endParaRPr lang="ru-RU" sz="2000" b="1" dirty="0" smtClean="0"/>
          </a:p>
          <a:p>
            <a:pPr marL="457200" indent="-457200" algn="just">
              <a:buFontTx/>
              <a:buAutoNum type="arabicPeriod"/>
            </a:pPr>
            <a:endParaRPr lang="ru-RU" sz="2000" b="1" dirty="0" smtClean="0"/>
          </a:p>
          <a:p>
            <a:pPr marL="457200" indent="-457200" algn="just">
              <a:buFontTx/>
              <a:buAutoNum type="arabicPeriod"/>
            </a:pP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25284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завершению урока Вы будете знать: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75120" y="1218181"/>
            <a:ext cx="864690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70C0"/>
                </a:solidFill>
              </a:rPr>
              <a:t>Понятие качества </a:t>
            </a:r>
            <a:r>
              <a:rPr lang="ru-RU" sz="2000" dirty="0">
                <a:solidFill>
                  <a:srgbClr val="0070C0"/>
                </a:solidFill>
              </a:rPr>
              <a:t>обслуживания (</a:t>
            </a:r>
            <a:r>
              <a:rPr lang="ru-RU" sz="2000" dirty="0" err="1">
                <a:solidFill>
                  <a:srgbClr val="0070C0"/>
                </a:solidFill>
              </a:rPr>
              <a:t>QoS</a:t>
            </a:r>
            <a:r>
              <a:rPr lang="ru-RU" sz="2000" dirty="0">
                <a:solidFill>
                  <a:srgbClr val="0070C0"/>
                </a:solidFill>
              </a:rPr>
              <a:t>) в сетях с коммутацией пакетов, </a:t>
            </a:r>
            <a:r>
              <a:rPr lang="ru-RU" sz="2000" dirty="0" smtClean="0">
                <a:solidFill>
                  <a:srgbClr val="0070C0"/>
                </a:solidFill>
              </a:rPr>
              <a:t>характеристики </a:t>
            </a:r>
            <a:r>
              <a:rPr lang="en-US" sz="2000" dirty="0" err="1">
                <a:solidFill>
                  <a:srgbClr val="0070C0"/>
                </a:solidFill>
              </a:rPr>
              <a:t>QoS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endParaRPr lang="ru-RU" sz="2000" dirty="0" smtClean="0">
              <a:solidFill>
                <a:srgbClr val="0070C0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70C0"/>
                </a:solidFill>
              </a:rPr>
              <a:t>Модели обеспечения </a:t>
            </a:r>
            <a:r>
              <a:rPr lang="en-US" sz="2000" dirty="0" err="1" smtClean="0">
                <a:solidFill>
                  <a:srgbClr val="0070C0"/>
                </a:solidFill>
              </a:rPr>
              <a:t>QoS</a:t>
            </a:r>
            <a:r>
              <a:rPr lang="ru-RU" sz="2000" dirty="0">
                <a:solidFill>
                  <a:srgbClr val="0070C0"/>
                </a:solidFill>
              </a:rPr>
              <a:t>:  </a:t>
            </a:r>
            <a:r>
              <a:rPr lang="ru-RU" sz="2000" dirty="0" smtClean="0">
                <a:solidFill>
                  <a:srgbClr val="0070C0"/>
                </a:solidFill>
              </a:rPr>
              <a:t>Лучшая </a:t>
            </a:r>
            <a:r>
              <a:rPr lang="ru-RU" sz="2000" dirty="0">
                <a:solidFill>
                  <a:srgbClr val="0070C0"/>
                </a:solidFill>
              </a:rPr>
              <a:t>возможность (</a:t>
            </a:r>
            <a:r>
              <a:rPr lang="ru-RU" sz="2000" dirty="0" err="1">
                <a:solidFill>
                  <a:srgbClr val="0070C0"/>
                </a:solidFill>
              </a:rPr>
              <a:t>Best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Effort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Service</a:t>
            </a:r>
            <a:r>
              <a:rPr lang="ru-RU" sz="2000" dirty="0">
                <a:solidFill>
                  <a:srgbClr val="0070C0"/>
                </a:solidFill>
              </a:rPr>
              <a:t>); Интегрированный сервис (</a:t>
            </a:r>
            <a:r>
              <a:rPr lang="en-US" sz="2000" dirty="0" err="1">
                <a:solidFill>
                  <a:srgbClr val="0070C0"/>
                </a:solidFill>
              </a:rPr>
              <a:t>IntServ</a:t>
            </a:r>
            <a:r>
              <a:rPr lang="en-US" sz="2000" dirty="0" smtClean="0">
                <a:solidFill>
                  <a:srgbClr val="0070C0"/>
                </a:solidFill>
              </a:rPr>
              <a:t>)</a:t>
            </a:r>
            <a:r>
              <a:rPr lang="ru-RU" sz="2000" dirty="0">
                <a:solidFill>
                  <a:srgbClr val="0070C0"/>
                </a:solidFill>
              </a:rPr>
              <a:t>; Дифференцированное обслуживание (</a:t>
            </a:r>
            <a:r>
              <a:rPr lang="en-US" sz="2000" dirty="0" err="1">
                <a:solidFill>
                  <a:srgbClr val="0070C0"/>
                </a:solidFill>
              </a:rPr>
              <a:t>DiffServ</a:t>
            </a:r>
            <a:r>
              <a:rPr lang="en-US" sz="2000" dirty="0" smtClean="0">
                <a:solidFill>
                  <a:srgbClr val="0070C0"/>
                </a:solidFill>
              </a:rPr>
              <a:t>)</a:t>
            </a:r>
            <a:r>
              <a:rPr lang="ru-RU" sz="2000" dirty="0">
                <a:solidFill>
                  <a:srgbClr val="0070C0"/>
                </a:solidFill>
              </a:rPr>
              <a:t>; технология многопротокольной коммутации на основе меток (</a:t>
            </a:r>
            <a:r>
              <a:rPr lang="ru-RU" sz="2000" dirty="0" err="1">
                <a:solidFill>
                  <a:srgbClr val="0070C0"/>
                </a:solidFill>
              </a:rPr>
              <a:t>Multiprotocol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Label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Switching</a:t>
            </a:r>
            <a:r>
              <a:rPr lang="ru-RU" sz="2000" dirty="0">
                <a:solidFill>
                  <a:srgbClr val="0070C0"/>
                </a:solidFill>
              </a:rPr>
              <a:t> – MPLS</a:t>
            </a:r>
            <a:r>
              <a:rPr lang="ru-RU" sz="2000" dirty="0" smtClean="0">
                <a:solidFill>
                  <a:srgbClr val="0070C0"/>
                </a:solidFill>
              </a:rPr>
              <a:t>)</a:t>
            </a: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70C0"/>
                </a:solidFill>
              </a:rPr>
              <a:t>Виртуальные частные </a:t>
            </a:r>
            <a:r>
              <a:rPr lang="ru-RU" sz="2000" dirty="0" smtClean="0">
                <a:solidFill>
                  <a:srgbClr val="0070C0"/>
                </a:solidFill>
              </a:rPr>
              <a:t>сети</a:t>
            </a: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rgbClr val="0070C0"/>
              </a:solidFill>
            </a:endParaRPr>
          </a:p>
          <a:p>
            <a:pPr marL="457200" indent="-457200" algn="just">
              <a:buAutoNum type="arabicPeriod"/>
            </a:pP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73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031" y="94668"/>
            <a:ext cx="8873544" cy="90988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Качество обслуживания (</a:t>
            </a:r>
            <a:r>
              <a:rPr lang="ru-RU" sz="2800" b="1" dirty="0" err="1">
                <a:solidFill>
                  <a:schemeClr val="bg1"/>
                </a:solidFill>
              </a:rPr>
              <a:t>QoS</a:t>
            </a:r>
            <a:r>
              <a:rPr lang="ru-RU" sz="2800" b="1" dirty="0">
                <a:solidFill>
                  <a:schemeClr val="bg1"/>
                </a:solidFill>
              </a:rPr>
              <a:t>) в сетях с коммутацией пакетов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8259" y="1337230"/>
            <a:ext cx="86030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Обеспечение качества обслуживания (</a:t>
            </a:r>
            <a:r>
              <a:rPr lang="ru-RU" sz="2000" dirty="0" err="1"/>
              <a:t>QoS</a:t>
            </a:r>
            <a:r>
              <a:rPr lang="ru-RU" sz="2000" dirty="0"/>
              <a:t>) – одно из важнейших требований, предъявляемых к сетям с коммутацией пакетов современными мультимедийными приложениями, системами дистанционного обучения и т. д. </a:t>
            </a:r>
          </a:p>
          <a:p>
            <a:pPr algn="just"/>
            <a:r>
              <a:rPr lang="ru-RU" sz="2000" i="1" dirty="0"/>
              <a:t>Методы обеспечения качества обслуживания фокусируют внимание на влиянии очередей в коммуникационных устройствах при передаче трафика, в которых используются различные алгоритмы управления очередями, резервирования и обратной связи, позволяющие снизить негативное воздействие очередей до приемлемого для пользователей уровня</a:t>
            </a:r>
            <a:r>
              <a:rPr lang="ru-RU" sz="2000" i="1" dirty="0" smtClean="0"/>
              <a:t>.</a:t>
            </a:r>
          </a:p>
          <a:p>
            <a:pPr algn="just"/>
            <a:r>
              <a:rPr lang="ru-RU" sz="2000" dirty="0" smtClean="0"/>
              <a:t>Очереди </a:t>
            </a:r>
            <a:r>
              <a:rPr lang="ru-RU" sz="2000" dirty="0"/>
              <a:t>означают неопределенную задержку при передаче пакетов через сеть, что является главным источником проблем для чувствительного к задержкам </a:t>
            </a:r>
            <a:r>
              <a:rPr lang="ru-RU" sz="2000" dirty="0" smtClean="0"/>
              <a:t>трафика.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9636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588" y="0"/>
            <a:ext cx="7886700" cy="122349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Характеристики </a:t>
            </a:r>
            <a:r>
              <a:rPr lang="en-US" sz="2800" b="1" dirty="0" err="1">
                <a:solidFill>
                  <a:schemeClr val="bg1"/>
                </a:solidFill>
              </a:rPr>
              <a:t>QoS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6677" y="1223493"/>
            <a:ext cx="855398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Характеристики </a:t>
            </a:r>
            <a:r>
              <a:rPr lang="ru-RU" sz="2000" dirty="0" err="1"/>
              <a:t>QoS</a:t>
            </a:r>
            <a:r>
              <a:rPr lang="ru-RU" sz="2000" dirty="0"/>
              <a:t> особенно важны в случае, когда сеть передает одновременно трафик разного типа. Это связано с тем, что </a:t>
            </a:r>
            <a:r>
              <a:rPr lang="ru-RU" sz="2000" i="1" dirty="0"/>
              <a:t>различные типы трафика предъявляют разные требования к характеристикам </a:t>
            </a:r>
            <a:r>
              <a:rPr lang="ru-RU" sz="2000" i="1" dirty="0" err="1"/>
              <a:t>QoS</a:t>
            </a:r>
            <a:r>
              <a:rPr lang="ru-RU" sz="2000" dirty="0"/>
              <a:t>. Добиться синхронного соблюдения характеристик </a:t>
            </a:r>
            <a:r>
              <a:rPr lang="ru-RU" sz="2000" dirty="0" err="1"/>
              <a:t>QoS</a:t>
            </a:r>
            <a:r>
              <a:rPr lang="ru-RU" sz="2000" dirty="0"/>
              <a:t> для всех видов трафика очень сложно, поэтому обычно используют следующий подход: </a:t>
            </a:r>
            <a:r>
              <a:rPr lang="ru-RU" sz="2000" i="1" dirty="0"/>
              <a:t>классифицируют существующие в сети трафики, относя каждый из них к одному из распространенных типовых видов, а затем добиваются одновременного выполнения определенного подмножества из набора требований </a:t>
            </a:r>
            <a:r>
              <a:rPr lang="ru-RU" sz="2000" i="1" dirty="0" err="1"/>
              <a:t>QoS</a:t>
            </a:r>
            <a:r>
              <a:rPr lang="ru-RU" sz="2000" i="1" dirty="0"/>
              <a:t>. </a:t>
            </a:r>
            <a:r>
              <a:rPr lang="ru-RU" sz="2000" b="1" i="1" dirty="0"/>
              <a:t>В качестве основных критериев приняты три характеристики трафика:</a:t>
            </a:r>
          </a:p>
          <a:p>
            <a:pPr algn="just"/>
            <a:r>
              <a:rPr lang="ru-RU" sz="2000" b="1" i="1" dirty="0" smtClean="0"/>
              <a:t>-</a:t>
            </a:r>
            <a:r>
              <a:rPr lang="ru-RU" sz="2000" b="1" i="1" dirty="0"/>
              <a:t>	относительная предсказуемость скорости передачи данных;</a:t>
            </a:r>
          </a:p>
          <a:p>
            <a:pPr algn="just"/>
            <a:r>
              <a:rPr lang="ru-RU" sz="2000" b="1" i="1" dirty="0" smtClean="0"/>
              <a:t>-</a:t>
            </a:r>
            <a:r>
              <a:rPr lang="ru-RU" sz="2000" b="1" i="1" dirty="0"/>
              <a:t>	чувствительность трафика к задержкам пакетов и их вариациям;</a:t>
            </a:r>
          </a:p>
          <a:p>
            <a:pPr algn="just"/>
            <a:r>
              <a:rPr lang="ru-RU" sz="2000" b="1" i="1" dirty="0" smtClean="0"/>
              <a:t>-</a:t>
            </a:r>
            <a:r>
              <a:rPr lang="ru-RU" sz="2000" b="1" i="1" dirty="0"/>
              <a:t>	чувствительность трафика к потерям и искажениям пакетов.</a:t>
            </a:r>
          </a:p>
        </p:txBody>
      </p:sp>
    </p:spTree>
    <p:extLst>
      <p:ext uri="{BB962C8B-B14F-4D97-AF65-F5344CB8AC3E}">
        <p14:creationId xmlns:p14="http://schemas.microsoft.com/office/powerpoint/2010/main" val="421716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6974" y="204920"/>
            <a:ext cx="81136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характеристики трафика: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8787" y="1302173"/>
            <a:ext cx="859020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Предсказуемость скорости передачи данных</a:t>
            </a:r>
            <a:r>
              <a:rPr lang="ru-RU" sz="2000" dirty="0"/>
              <a:t>. В данном отношении трафик приложений можно условно разделить на два класса:</a:t>
            </a:r>
          </a:p>
          <a:p>
            <a:pPr algn="just"/>
            <a:r>
              <a:rPr lang="ru-RU" sz="2000" dirty="0" smtClean="0"/>
              <a:t>-</a:t>
            </a:r>
            <a:r>
              <a:rPr lang="ru-RU" sz="2000" dirty="0"/>
              <a:t>	потоковый (</a:t>
            </a:r>
            <a:r>
              <a:rPr lang="ru-RU" sz="2000" dirty="0" err="1"/>
              <a:t>stream</a:t>
            </a:r>
            <a:r>
              <a:rPr lang="ru-RU" sz="2000" dirty="0"/>
              <a:t>) – приложения с потоковым трафиком порождают равномерный поток данных, поступающий в сеть с постоянной битовой скоростью;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пульсирующий </a:t>
            </a:r>
            <a:r>
              <a:rPr lang="ru-RU" sz="2000" dirty="0"/>
              <a:t>(</a:t>
            </a:r>
            <a:r>
              <a:rPr lang="ru-RU" sz="2000" dirty="0" err="1"/>
              <a:t>burst</a:t>
            </a:r>
            <a:r>
              <a:rPr lang="ru-RU" sz="2000" dirty="0"/>
              <a:t>) – приложения с пульсирующим трафиком отличаются высокой степенью непредсказуемости, когда периоды молчания сменяются пульсацией, в течение которой пакеты "плотно" следуют друг за другом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b="1" i="1" dirty="0"/>
              <a:t>Чувствительность трафика к задержкам пакетов</a:t>
            </a:r>
            <a:r>
              <a:rPr lang="ru-RU" sz="2000" dirty="0"/>
              <a:t>. Основные типы приложений в порядке уменьшения чувствительности к задержкам пакетов:</a:t>
            </a:r>
          </a:p>
          <a:p>
            <a:pPr algn="just"/>
            <a:r>
              <a:rPr lang="ru-RU" sz="2000" dirty="0"/>
              <a:t> – трафик реального времени включает в себя аудио и видеоинформацию, критичную к задержкам при </a:t>
            </a:r>
            <a:r>
              <a:rPr lang="ru-RU" sz="2000" dirty="0" smtClean="0"/>
              <a:t>передаче; </a:t>
            </a:r>
          </a:p>
          <a:p>
            <a:pPr algn="just"/>
            <a:r>
              <a:rPr lang="ru-RU" sz="2000" dirty="0"/>
              <a:t>– трафик транзакций. При передаче данного вида трафика задержки не должны превышать 1 </a:t>
            </a:r>
            <a:r>
              <a:rPr lang="ru-RU" sz="2000" dirty="0" smtClean="0"/>
              <a:t>с;</a:t>
            </a:r>
          </a:p>
          <a:p>
            <a:pPr algn="just"/>
            <a:r>
              <a:rPr lang="ru-RU" sz="2000" dirty="0"/>
              <a:t>– трафик данных. Задержки при передаче трафика этой категории могут иметь практически любые значения и достигать даже нескольких </a:t>
            </a:r>
            <a:r>
              <a:rPr lang="ru-RU" sz="2000" dirty="0" smtClean="0"/>
              <a:t>секунд.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176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104" y="30276"/>
            <a:ext cx="7886700" cy="112882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характеристики трафика: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4850" y="1386196"/>
            <a:ext cx="856445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Чувствительность трафика к потерям и искажениям пакетов</a:t>
            </a:r>
            <a:r>
              <a:rPr lang="ru-RU" sz="2000" dirty="0"/>
              <a:t>. Практически все приложения, передающие алфавитно-цифровые данные, обладают высокой чувствительностью к потере отдельных пакетов. Подобные потери часто ведут к полному обесцениванию остальной, успешно принятой информации. </a:t>
            </a:r>
          </a:p>
        </p:txBody>
      </p:sp>
    </p:spTree>
    <p:extLst>
      <p:ext uri="{BB962C8B-B14F-4D97-AF65-F5344CB8AC3E}">
        <p14:creationId xmlns:p14="http://schemas.microsoft.com/office/powerpoint/2010/main" val="73819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171977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Модели обеспечения </a:t>
            </a:r>
            <a:r>
              <a:rPr lang="en-US" sz="2800" b="1" dirty="0" err="1" smtClean="0">
                <a:solidFill>
                  <a:schemeClr val="bg1"/>
                </a:solidFill>
              </a:rPr>
              <a:t>QoS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8941" y="1171977"/>
            <a:ext cx="87318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Лучшая возможность (</a:t>
            </a:r>
            <a:r>
              <a:rPr lang="ru-RU" sz="2000" b="1" i="1" dirty="0" err="1"/>
              <a:t>Best</a:t>
            </a:r>
            <a:r>
              <a:rPr lang="ru-RU" sz="2000" b="1" i="1" dirty="0"/>
              <a:t> </a:t>
            </a:r>
            <a:r>
              <a:rPr lang="ru-RU" sz="2000" b="1" i="1" dirty="0" err="1"/>
              <a:t>Effort</a:t>
            </a:r>
            <a:r>
              <a:rPr lang="ru-RU" sz="2000" b="1" i="1" dirty="0"/>
              <a:t> </a:t>
            </a:r>
            <a:r>
              <a:rPr lang="ru-RU" sz="2000" b="1" i="1" dirty="0" err="1"/>
              <a:t>Service</a:t>
            </a:r>
            <a:r>
              <a:rPr lang="ru-RU" sz="2000" b="1" i="1" dirty="0"/>
              <a:t>). </a:t>
            </a:r>
            <a:r>
              <a:rPr lang="ru-RU" sz="2000" dirty="0"/>
              <a:t>В данной модели используются все доступные ресурсы сети без выделения отдельных классов трафика и регулирования. Считается, что лучшим механизмом обеспечения </a:t>
            </a:r>
            <a:r>
              <a:rPr lang="ru-RU" sz="2000" dirty="0" err="1"/>
              <a:t>QoS</a:t>
            </a:r>
            <a:r>
              <a:rPr lang="ru-RU" sz="2000" dirty="0"/>
              <a:t> является увеличение пропускной </a:t>
            </a:r>
            <a:r>
              <a:rPr lang="ru-RU" sz="2000" dirty="0" smtClean="0"/>
              <a:t>способности.</a:t>
            </a:r>
          </a:p>
          <a:p>
            <a:pPr algn="just"/>
            <a:endParaRPr lang="ru-RU" sz="2000" dirty="0"/>
          </a:p>
          <a:p>
            <a:pPr algn="just"/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r>
              <a:rPr lang="ru-RU" sz="2000" b="1" i="1" dirty="0"/>
              <a:t>Интегрированный сервис (</a:t>
            </a:r>
            <a:r>
              <a:rPr lang="ru-RU" sz="2000" b="1" i="1" dirty="0" err="1"/>
              <a:t>IntServ</a:t>
            </a:r>
            <a:r>
              <a:rPr lang="ru-RU" sz="2000" b="1" i="1" dirty="0"/>
              <a:t>) </a:t>
            </a:r>
            <a:r>
              <a:rPr lang="ru-RU" sz="2000" dirty="0"/>
              <a:t>обеспечивает сквозное (</a:t>
            </a:r>
            <a:r>
              <a:rPr lang="ru-RU" sz="2000" dirty="0" err="1"/>
              <a:t>End-to-End</a:t>
            </a:r>
            <a:r>
              <a:rPr lang="ru-RU" sz="2000" dirty="0"/>
              <a:t>) качество обслуживания, гарантируя необходимую пропускную способность. </a:t>
            </a:r>
            <a:r>
              <a:rPr lang="ru-RU" sz="2000" dirty="0" err="1"/>
              <a:t>IntServ</a:t>
            </a:r>
            <a:r>
              <a:rPr lang="ru-RU" sz="2000" dirty="0"/>
              <a:t> использует протокол сигнализации RSVP (протокол резервирования сетевых ресурсов), который обеспечивает выполнение требований ко всем промежуточным узлам. </a:t>
            </a:r>
            <a:endParaRPr lang="ru-RU" sz="2000" dirty="0" smtClean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20102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15909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Дифференцированное обслуживание (</a:t>
            </a:r>
            <a:r>
              <a:rPr lang="en-US" sz="2800" b="1" dirty="0" err="1">
                <a:solidFill>
                  <a:schemeClr val="bg1"/>
                </a:solidFill>
              </a:rPr>
              <a:t>DiffServ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3183" y="1411129"/>
            <a:ext cx="85411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/>
              <a:t>Дифференцирование обслуживание предполагает разделение трафика на классы на основе требований к качеству обслуживания</a:t>
            </a:r>
            <a:r>
              <a:rPr lang="ru-RU" sz="2000" dirty="0"/>
              <a:t>. Каждый класс трафика дифференцируется и обрабатывается сетью в соответствии с заданными для этого класса механизмами </a:t>
            </a:r>
            <a:r>
              <a:rPr lang="ru-RU" sz="2000" dirty="0" err="1"/>
              <a:t>QoS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/>
              <a:t>Следует отметить, что дифференцированное обслуживание само по себе</a:t>
            </a:r>
            <a:r>
              <a:rPr lang="ru-RU" sz="2000" i="1" dirty="0"/>
              <a:t> не предполагает обеспечения гарантий предоставляемых услуг.</a:t>
            </a:r>
            <a:r>
              <a:rPr lang="ru-RU" sz="2000" dirty="0"/>
              <a:t> В соответствии с данной схемой </a:t>
            </a:r>
            <a:r>
              <a:rPr lang="ru-RU" sz="2000" i="1" dirty="0"/>
              <a:t>трафик распределяется по классам, каждый из которых имеет свой собственный приоритет. </a:t>
            </a:r>
            <a:r>
              <a:rPr lang="ru-RU" sz="2000" dirty="0"/>
              <a:t>По этой причине дифференцированное обслуживание довольно часто называют мягким </a:t>
            </a:r>
            <a:r>
              <a:rPr lang="ru-RU" sz="2000" dirty="0" err="1"/>
              <a:t>QoS</a:t>
            </a:r>
            <a:r>
              <a:rPr lang="ru-RU" sz="2000" dirty="0"/>
              <a:t> (</a:t>
            </a:r>
            <a:r>
              <a:rPr lang="ru-RU" sz="2000" dirty="0" err="1"/>
              <a:t>soft</a:t>
            </a:r>
            <a:r>
              <a:rPr lang="ru-RU" sz="2000" dirty="0"/>
              <a:t> </a:t>
            </a:r>
            <a:r>
              <a:rPr lang="ru-RU" sz="2000" dirty="0" err="1"/>
              <a:t>QoS</a:t>
            </a:r>
            <a:r>
              <a:rPr lang="ru-RU" sz="2000" dirty="0"/>
              <a:t>). </a:t>
            </a:r>
            <a:r>
              <a:rPr lang="ru-RU" sz="2000" i="1" dirty="0"/>
              <a:t>Дифференцированное обслуживание удобно применять в сетях с интенсивным трафиком приложений</a:t>
            </a:r>
            <a:r>
              <a:rPr lang="ru-RU" sz="2000" dirty="0"/>
              <a:t>. В этом случае важно обеспечить отделение административного трафика сети от всего остального трафика и назначить ему приоритет, позволяющий в любой момент времени быть уверенным в связности узлов сети.</a:t>
            </a:r>
          </a:p>
        </p:txBody>
      </p:sp>
    </p:spTree>
    <p:extLst>
      <p:ext uri="{BB962C8B-B14F-4D97-AF65-F5344CB8AC3E}">
        <p14:creationId xmlns:p14="http://schemas.microsoft.com/office/powerpoint/2010/main" val="36831489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2265</TotalTime>
  <Words>1098</Words>
  <Application>Microsoft Office PowerPoint</Application>
  <PresentationFormat>Экран (4:3)</PresentationFormat>
  <Paragraphs>72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Лекция 13. Методы обеспечения качества обслуживания в сетях с коммутацией пакетов. Виртуальные частные сети </vt:lpstr>
      <vt:lpstr>Содержание</vt:lpstr>
      <vt:lpstr>По завершению урока Вы будете знать:</vt:lpstr>
      <vt:lpstr>Качество обслуживания (QoS) в сетях с коммутацией пакетов</vt:lpstr>
      <vt:lpstr>Характеристики QoS </vt:lpstr>
      <vt:lpstr>Презентация PowerPoint</vt:lpstr>
      <vt:lpstr>характеристики трафика:</vt:lpstr>
      <vt:lpstr>Модели обеспечения QoS</vt:lpstr>
      <vt:lpstr>Дифференцированное обслуживание (DiffServ)</vt:lpstr>
      <vt:lpstr>Презентация PowerPoint</vt:lpstr>
      <vt:lpstr>Презентация PowerPoint</vt:lpstr>
      <vt:lpstr>MPLS</vt:lpstr>
      <vt:lpstr>Виртуальные частные сети</vt:lpstr>
      <vt:lpstr>Средства безопасности сетей VPN</vt:lpstr>
      <vt:lpstr>Концепция туннеля VPN между площадками в Интранете</vt:lpstr>
      <vt:lpstr>Схема трех разновидностей сетей VPN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299</cp:revision>
  <dcterms:created xsi:type="dcterms:W3CDTF">2017-10-09T05:58:02Z</dcterms:created>
  <dcterms:modified xsi:type="dcterms:W3CDTF">2022-09-07T18:29:40Z</dcterms:modified>
</cp:coreProperties>
</file>