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6" r:id="rId4"/>
    <p:sldId id="275" r:id="rId5"/>
    <p:sldId id="277" r:id="rId6"/>
    <p:sldId id="282" r:id="rId7"/>
    <p:sldId id="284" r:id="rId8"/>
    <p:sldId id="283" r:id="rId9"/>
    <p:sldId id="280" r:id="rId10"/>
    <p:sldId id="281" r:id="rId11"/>
    <p:sldId id="279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ldabaeyva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</a:t>
            </a:r>
            <a:b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Хабай </a:t>
            </a:r>
            <a:r>
              <a:rPr lang="ru-RU" sz="2000" dirty="0" err="1">
                <a:solidFill>
                  <a:schemeClr val="bg1"/>
                </a:solidFill>
                <a:cs typeface="Times New Roman" panose="02020603050405020304" pitchFamily="18" charset="0"/>
              </a:rPr>
              <a:t>Анар</a:t>
            </a:r>
            <a:r>
              <a:rPr lang="ru-RU" sz="2000" b="1" dirty="0">
                <a:solidFill>
                  <a:schemeClr val="bg1"/>
                </a:solidFill>
              </a:rPr>
              <a:t>, доктор </a:t>
            </a:r>
            <a:r>
              <a:rPr lang="en-US" sz="2000" b="1" dirty="0">
                <a:solidFill>
                  <a:schemeClr val="bg1"/>
                </a:solidFill>
              </a:rPr>
              <a:t>PhD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ассоцированный</a:t>
            </a:r>
            <a:r>
              <a:rPr lang="ru-RU" sz="2000" b="1" dirty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br>
              <a:rPr lang="en-US" sz="2000" b="1" dirty="0"/>
            </a:br>
            <a:br>
              <a:rPr lang="ru-RU" sz="2000" b="1" dirty="0"/>
            </a:br>
            <a:r>
              <a:rPr lang="en-US" sz="2000" b="1" dirty="0">
                <a:hlinkClick r:id="rId4"/>
              </a:rPr>
              <a:t>ainur_k_75@mail.ru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6410" y="1215209"/>
            <a:ext cx="84637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По способу распространения различают четыре типа волн: прямые, по-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</a:rPr>
              <a:t>верхностные</a:t>
            </a:r>
            <a:r>
              <a:rPr lang="ru-RU" dirty="0">
                <a:latin typeface="Times New Roman" panose="02020603050405020304" pitchFamily="18" charset="0"/>
              </a:rPr>
              <a:t> (земные), тропосферные и пространственные (ионосферные).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В пределах прямой видимости распространяются сигналы всех </a:t>
            </a:r>
            <a:r>
              <a:rPr lang="ru-RU" dirty="0" err="1">
                <a:latin typeface="Times New Roman" panose="02020603050405020304" pitchFamily="18" charset="0"/>
              </a:rPr>
              <a:t>диапазо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нов (рисунок 1.3 прямая 5).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Радиоволны, распространяющиеся в непосредственной близости от по-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</a:rPr>
              <a:t>верхности</a:t>
            </a:r>
            <a:r>
              <a:rPr lang="ru-RU" dirty="0">
                <a:latin typeface="Times New Roman" panose="02020603050405020304" pitchFamily="18" charset="0"/>
              </a:rPr>
              <a:t> Земли, частично огибающие выпуклость земного шара вследствие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дифракции, получили название поверхностных, или земных волн. На рисунке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1.3 траектория поверхностной волны сигналов на средних, длинных и сверх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длинных волнах (СВ, ДВ, СДВ) показана кривой 6. Из курса физики известно,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что дифракция наблюдается тогда, когда размеры препятствия соизмеримы с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длиной волны. В данном случае препятствием является шаровой сегмент. Вы-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</a:rPr>
              <a:t>сота</a:t>
            </a:r>
            <a:r>
              <a:rPr lang="ru-RU" dirty="0">
                <a:latin typeface="Times New Roman" panose="02020603050405020304" pitchFamily="18" charset="0"/>
              </a:rPr>
              <a:t> последнего зависит от расстояния между корреспондентами, поэтому яс-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но, что чем больше рабочая длина волны, тем на большее расстояние она </a:t>
            </a:r>
            <a:r>
              <a:rPr lang="ru-RU" dirty="0" err="1">
                <a:latin typeface="Times New Roman" panose="02020603050405020304" pitchFamily="18" charset="0"/>
              </a:rPr>
              <a:t>мо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</a:rPr>
              <a:t>жет</a:t>
            </a:r>
            <a:r>
              <a:rPr lang="ru-RU" dirty="0">
                <a:latin typeface="Times New Roman" panose="02020603050405020304" pitchFamily="18" charset="0"/>
              </a:rPr>
              <a:t> распространяться за счет дифракции. </a:t>
            </a:r>
            <a:r>
              <a:rPr lang="ru-RU" dirty="0" err="1">
                <a:latin typeface="Times New Roman" panose="02020603050405020304" pitchFamily="18" charset="0"/>
              </a:rPr>
              <a:t>Дифрагируя</a:t>
            </a:r>
            <a:r>
              <a:rPr lang="ru-RU" dirty="0">
                <a:latin typeface="Times New Roman" panose="02020603050405020304" pitchFamily="18" charset="0"/>
              </a:rPr>
              <a:t> вокруг сферической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поверхности Земли, поверхностная волна частично поглощается </a:t>
            </a:r>
            <a:r>
              <a:rPr lang="ru-RU" dirty="0" err="1">
                <a:latin typeface="Times New Roman" panose="02020603050405020304" pitchFamily="18" charset="0"/>
              </a:rPr>
              <a:t>полупрово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</a:rPr>
              <a:t>дящей</a:t>
            </a:r>
            <a:r>
              <a:rPr lang="ru-RU" dirty="0">
                <a:latin typeface="Times New Roman" panose="02020603050405020304" pitchFamily="18" charset="0"/>
              </a:rPr>
              <a:t> землей, степень поглощения которой зависит от структуры почвы (</a:t>
            </a:r>
            <a:r>
              <a:rPr lang="ru-RU" dirty="0" err="1">
                <a:latin typeface="Times New Roman" panose="02020603050405020304" pitchFamily="18" charset="0"/>
              </a:rPr>
              <a:t>пе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сок, глина, камни и т. п.) и ее влажности. Атмосфера Земли оказывает малое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влияние на условия распространения этой волны. Диапазоны используются в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морской и наземной системах радионавигации.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614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210" y="1698154"/>
            <a:ext cx="922205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Радиоволны, распространяющиеся на большие расстояния и даже огибающие земной шар в результате многократных отражений от ионосферы и поверхности земли (в диапазоне волн длиннее 10 м, СВ и ДВ диапазоны), получили название пространственных, или ионосферных волн (рисунок 1.3 кривые 2,4).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Радиоволны, распространяющиеся на значительные расстояния (до 1000 км) за счет рассеяния на неоднородностях тропосферы, а также за счет явления тропосферной рефракции, получили название тропосферных волн. Отметим, что тропосфера оказывает влияние только на электромагнитные волны, длина которых меньше 10 м, радиоволны КВ-диапазона (рисунок 1.3 кривая </a:t>
            </a:r>
          </a:p>
          <a:p>
            <a:r>
              <a:rPr lang="ru-RU" dirty="0">
                <a:latin typeface="Times New Roman" panose="02020603050405020304" pitchFamily="18" charset="0"/>
              </a:rPr>
              <a:t>3). Радиоволны УВЧ, СВЧ и КВЧ диапазонов распространяются в космическое пространство, минуя ионосферу. Эти диапазоны радиочастот используются в системах радиосвязи прямой видимости, в спутниковых и космических системах. Суммарные потери на любой радиолинии складываются из основных потерь и дополнительных. Основные потери определяются ослаблением сигнала в свободном пространстве из-за расхождения лучей по причине сферического фронта волны. Дополнительные потери определяются потерями в среде распространения в результате поглощения, рассеяния энергии волны на неоднородностях среды, изменения первоначальной поляризации волны под действием магнитного поля и т.д. При распространении волн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221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При распространении волн короче 3…4 см (f&gt; 7…10 ГГц) в земной </a:t>
            </a:r>
            <a:r>
              <a:rPr lang="ru-RU" dirty="0" err="1">
                <a:latin typeface="Times New Roman" panose="02020603050405020304" pitchFamily="18" charset="0"/>
              </a:rPr>
              <a:t>ат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мосфере</a:t>
            </a:r>
            <a:r>
              <a:rPr lang="ru-RU" dirty="0">
                <a:latin typeface="Times New Roman" panose="02020603050405020304" pitchFamily="18" charset="0"/>
              </a:rPr>
              <a:t> наибольший вклад вносит затухание в парах воды и кислороде, со-</a:t>
            </a:r>
          </a:p>
          <a:p>
            <a:r>
              <a:rPr lang="ru-RU" dirty="0">
                <a:latin typeface="Times New Roman" panose="02020603050405020304" pitchFamily="18" charset="0"/>
              </a:rPr>
              <a:t>держащихся в атмосфере и в атмосферных образованиях (дождь, туман, мок-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рый</a:t>
            </a:r>
            <a:r>
              <a:rPr lang="ru-RU" dirty="0">
                <a:latin typeface="Times New Roman" panose="02020603050405020304" pitchFamily="18" charset="0"/>
              </a:rPr>
              <a:t> снег).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Системы радиосвязи могут быть классифицированы по различным при-</a:t>
            </a:r>
          </a:p>
          <a:p>
            <a:r>
              <a:rPr lang="ru-RU" dirty="0">
                <a:latin typeface="Times New Roman" panose="02020603050405020304" pitchFamily="18" charset="0"/>
              </a:rPr>
              <a:t>знакам: по типу передаваемых сообщений; по занимаемому спектру </a:t>
            </a:r>
            <a:r>
              <a:rPr lang="ru-RU" dirty="0" err="1">
                <a:latin typeface="Times New Roman" panose="02020603050405020304" pitchFamily="18" charset="0"/>
              </a:rPr>
              <a:t>радиоча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стот</a:t>
            </a:r>
            <a:r>
              <a:rPr lang="ru-RU" dirty="0">
                <a:latin typeface="Times New Roman" panose="02020603050405020304" pitchFamily="18" charset="0"/>
              </a:rPr>
              <a:t>; по характеру передаваемых сигналов; по пропускной способности и т. 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268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Особенности распространения радиоволн; </a:t>
            </a:r>
          </a:p>
          <a:p>
            <a:pPr marL="457200" indent="-457200">
              <a:buAutoNum type="arabicPeriod"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классификация систем радиосвязи</a:t>
            </a:r>
            <a:r>
              <a:rPr lang="kk-KZ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Диапазоны радиочастот</a:t>
            </a: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Теория такая то   </a:t>
            </a:r>
            <a:r>
              <a:rPr lang="ru-RU" sz="2000" dirty="0"/>
              <a:t>Влияние среды распространения радиоволн накладывает ограничение на</a:t>
            </a:r>
          </a:p>
          <a:p>
            <a:r>
              <a:rPr lang="ru-RU" sz="2000" dirty="0"/>
              <a:t>длины волн, применяемые в различных системах радиосвязи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/>
              <a:t>2. Распространение радиоволн вдоль земной поверхности зависит от ее рельефа и физических свойств.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/>
              <a:t>3 Основные моды распространения радиоволн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11145" y="2454794"/>
            <a:ext cx="830743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лекции: рассмотреть особенности распространения радиоволн и</a:t>
            </a:r>
          </a:p>
          <a:p>
            <a:r>
              <a:rPr lang="ru-RU" sz="2000" dirty="0"/>
              <a:t>классификацию систем радиосвязи.</a:t>
            </a:r>
          </a:p>
          <a:p>
            <a:r>
              <a:rPr lang="ru-RU" sz="2000" dirty="0"/>
              <a:t>Влияние среды распространения радиоволн накладывает ограничение на</a:t>
            </a:r>
          </a:p>
          <a:p>
            <a:r>
              <a:rPr lang="ru-RU" sz="2000" dirty="0"/>
              <a:t>длины волн, применяемые в различных системах радиосвязи. Неодинаково  сказывается влияние внешних факторов на радиоволны с различной длиной волны. Поэтому целесообразно рассматривать свойства радиоволн по диапазонам, в пределах которых волны проявляют примерно одинаковые свойства.</a:t>
            </a:r>
          </a:p>
          <a:p>
            <a:r>
              <a:rPr lang="ru-RU" sz="2000" dirty="0"/>
              <a:t>Регламент радиосвязи – международный договор, в котором </a:t>
            </a:r>
            <a:r>
              <a:rPr lang="ru-RU" sz="2000" dirty="0" err="1"/>
              <a:t>устанавли</a:t>
            </a:r>
            <a:r>
              <a:rPr lang="ru-RU" sz="2000" dirty="0"/>
              <a:t>-</a:t>
            </a:r>
          </a:p>
          <a:p>
            <a:r>
              <a:rPr lang="ru-RU" sz="2000" dirty="0" err="1"/>
              <a:t>вается</a:t>
            </a:r>
            <a:r>
              <a:rPr lang="ru-RU" sz="2000" dirty="0"/>
              <a:t> </a:t>
            </a:r>
            <a:r>
              <a:rPr lang="ru-RU" sz="2000" dirty="0" err="1"/>
              <a:t>регламентарная</a:t>
            </a:r>
            <a:r>
              <a:rPr lang="ru-RU" sz="2000" dirty="0"/>
              <a:t> база использования радиочастот и спутниковых орбит.</a:t>
            </a:r>
          </a:p>
          <a:p>
            <a:r>
              <a:rPr lang="ru-RU" sz="2000" dirty="0"/>
              <a:t>Разрабатывается Регламент радиосвязи Международным союзом электросвязи.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9653" y="15151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Особенности распространения радиоволн и</a:t>
            </a:r>
            <a:r>
              <a:rPr lang="en-US" b="1" dirty="0"/>
              <a:t> </a:t>
            </a:r>
            <a:r>
              <a:rPr lang="ru-RU" b="1" dirty="0"/>
              <a:t>классификация систем радиосвязи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Международный союз электросвязи (МСЭ) (</a:t>
            </a:r>
            <a:r>
              <a:rPr lang="en-US" dirty="0"/>
              <a:t>International Telecommunication</a:t>
            </a:r>
          </a:p>
          <a:p>
            <a:pPr marL="0" indent="0">
              <a:buNone/>
            </a:pPr>
            <a:r>
              <a:rPr lang="ru-RU" dirty="0" err="1"/>
              <a:t>Union</a:t>
            </a:r>
            <a:r>
              <a:rPr lang="ru-RU" dirty="0"/>
              <a:t> ITU) — специализированный орган ООН, международная</a:t>
            </a:r>
          </a:p>
          <a:p>
            <a:pPr marL="0" indent="0">
              <a:buNone/>
            </a:pPr>
            <a:r>
              <a:rPr lang="ru-RU" dirty="0"/>
              <a:t>организация, в рамках которой правительствами и частным сектором </a:t>
            </a:r>
            <a:r>
              <a:rPr lang="ru-RU" dirty="0" err="1"/>
              <a:t>коорди</a:t>
            </a:r>
            <a:r>
              <a:rPr lang="ru-RU" dirty="0"/>
              <a:t>-</a:t>
            </a:r>
          </a:p>
          <a:p>
            <a:pPr marL="0" indent="0">
              <a:buNone/>
            </a:pPr>
            <a:r>
              <a:rPr lang="ru-RU" dirty="0" err="1"/>
              <a:t>нируются</a:t>
            </a:r>
            <a:r>
              <a:rPr lang="ru-RU" dirty="0"/>
              <a:t> глобальные сети и услуги электросвязи. В состав МСЭ входят Сек-</a:t>
            </a:r>
          </a:p>
          <a:p>
            <a:pPr marL="0" indent="0">
              <a:buNone/>
            </a:pPr>
            <a:r>
              <a:rPr lang="ru-RU" dirty="0"/>
              <a:t>тор радиосвязи МСЭ-Р (</a:t>
            </a:r>
            <a:r>
              <a:rPr lang="en-US" dirty="0" err="1"/>
              <a:t>Radiocommunication</a:t>
            </a:r>
            <a:r>
              <a:rPr lang="en-US" dirty="0"/>
              <a:t> Sector - ITU-R) </a:t>
            </a:r>
            <a:r>
              <a:rPr lang="ru-RU" dirty="0"/>
              <a:t>и Сектор развития</a:t>
            </a:r>
          </a:p>
          <a:p>
            <a:pPr marL="0" indent="0">
              <a:buNone/>
            </a:pPr>
            <a:r>
              <a:rPr lang="ru-RU" dirty="0"/>
              <a:t>электросвязи (</a:t>
            </a:r>
            <a:r>
              <a:rPr lang="en-US" dirty="0"/>
              <a:t>Telecommunication Development Sector - ITU-D), </a:t>
            </a:r>
            <a:r>
              <a:rPr lang="ru-RU" dirty="0" err="1"/>
              <a:t>Телекоммуни</a:t>
            </a:r>
            <a:r>
              <a:rPr lang="ru-RU" dirty="0"/>
              <a:t>-</a:t>
            </a:r>
          </a:p>
          <a:p>
            <a:pPr marL="0" indent="0">
              <a:buNone/>
            </a:pPr>
            <a:r>
              <a:rPr lang="ru-RU" dirty="0" err="1"/>
              <a:t>кационный</a:t>
            </a:r>
            <a:r>
              <a:rPr lang="ru-RU" dirty="0"/>
              <a:t> сектор стандартизации (МСЭ-Т) (</a:t>
            </a:r>
            <a:r>
              <a:rPr lang="en-US" dirty="0"/>
              <a:t>Telecommunication Standardization</a:t>
            </a:r>
          </a:p>
          <a:p>
            <a:pPr marL="0" indent="0">
              <a:buNone/>
            </a:pPr>
            <a:r>
              <a:rPr lang="ru-RU" dirty="0" err="1"/>
              <a:t>Sector</a:t>
            </a:r>
            <a:r>
              <a:rPr lang="ru-RU" dirty="0"/>
              <a:t> - ITU-T. Стандарты ITU-T охватывают практически всю область</a:t>
            </a:r>
          </a:p>
          <a:p>
            <a:pPr marL="0" indent="0">
              <a:buNone/>
            </a:pPr>
            <a:r>
              <a:rPr lang="ru-RU" dirty="0"/>
              <a:t>телекоммуникаций.</a:t>
            </a:r>
          </a:p>
          <a:p>
            <a:pPr marL="0" indent="0">
              <a:buNone/>
            </a:pPr>
            <a:r>
              <a:rPr lang="ru-RU" dirty="0"/>
              <a:t>В соответствии с Регламентом радиосвязи принято разбивать </a:t>
            </a:r>
            <a:r>
              <a:rPr lang="ru-RU" dirty="0" err="1"/>
              <a:t>радиодиа</a:t>
            </a:r>
            <a:r>
              <a:rPr lang="ru-RU" dirty="0"/>
              <a:t>-</a:t>
            </a:r>
          </a:p>
          <a:p>
            <a:pPr marL="0" indent="0">
              <a:buNone/>
            </a:pPr>
            <a:r>
              <a:rPr lang="ru-RU" dirty="0" err="1"/>
              <a:t>пазон</a:t>
            </a:r>
            <a:r>
              <a:rPr lang="ru-RU" dirty="0"/>
              <a:t> на отдельные диапазоны, руководствуясь десятичным принципом. На</a:t>
            </a:r>
          </a:p>
          <a:p>
            <a:pPr marL="0" indent="0">
              <a:buNone/>
            </a:pPr>
            <a:r>
              <a:rPr lang="ru-RU" dirty="0"/>
              <a:t>рисунке 1.1 приведены диапазоны частот и области их применения.</a:t>
            </a:r>
          </a:p>
          <a:p>
            <a:pPr marL="0" indent="0">
              <a:buNone/>
            </a:pPr>
            <a:r>
              <a:rPr lang="ru-RU" dirty="0"/>
              <a:t>Рисунок 1.1 – Диапазоны радиочастот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49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444" y="1607745"/>
            <a:ext cx="832996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Существенной особенностью распространения радиоволн в земных</a:t>
            </a:r>
          </a:p>
          <a:p>
            <a:r>
              <a:rPr lang="ru-RU" dirty="0">
                <a:latin typeface="Times New Roman" panose="02020603050405020304" pitchFamily="18" charset="0"/>
              </a:rPr>
              <a:t>условиях является зависимость характеристик распространения от длины вол-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</a:rPr>
              <a:t>. Распространение радиоволн вдоль земной поверхности зависит от ее рель-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ефа</a:t>
            </a:r>
            <a:r>
              <a:rPr lang="ru-RU" dirty="0">
                <a:latin typeface="Times New Roman" panose="02020603050405020304" pitchFamily="18" charset="0"/>
              </a:rPr>
              <a:t> и физических свойств. Наиболее важными электрическими параметрами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почвы являются ее электропроводность и диэлектрическая проницаемость.</a:t>
            </a:r>
          </a:p>
          <a:p>
            <a:r>
              <a:rPr lang="ru-RU" dirty="0">
                <a:latin typeface="Times New Roman" panose="02020603050405020304" pitchFamily="18" charset="0"/>
              </a:rPr>
              <a:t>Эти характеристики определяют параметры отраженных и преломленных</a:t>
            </a:r>
          </a:p>
          <a:p>
            <a:r>
              <a:rPr lang="ru-RU" dirty="0">
                <a:latin typeface="Times New Roman" panose="02020603050405020304" pitchFamily="18" charset="0"/>
              </a:rPr>
              <a:t>волн на границе раздела двух сред. Электропроводность почвы определяет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также потери энергии при распространении волн вдоль поверхности Земли.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Не менее важное влияние на распространение радиоволн в околоземном</a:t>
            </a:r>
          </a:p>
          <a:p>
            <a:r>
              <a:rPr lang="ru-RU" dirty="0">
                <a:latin typeface="Times New Roman" panose="02020603050405020304" pitchFamily="18" charset="0"/>
              </a:rPr>
              <a:t>пространстве играет земная атмосфера (газообразная оболочка Земли). По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комплексу физических признаков атмосферу принято делить на три характер-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ных</a:t>
            </a:r>
            <a:r>
              <a:rPr lang="ru-RU" dirty="0">
                <a:latin typeface="Times New Roman" panose="02020603050405020304" pitchFamily="18" charset="0"/>
              </a:rPr>
              <a:t> слоя: тропосферу, стратосферу и ионосферу.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 рисунке 1.1 приведено упрощенное строение атмосферы Земли, а в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таблице 1.3 приведены основные способы распространения радиоволн.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108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572" y="1142535"/>
            <a:ext cx="7616251" cy="24765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57561" y="3441680"/>
            <a:ext cx="87314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Рисунок 1.2 – Строение атмосферы Земли</a:t>
            </a:r>
          </a:p>
          <a:p>
            <a:r>
              <a:rPr lang="ru-RU" dirty="0">
                <a:latin typeface="Times New Roman" panose="02020603050405020304" pitchFamily="18" charset="0"/>
              </a:rPr>
              <a:t>Тропосфера представляет собой нижний слой атмосферы, расположен-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ный</a:t>
            </a:r>
            <a:r>
              <a:rPr lang="ru-RU" dirty="0">
                <a:latin typeface="Times New Roman" panose="02020603050405020304" pitchFamily="18" charset="0"/>
              </a:rPr>
              <a:t> от поверхности Земли до высот порядка 10 - 20 км. Свойства тропосферы</a:t>
            </a:r>
          </a:p>
          <a:p>
            <a:r>
              <a:rPr lang="ru-RU" dirty="0">
                <a:latin typeface="Times New Roman" panose="02020603050405020304" pitchFamily="18" charset="0"/>
              </a:rPr>
              <a:t>определяются смесью газов (азот, кислород и т.д.) и водяных паров. С </a:t>
            </a:r>
            <a:r>
              <a:rPr lang="ru-RU" dirty="0" err="1">
                <a:latin typeface="Times New Roman" panose="02020603050405020304" pitchFamily="18" charset="0"/>
              </a:rPr>
              <a:t>высо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той температура и давление воздуха, а также содержание водяных паров в</a:t>
            </a:r>
          </a:p>
          <a:p>
            <a:r>
              <a:rPr lang="ru-RU" dirty="0">
                <a:latin typeface="Times New Roman" panose="02020603050405020304" pitchFamily="18" charset="0"/>
              </a:rPr>
              <a:t>тропосфере понижается. Таким образом, тропосфера неоднородна по своим</a:t>
            </a:r>
          </a:p>
          <a:p>
            <a:r>
              <a:rPr lang="ru-RU" dirty="0">
                <a:latin typeface="Times New Roman" panose="02020603050405020304" pitchFamily="18" charset="0"/>
              </a:rPr>
              <a:t>электрическим свойствам.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Стратосфера - слой атмосферы, лежащий над тропосферой, простирает-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ся</a:t>
            </a:r>
            <a:r>
              <a:rPr lang="ru-RU" dirty="0">
                <a:latin typeface="Times New Roman" panose="02020603050405020304" pitchFamily="18" charset="0"/>
              </a:rPr>
              <a:t> до высот порядка 60 - 80 км. Плотность газов в стратосфере значительно</a:t>
            </a:r>
          </a:p>
          <a:p>
            <a:r>
              <a:rPr lang="ru-RU" dirty="0">
                <a:latin typeface="Times New Roman" panose="02020603050405020304" pitchFamily="18" charset="0"/>
              </a:rPr>
              <a:t>меньше, чем в тропосфере. Электрические свойства тропосферы практически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не изменяются, и радиоволны распространяются в ней прямолинейно и почти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без потерь.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27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688" y="2090825"/>
            <a:ext cx="854183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Ионосферой называется верхний слой ионизированной атмосферы,</a:t>
            </a:r>
          </a:p>
          <a:p>
            <a:r>
              <a:rPr lang="ru-RU" dirty="0">
                <a:latin typeface="Times New Roman" panose="02020603050405020304" pitchFamily="18" charset="0"/>
              </a:rPr>
              <a:t>окружающей Землю (до высот порядка нескольких тысяч километров). Под</a:t>
            </a:r>
          </a:p>
          <a:p>
            <a:r>
              <a:rPr lang="ru-RU" dirty="0">
                <a:latin typeface="Times New Roman" panose="02020603050405020304" pitchFamily="18" charset="0"/>
              </a:rPr>
              <a:t>воздействием космического излучения и ультрафиолетовых лучей солнца из</a:t>
            </a:r>
          </a:p>
          <a:p>
            <a:r>
              <a:rPr lang="ru-RU" dirty="0">
                <a:latin typeface="Times New Roman" panose="02020603050405020304" pitchFamily="18" charset="0"/>
              </a:rPr>
              <a:t>атомов газа, составляющих атмосферу, выбиваются электроны, в результате</a:t>
            </a:r>
          </a:p>
          <a:p>
            <a:r>
              <a:rPr lang="ru-RU" dirty="0">
                <a:latin typeface="Times New Roman" panose="02020603050405020304" pitchFamily="18" charset="0"/>
              </a:rPr>
              <a:t>чего образуются положительные ионы газа и свободные электроны. </a:t>
            </a:r>
            <a:r>
              <a:rPr lang="ru-RU" dirty="0" err="1">
                <a:latin typeface="Times New Roman" panose="02020603050405020304" pitchFamily="18" charset="0"/>
              </a:rPr>
              <a:t>Ионизи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рованный</a:t>
            </a:r>
            <a:r>
              <a:rPr lang="ru-RU" dirty="0">
                <a:latin typeface="Times New Roman" panose="02020603050405020304" pitchFamily="18" charset="0"/>
              </a:rPr>
              <a:t> газ обладает электропроводностью и способен изменить </a:t>
            </a:r>
            <a:r>
              <a:rPr lang="ru-RU" dirty="0" err="1">
                <a:latin typeface="Times New Roman" panose="02020603050405020304" pitchFamily="18" charset="0"/>
              </a:rPr>
              <a:t>характери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стики</a:t>
            </a:r>
            <a:r>
              <a:rPr lang="ru-RU" dirty="0">
                <a:latin typeface="Times New Roman" panose="02020603050405020304" pitchFamily="18" charset="0"/>
              </a:rPr>
              <a:t> распространения электромагнитных колебаний. Чем больше концентра-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ция</a:t>
            </a:r>
            <a:r>
              <a:rPr lang="ru-RU" dirty="0">
                <a:latin typeface="Times New Roman" panose="02020603050405020304" pitchFamily="18" charset="0"/>
              </a:rPr>
              <a:t> свободных электронов, тем сильнее они влияют на распространение </a:t>
            </a:r>
            <a:r>
              <a:rPr lang="ru-RU" dirty="0" err="1">
                <a:latin typeface="Times New Roman" panose="02020603050405020304" pitchFamily="18" charset="0"/>
              </a:rPr>
              <a:t>ра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диоволн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 рисунке 1.3 приведены основные траектории распространения </a:t>
            </a:r>
            <a:r>
              <a:rPr lang="ru-RU" dirty="0" err="1">
                <a:latin typeface="Times New Roman" panose="02020603050405020304" pitchFamily="18" charset="0"/>
              </a:rPr>
              <a:t>ра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диосигналов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1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99" y="1739900"/>
            <a:ext cx="8169644" cy="472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95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2243</TotalTime>
  <Words>1116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Электронные компоненты спутниковой связи Лекция 1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Ainur Kuttybayeva</cp:lastModifiedBy>
  <cp:revision>288</cp:revision>
  <dcterms:created xsi:type="dcterms:W3CDTF">2017-10-09T05:58:02Z</dcterms:created>
  <dcterms:modified xsi:type="dcterms:W3CDTF">2022-11-04T10:48:14Z</dcterms:modified>
</cp:coreProperties>
</file>